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7"/>
  </p:notesMasterIdLst>
  <p:handoutMasterIdLst>
    <p:handoutMasterId r:id="rId8"/>
  </p:handoutMasterIdLst>
  <p:sldIdLst>
    <p:sldId id="336" r:id="rId2"/>
    <p:sldId id="337" r:id="rId3"/>
    <p:sldId id="342" r:id="rId4"/>
    <p:sldId id="341" r:id="rId5"/>
    <p:sldId id="340" r:id="rId6"/>
  </p:sldIdLst>
  <p:sldSz cx="6858000" cy="9906000" type="A4"/>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279" userDrawn="1">
          <p15:clr>
            <a:srgbClr val="A4A3A4"/>
          </p15:clr>
        </p15:guide>
        <p15:guide id="2" pos="21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008000"/>
    <a:srgbClr val="0070C0"/>
    <a:srgbClr val="BFBFBF"/>
    <a:srgbClr val="00FFCC"/>
    <a:srgbClr val="B02A00"/>
    <a:srgbClr val="CCFF99"/>
    <a:srgbClr val="969696"/>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43" autoAdjust="0"/>
    <p:restoredTop sz="94660" autoAdjust="0"/>
  </p:normalViewPr>
  <p:slideViewPr>
    <p:cSldViewPr snapToGrid="0">
      <p:cViewPr varScale="1">
        <p:scale>
          <a:sx n="77" d="100"/>
          <a:sy n="77" d="100"/>
        </p:scale>
        <p:origin x="3714" y="108"/>
      </p:cViewPr>
      <p:guideLst>
        <p:guide orient="horz" pos="3279"/>
        <p:guide pos="218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2"/>
            <a:ext cx="2919413" cy="493714"/>
          </a:xfrm>
          <a:prstGeom prst="rect">
            <a:avLst/>
          </a:prstGeom>
        </p:spPr>
        <p:txBody>
          <a:bodyPr vert="horz" lIns="91375" tIns="45688" rIns="91375" bIns="45688"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sz="quarter" idx="1"/>
          </p:nvPr>
        </p:nvSpPr>
        <p:spPr>
          <a:xfrm>
            <a:off x="3814764" y="2"/>
            <a:ext cx="2919412" cy="493714"/>
          </a:xfrm>
          <a:prstGeom prst="rect">
            <a:avLst/>
          </a:prstGeom>
        </p:spPr>
        <p:txBody>
          <a:bodyPr vert="horz" lIns="91375" tIns="45688" rIns="91375" bIns="45688" rtlCol="0"/>
          <a:lstStyle>
            <a:lvl1pPr algn="r" fontAlgn="auto">
              <a:spcBef>
                <a:spcPts val="0"/>
              </a:spcBef>
              <a:spcAft>
                <a:spcPts val="0"/>
              </a:spcAft>
              <a:defRPr sz="1200">
                <a:latin typeface="+mn-lt"/>
                <a:ea typeface="+mn-ea"/>
              </a:defRPr>
            </a:lvl1pPr>
          </a:lstStyle>
          <a:p>
            <a:pPr>
              <a:defRPr/>
            </a:pPr>
            <a:fld id="{E8871455-1DFE-4363-85D9-C9A805D97116}" type="datetimeFigureOut">
              <a:rPr lang="ja-JP" altLang="en-US"/>
              <a:pPr>
                <a:defRPr/>
              </a:pPr>
              <a:t>2023/2/10</a:t>
            </a:fld>
            <a:endParaRPr lang="ja-JP" altLang="en-US"/>
          </a:p>
        </p:txBody>
      </p:sp>
      <p:sp>
        <p:nvSpPr>
          <p:cNvPr id="4" name="フッター プレースホルダー 3"/>
          <p:cNvSpPr>
            <a:spLocks noGrp="1"/>
          </p:cNvSpPr>
          <p:nvPr>
            <p:ph type="ftr" sz="quarter" idx="2"/>
          </p:nvPr>
        </p:nvSpPr>
        <p:spPr>
          <a:xfrm>
            <a:off x="7" y="9371016"/>
            <a:ext cx="2919413" cy="493713"/>
          </a:xfrm>
          <a:prstGeom prst="rect">
            <a:avLst/>
          </a:prstGeom>
        </p:spPr>
        <p:txBody>
          <a:bodyPr vert="horz" lIns="91375" tIns="45688" rIns="91375" bIns="45688"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ー 4"/>
          <p:cNvSpPr>
            <a:spLocks noGrp="1"/>
          </p:cNvSpPr>
          <p:nvPr>
            <p:ph type="sldNum" sz="quarter" idx="3"/>
          </p:nvPr>
        </p:nvSpPr>
        <p:spPr>
          <a:xfrm>
            <a:off x="3814764" y="9371016"/>
            <a:ext cx="2919412" cy="493713"/>
          </a:xfrm>
          <a:prstGeom prst="rect">
            <a:avLst/>
          </a:prstGeom>
        </p:spPr>
        <p:txBody>
          <a:bodyPr vert="horz" lIns="91375" tIns="45688" rIns="91375" bIns="45688" rtlCol="0" anchor="b"/>
          <a:lstStyle>
            <a:lvl1pPr algn="r" fontAlgn="auto">
              <a:spcBef>
                <a:spcPts val="0"/>
              </a:spcBef>
              <a:spcAft>
                <a:spcPts val="0"/>
              </a:spcAft>
              <a:defRPr sz="1200">
                <a:latin typeface="+mn-lt"/>
                <a:ea typeface="+mn-ea"/>
              </a:defRPr>
            </a:lvl1pPr>
          </a:lstStyle>
          <a:p>
            <a:pPr>
              <a:defRPr/>
            </a:pPr>
            <a:fld id="{1D72F30C-D8F0-45C0-BD9A-BF6040B26138}" type="slidenum">
              <a:rPr lang="ja-JP" altLang="en-US"/>
              <a:pPr>
                <a:defRPr/>
              </a:pPr>
              <a:t>‹#›</a:t>
            </a:fld>
            <a:endParaRPr lang="ja-JP" altLang="en-US"/>
          </a:p>
        </p:txBody>
      </p:sp>
    </p:spTree>
    <p:extLst>
      <p:ext uri="{BB962C8B-B14F-4D97-AF65-F5344CB8AC3E}">
        <p14:creationId xmlns:p14="http://schemas.microsoft.com/office/powerpoint/2010/main" val="2407370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2918621" cy="493237"/>
          </a:xfrm>
          <a:prstGeom prst="rect">
            <a:avLst/>
          </a:prstGeom>
        </p:spPr>
        <p:txBody>
          <a:bodyPr vert="horz" lIns="90607" tIns="45301" rIns="90607" bIns="4530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575" y="1"/>
            <a:ext cx="2918621" cy="493237"/>
          </a:xfrm>
          <a:prstGeom prst="rect">
            <a:avLst/>
          </a:prstGeom>
        </p:spPr>
        <p:txBody>
          <a:bodyPr vert="horz" lIns="90607" tIns="45301" rIns="90607" bIns="45301" rtlCol="0"/>
          <a:lstStyle>
            <a:lvl1pPr algn="r">
              <a:defRPr sz="1200"/>
            </a:lvl1pPr>
          </a:lstStyle>
          <a:p>
            <a:fld id="{0B059EF7-2CAD-4138-AD5E-B66F633B21E6}" type="datetimeFigureOut">
              <a:rPr kumimoji="1" lang="ja-JP" altLang="en-US" smtClean="0"/>
              <a:t>2023/2/10</a:t>
            </a:fld>
            <a:endParaRPr kumimoji="1" lang="ja-JP" altLang="en-US"/>
          </a:p>
        </p:txBody>
      </p:sp>
      <p:sp>
        <p:nvSpPr>
          <p:cNvPr id="4" name="スライド イメージ プレースホルダー 3"/>
          <p:cNvSpPr>
            <a:spLocks noGrp="1" noRot="1" noChangeAspect="1"/>
          </p:cNvSpPr>
          <p:nvPr>
            <p:ph type="sldImg" idx="2"/>
          </p:nvPr>
        </p:nvSpPr>
        <p:spPr>
          <a:xfrm>
            <a:off x="2089150" y="741363"/>
            <a:ext cx="2557463" cy="3697287"/>
          </a:xfrm>
          <a:prstGeom prst="rect">
            <a:avLst/>
          </a:prstGeom>
          <a:noFill/>
          <a:ln w="12700">
            <a:solidFill>
              <a:prstClr val="black"/>
            </a:solidFill>
          </a:ln>
        </p:spPr>
        <p:txBody>
          <a:bodyPr vert="horz" lIns="90607" tIns="45301" rIns="90607" bIns="45301" rtlCol="0" anchor="ctr"/>
          <a:lstStyle/>
          <a:p>
            <a:endParaRPr lang="ja-JP" altLang="en-US"/>
          </a:p>
        </p:txBody>
      </p:sp>
      <p:sp>
        <p:nvSpPr>
          <p:cNvPr id="5" name="ノート プレースホルダー 4"/>
          <p:cNvSpPr>
            <a:spLocks noGrp="1"/>
          </p:cNvSpPr>
          <p:nvPr>
            <p:ph type="body" sz="quarter" idx="3"/>
          </p:nvPr>
        </p:nvSpPr>
        <p:spPr>
          <a:xfrm>
            <a:off x="673891" y="4686541"/>
            <a:ext cx="5387982" cy="4439132"/>
          </a:xfrm>
          <a:prstGeom prst="rect">
            <a:avLst/>
          </a:prstGeom>
        </p:spPr>
        <p:txBody>
          <a:bodyPr vert="horz" lIns="90607" tIns="45301" rIns="90607" bIns="4530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371505"/>
            <a:ext cx="2918621" cy="493236"/>
          </a:xfrm>
          <a:prstGeom prst="rect">
            <a:avLst/>
          </a:prstGeom>
        </p:spPr>
        <p:txBody>
          <a:bodyPr vert="horz" lIns="90607" tIns="45301" rIns="90607" bIns="4530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575" y="9371505"/>
            <a:ext cx="2918621" cy="493236"/>
          </a:xfrm>
          <a:prstGeom prst="rect">
            <a:avLst/>
          </a:prstGeom>
        </p:spPr>
        <p:txBody>
          <a:bodyPr vert="horz" lIns="90607" tIns="45301" rIns="90607" bIns="45301" rtlCol="0" anchor="b"/>
          <a:lstStyle>
            <a:lvl1pPr algn="r">
              <a:defRPr sz="1200"/>
            </a:lvl1pPr>
          </a:lstStyle>
          <a:p>
            <a:fld id="{C8A70C1C-97FA-407F-A8C0-C6D19C2308F3}" type="slidenum">
              <a:rPr kumimoji="1" lang="ja-JP" altLang="en-US" smtClean="0"/>
              <a:t>‹#›</a:t>
            </a:fld>
            <a:endParaRPr kumimoji="1" lang="ja-JP" altLang="en-US"/>
          </a:p>
        </p:txBody>
      </p:sp>
    </p:spTree>
    <p:extLst>
      <p:ext uri="{BB962C8B-B14F-4D97-AF65-F5344CB8AC3E}">
        <p14:creationId xmlns:p14="http://schemas.microsoft.com/office/powerpoint/2010/main" val="35512095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7"/>
            <a:ext cx="5829300" cy="2123369"/>
          </a:xfrm>
        </p:spPr>
        <p:txBody>
          <a:bodyPr/>
          <a:lstStyle/>
          <a:p>
            <a:r>
              <a:rPr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2D79C751-D49D-4A7E-9DEC-410A7F9FA358}" type="datetimeFigureOut">
              <a:rPr lang="ja-JP" altLang="en-US"/>
              <a:pPr>
                <a:defRPr/>
              </a:pPr>
              <a:t>2023/2/10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CCC04C2E-84D6-40F2-9422-7357E53DE375}"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0567D1EE-D7DE-4488-8771-5557150B05B1}" type="datetimeFigureOut">
              <a:rPr lang="ja-JP" altLang="en-US"/>
              <a:pPr>
                <a:defRPr/>
              </a:pPr>
              <a:t>2023/2/10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C025244B-0740-475B-848C-AD72FA8964F1}"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73264"/>
            <a:ext cx="1157288" cy="1220822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257175" y="573264"/>
            <a:ext cx="3357563" cy="1220822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0CD360E6-82B3-4D37-A3C8-563CD6265C82}" type="datetimeFigureOut">
              <a:rPr lang="ja-JP" altLang="en-US"/>
              <a:pPr>
                <a:defRPr/>
              </a:pPr>
              <a:t>2023/2/10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0124103-829D-4DF1-B1C1-4FF90C3661D1}"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333376" y="415925"/>
            <a:ext cx="6181725" cy="8432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a:xfrm>
            <a:off x="342900" y="9182100"/>
            <a:ext cx="1600200" cy="527050"/>
          </a:xfrm>
        </p:spPr>
        <p:txBody>
          <a:bodyPr/>
          <a:lstStyle>
            <a:lvl1pPr>
              <a:defRPr/>
            </a:lvl1pPr>
          </a:lstStyle>
          <a:p>
            <a:pPr>
              <a:defRPr/>
            </a:pPr>
            <a:fld id="{0220606D-DF01-41C2-9BB3-86989AD4C47A}" type="datetimeFigureOut">
              <a:rPr lang="ja-JP" altLang="en-US"/>
              <a:pPr>
                <a:defRPr/>
              </a:pPr>
              <a:t>2023/2/10</a:t>
            </a:fld>
            <a:endParaRPr lang="ja-JP" altLang="en-US"/>
          </a:p>
        </p:txBody>
      </p:sp>
      <p:sp>
        <p:nvSpPr>
          <p:cNvPr id="4" name="フッター プレースホルダ 3"/>
          <p:cNvSpPr>
            <a:spLocks noGrp="1"/>
          </p:cNvSpPr>
          <p:nvPr>
            <p:ph type="ftr" sz="quarter" idx="11"/>
          </p:nvPr>
        </p:nvSpPr>
        <p:spPr>
          <a:xfrm>
            <a:off x="2343150" y="9182100"/>
            <a:ext cx="2171700" cy="527050"/>
          </a:xfrm>
        </p:spPr>
        <p:txBody>
          <a:bodyPr/>
          <a:lstStyle>
            <a:lvl1pPr>
              <a:defRPr/>
            </a:lvl1pPr>
          </a:lstStyle>
          <a:p>
            <a:pPr>
              <a:defRPr/>
            </a:pPr>
            <a:endParaRPr lang="ja-JP" altLang="en-US"/>
          </a:p>
        </p:txBody>
      </p:sp>
      <p:sp>
        <p:nvSpPr>
          <p:cNvPr id="5" name="スライド番号プレースホルダ 4"/>
          <p:cNvSpPr>
            <a:spLocks noGrp="1"/>
          </p:cNvSpPr>
          <p:nvPr>
            <p:ph type="sldNum" sz="quarter" idx="12"/>
          </p:nvPr>
        </p:nvSpPr>
        <p:spPr>
          <a:xfrm>
            <a:off x="4914900" y="9182100"/>
            <a:ext cx="1600200" cy="527050"/>
          </a:xfrm>
        </p:spPr>
        <p:txBody>
          <a:bodyPr/>
          <a:lstStyle>
            <a:lvl1pPr>
              <a:defRPr/>
            </a:lvl1pPr>
          </a:lstStyle>
          <a:p>
            <a:pPr>
              <a:defRPr/>
            </a:pPr>
            <a:fld id="{40B920C6-7C20-4520-8355-716E9E839157}"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03E95D32-6BE3-491B-88CB-28F2DCE867E7}" type="datetimeFigureOut">
              <a:rPr lang="ja-JP" altLang="en-US"/>
              <a:pPr>
                <a:defRPr/>
              </a:pPr>
              <a:t>2023/2/10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708241FB-DE9E-4F21-8022-64B5B6DF4673}"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4"/>
            <a:ext cx="5829300" cy="1967442"/>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541735" y="4198592"/>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755CC9C7-878B-4671-9281-0637A5FE2D09}" type="datetimeFigureOut">
              <a:rPr lang="ja-JP" altLang="en-US"/>
              <a:pPr>
                <a:defRPr/>
              </a:pPr>
              <a:t>2023/2/10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2BDA2D5-AA3B-45B6-938B-A5AFED3BD895}"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257176" y="3338695"/>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2628902" y="3338695"/>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00546B8D-B4A7-44D4-8F3A-8C30BF1AADF5}" type="datetimeFigureOut">
              <a:rPr lang="ja-JP" altLang="en-US"/>
              <a:pPr>
                <a:defRPr/>
              </a:pPr>
              <a:t>2023/2/10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B6E9597-581E-4BDB-AA2E-16AFD7FB9B63}"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342902"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342902"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3483773"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3483773"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D36062F3-FB83-44B0-B9ED-CABD781FCD14}" type="datetimeFigureOut">
              <a:rPr lang="ja-JP" altLang="en-US"/>
              <a:pPr>
                <a:defRPr/>
              </a:pPr>
              <a:t>2023/2/10</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FBB63921-A9BF-4339-B530-D6402B1924C9}"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75A37B04-1D4C-4989-A196-CBA284A82198}" type="datetimeFigureOut">
              <a:rPr lang="ja-JP" altLang="en-US"/>
              <a:pPr>
                <a:defRPr/>
              </a:pPr>
              <a:t>2023/2/10</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0C619625-2D24-47C3-AE55-BDC6C6F0EF5F}"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B9501A82-3DC4-496F-8667-807437DC6A69}" type="datetimeFigureOut">
              <a:rPr lang="ja-JP" altLang="en-US"/>
              <a:pPr>
                <a:defRPr/>
              </a:pPr>
              <a:t>2023/2/10</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03A1AA4C-67D0-4205-B53D-D956545DF733}"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4" y="394405"/>
            <a:ext cx="2256235" cy="1678517"/>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2681291" y="394412"/>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342904"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EDEC6F4-8EB3-4F8D-8009-B98A40B83153}" type="datetimeFigureOut">
              <a:rPr lang="ja-JP" altLang="en-US"/>
              <a:pPr>
                <a:defRPr/>
              </a:pPr>
              <a:t>2023/2/10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75C7A898-687E-47D1-BEC3-7F31CFCA61B3}"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B3B2C49E-B1F1-45D8-867D-775CE08A03A6}" type="datetimeFigureOut">
              <a:rPr lang="ja-JP" altLang="en-US"/>
              <a:pPr>
                <a:defRPr/>
              </a:pPr>
              <a:t>2023/2/10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14838341-9991-469A-B863-8C61FCC0B57F}"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333375" y="415925"/>
            <a:ext cx="6172200" cy="165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342900" y="2311402"/>
            <a:ext cx="6172200" cy="65373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342900" y="9182100"/>
            <a:ext cx="1600200" cy="527050"/>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F942116F-A549-49AF-B76C-F7DA13A60AB4}" type="datetimeFigureOut">
              <a:rPr lang="ja-JP" altLang="en-US"/>
              <a:pPr>
                <a:defRPr/>
              </a:pPr>
              <a:t>2023/2/10</a:t>
            </a:fld>
            <a:endParaRPr lang="ja-JP" altLang="en-US"/>
          </a:p>
        </p:txBody>
      </p:sp>
      <p:sp>
        <p:nvSpPr>
          <p:cNvPr id="5" name="フッター プレースホルダー 4"/>
          <p:cNvSpPr>
            <a:spLocks noGrp="1"/>
          </p:cNvSpPr>
          <p:nvPr>
            <p:ph type="ftr" sz="quarter" idx="3"/>
          </p:nvPr>
        </p:nvSpPr>
        <p:spPr>
          <a:xfrm>
            <a:off x="2380220" y="9182100"/>
            <a:ext cx="2171700" cy="52705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4914900" y="9182100"/>
            <a:ext cx="1600200" cy="52705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A570CFC-4A4C-425C-B2F2-B00F85DEF55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emquartier.co.th/" TargetMode="External"/><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9">
            <a:extLst>
              <a:ext uri="{FF2B5EF4-FFF2-40B4-BE49-F238E27FC236}">
                <a16:creationId xmlns:a16="http://schemas.microsoft.com/office/drawing/2014/main" id="{76F66B46-58E4-4DA2-AF66-F62470EE1AA4}"/>
              </a:ext>
            </a:extLst>
          </p:cNvPr>
          <p:cNvSpPr txBox="1">
            <a:spLocks noChangeArrowheads="1"/>
          </p:cNvSpPr>
          <p:nvPr/>
        </p:nvSpPr>
        <p:spPr bwMode="auto">
          <a:xfrm>
            <a:off x="4116655" y="550682"/>
            <a:ext cx="2339167" cy="572401"/>
          </a:xfrm>
          <a:prstGeom prst="rect">
            <a:avLst/>
          </a:prstGeom>
          <a:noFill/>
          <a:ln w="9525">
            <a:noFill/>
            <a:miter lim="800000"/>
            <a:headEnd/>
            <a:tailEnd/>
          </a:ln>
          <a:effectLst/>
        </p:spPr>
        <p:txBody>
          <a:bodyPr wrap="none">
            <a:spAutoFit/>
          </a:bodyPr>
          <a:lstStyle/>
          <a:p>
            <a:pPr algn="r" eaLnBrk="0" hangingPunct="0">
              <a:spcBef>
                <a:spcPct val="20000"/>
              </a:spcBef>
              <a:buFont typeface="Arial" charset="0"/>
              <a:buNone/>
            </a:pPr>
            <a:r>
              <a:rPr lang="en-US" altLang="ja-JP" sz="1100" dirty="0">
                <a:latin typeface="Meiryo UI" panose="020B0604030504040204" pitchFamily="50" charset="-128"/>
                <a:ea typeface="Meiryo UI" panose="020B0604030504040204" pitchFamily="50" charset="-128"/>
              </a:rPr>
              <a:t>2023</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日</a:t>
            </a:r>
            <a:endParaRPr lang="en-US" altLang="ja-JP" sz="1100" dirty="0">
              <a:latin typeface="Meiryo UI" panose="020B0604030504040204" pitchFamily="50" charset="-128"/>
              <a:ea typeface="Meiryo UI" panose="020B0604030504040204" pitchFamily="50" charset="-128"/>
            </a:endParaRPr>
          </a:p>
          <a:p>
            <a:pPr algn="r" eaLnBrk="0" hangingPunct="0">
              <a:spcBef>
                <a:spcPct val="20000"/>
              </a:spcBef>
              <a:buFont typeface="Arial" charset="0"/>
              <a:buNone/>
            </a:pPr>
            <a:endParaRPr lang="en-US" altLang="ja-JP" sz="500" dirty="0">
              <a:latin typeface="Meiryo UI" panose="020B0604030504040204" pitchFamily="50" charset="-128"/>
              <a:ea typeface="Meiryo UI" panose="020B0604030504040204" pitchFamily="50" charset="-128"/>
            </a:endParaRPr>
          </a:p>
          <a:p>
            <a:pPr algn="r">
              <a:lnSpc>
                <a:spcPct val="150000"/>
              </a:lnSpc>
              <a:tabLst>
                <a:tab pos="538163" algn="l"/>
              </a:tabLst>
            </a:pPr>
            <a:r>
              <a:rPr lang="en-US" altLang="ja-JP" sz="1100" dirty="0">
                <a:latin typeface="Meiryo UI" panose="020B0604030504040204" pitchFamily="50" charset="-128"/>
                <a:ea typeface="Meiryo UI" panose="020B0604030504040204" pitchFamily="50" charset="-128"/>
                <a:cs typeface="メイリオ" pitchFamily="50" charset="-128"/>
              </a:rPr>
              <a:t>	</a:t>
            </a:r>
            <a:r>
              <a:rPr lang="zh-TW" altLang="en-US" sz="1100" dirty="0">
                <a:latin typeface="Meiryo UI" panose="020B0604030504040204" pitchFamily="50" charset="-128"/>
                <a:ea typeface="Meiryo UI" panose="020B0604030504040204" pitchFamily="50" charset="-128"/>
                <a:cs typeface="メイリオ" pitchFamily="50" charset="-128"/>
              </a:rPr>
              <a:t>一般社団法人　東北観光推進機構</a:t>
            </a:r>
            <a:endParaRPr lang="en-US" altLang="ja-JP" sz="1100" dirty="0">
              <a:latin typeface="Meiryo UI" panose="020B0604030504040204" pitchFamily="50" charset="-128"/>
              <a:ea typeface="Meiryo UI" panose="020B0604030504040204" pitchFamily="50" charset="-128"/>
              <a:cs typeface="メイリオ" pitchFamily="50" charset="-128"/>
            </a:endParaRPr>
          </a:p>
        </p:txBody>
      </p:sp>
      <p:pic>
        <p:nvPicPr>
          <p:cNvPr id="19" name="Picture 2">
            <a:extLst>
              <a:ext uri="{FF2B5EF4-FFF2-40B4-BE49-F238E27FC236}">
                <a16:creationId xmlns:a16="http://schemas.microsoft.com/office/drawing/2014/main" id="{DD10940E-113F-47DE-9C83-3DDD6359458F}"/>
              </a:ext>
            </a:extLst>
          </p:cNvPr>
          <p:cNvPicPr>
            <a:picLocks noChangeAspect="1" noChangeArrowheads="1"/>
          </p:cNvPicPr>
          <p:nvPr/>
        </p:nvPicPr>
        <p:blipFill>
          <a:blip r:embed="rId2"/>
          <a:srcRect l="6636" t="15894" r="5655" b="15326"/>
          <a:stretch>
            <a:fillRect/>
          </a:stretch>
        </p:blipFill>
        <p:spPr bwMode="auto">
          <a:xfrm>
            <a:off x="5552490" y="97817"/>
            <a:ext cx="903332" cy="500679"/>
          </a:xfrm>
          <a:prstGeom prst="rect">
            <a:avLst/>
          </a:prstGeom>
          <a:noFill/>
          <a:ln w="9525">
            <a:noFill/>
            <a:miter lim="800000"/>
            <a:headEnd/>
            <a:tailEnd/>
          </a:ln>
        </p:spPr>
      </p:pic>
      <p:sp>
        <p:nvSpPr>
          <p:cNvPr id="21" name="Text Box 9">
            <a:extLst>
              <a:ext uri="{FF2B5EF4-FFF2-40B4-BE49-F238E27FC236}">
                <a16:creationId xmlns:a16="http://schemas.microsoft.com/office/drawing/2014/main" id="{C8BCD27D-118E-410D-877B-5DE6FB6C365E}"/>
              </a:ext>
            </a:extLst>
          </p:cNvPr>
          <p:cNvSpPr txBox="1">
            <a:spLocks noChangeArrowheads="1"/>
          </p:cNvSpPr>
          <p:nvPr/>
        </p:nvSpPr>
        <p:spPr bwMode="auto">
          <a:xfrm>
            <a:off x="306990" y="789222"/>
            <a:ext cx="466794" cy="261610"/>
          </a:xfrm>
          <a:prstGeom prst="rect">
            <a:avLst/>
          </a:prstGeom>
          <a:noFill/>
          <a:ln w="9525">
            <a:noFill/>
            <a:miter lim="800000"/>
            <a:headEnd/>
            <a:tailEnd/>
          </a:ln>
          <a:effectLst/>
        </p:spPr>
        <p:txBody>
          <a:bodyPr wrap="none">
            <a:spAutoFit/>
          </a:bodyPr>
          <a:lstStyle/>
          <a:p>
            <a:pPr eaLnBrk="0" hangingPunct="0">
              <a:spcBef>
                <a:spcPct val="20000"/>
              </a:spcBef>
              <a:buFont typeface="Arial" charset="0"/>
              <a:buNone/>
            </a:pPr>
            <a:r>
              <a:rPr lang="ja-JP" altLang="en-US" sz="1100" dirty="0">
                <a:latin typeface="Meiryo UI" panose="020B0604030504040204" pitchFamily="50" charset="-128"/>
                <a:ea typeface="Meiryo UI" panose="020B0604030504040204" pitchFamily="50" charset="-128"/>
              </a:rPr>
              <a:t>各位</a:t>
            </a:r>
          </a:p>
        </p:txBody>
      </p:sp>
      <p:sp>
        <p:nvSpPr>
          <p:cNvPr id="2" name="Text Box 9">
            <a:extLst>
              <a:ext uri="{FF2B5EF4-FFF2-40B4-BE49-F238E27FC236}">
                <a16:creationId xmlns:a16="http://schemas.microsoft.com/office/drawing/2014/main" id="{1B5B4C2B-70DF-79E0-2451-728372960BDC}"/>
              </a:ext>
            </a:extLst>
          </p:cNvPr>
          <p:cNvSpPr txBox="1">
            <a:spLocks noChangeArrowheads="1"/>
          </p:cNvSpPr>
          <p:nvPr/>
        </p:nvSpPr>
        <p:spPr bwMode="auto">
          <a:xfrm>
            <a:off x="470079" y="1079034"/>
            <a:ext cx="5985743" cy="566309"/>
          </a:xfrm>
          <a:prstGeom prst="rect">
            <a:avLst/>
          </a:prstGeom>
          <a:noFill/>
          <a:ln w="9525">
            <a:noFill/>
            <a:miter lim="800000"/>
            <a:headEnd/>
            <a:tailEnd/>
          </a:ln>
          <a:effectLst/>
        </p:spPr>
        <p:txBody>
          <a:bodyPr wrap="square">
            <a:spAutoFit/>
          </a:bodyPr>
          <a:lstStyle/>
          <a:p>
            <a:pPr algn="ctr" eaLnBrk="0" hangingPunct="0">
              <a:spcBef>
                <a:spcPct val="20000"/>
              </a:spcBef>
            </a:pPr>
            <a:r>
              <a:rPr lang="ja-JP" altLang="en-US" sz="1400" b="1" u="sng" dirty="0">
                <a:latin typeface="Meiryo UI" panose="020B0604030504040204" pitchFamily="50" charset="-128"/>
                <a:ea typeface="Meiryo UI" panose="020B0604030504040204" pitchFamily="50" charset="-128"/>
              </a:rPr>
              <a:t>タイにおける東北</a:t>
            </a:r>
            <a:r>
              <a:rPr lang="en-US" altLang="ja-JP" sz="1400" b="1" u="sng" dirty="0">
                <a:latin typeface="Meiryo UI" panose="020B0604030504040204" pitchFamily="50" charset="-128"/>
                <a:ea typeface="Meiryo UI" panose="020B0604030504040204" pitchFamily="50" charset="-128"/>
              </a:rPr>
              <a:t>PR</a:t>
            </a:r>
            <a:r>
              <a:rPr lang="ja-JP" altLang="en-US" sz="1400" b="1" u="sng" dirty="0">
                <a:latin typeface="Meiryo UI" panose="020B0604030504040204" pitchFamily="50" charset="-128"/>
                <a:ea typeface="Meiryo UI" panose="020B0604030504040204" pitchFamily="50" charset="-128"/>
              </a:rPr>
              <a:t>イベント「日本東北観光フェア」等</a:t>
            </a:r>
            <a:endParaRPr lang="en-US" altLang="ja-JP" sz="1400" b="1" u="sng" dirty="0">
              <a:latin typeface="Meiryo UI" panose="020B0604030504040204" pitchFamily="50" charset="-128"/>
              <a:ea typeface="Meiryo UI" panose="020B0604030504040204" pitchFamily="50" charset="-128"/>
            </a:endParaRPr>
          </a:p>
          <a:p>
            <a:pPr algn="ctr" eaLnBrk="0" hangingPunct="0">
              <a:spcBef>
                <a:spcPct val="20000"/>
              </a:spcBef>
            </a:pPr>
            <a:r>
              <a:rPr lang="ja-JP" altLang="en-US" sz="1400" b="1" u="sng" dirty="0">
                <a:latin typeface="Meiryo UI" panose="020B0604030504040204" pitchFamily="50" charset="-128"/>
                <a:ea typeface="Meiryo UI" panose="020B0604030504040204" pitchFamily="50" charset="-128"/>
              </a:rPr>
              <a:t>を通じた東北プロモーション事業 参加のご案内</a:t>
            </a:r>
            <a:endParaRPr lang="en-US" altLang="ja-JP" sz="1400" b="1" u="sng" dirty="0">
              <a:latin typeface="Meiryo UI" panose="020B0604030504040204" pitchFamily="50" charset="-128"/>
              <a:ea typeface="Meiryo UI" panose="020B0604030504040204" pitchFamily="50" charset="-128"/>
            </a:endParaRPr>
          </a:p>
        </p:txBody>
      </p:sp>
      <p:sp>
        <p:nvSpPr>
          <p:cNvPr id="3" name="Text Box 9">
            <a:extLst>
              <a:ext uri="{FF2B5EF4-FFF2-40B4-BE49-F238E27FC236}">
                <a16:creationId xmlns:a16="http://schemas.microsoft.com/office/drawing/2014/main" id="{9FE35F47-3FA8-D065-AF86-D970B5F4F49B}"/>
              </a:ext>
            </a:extLst>
          </p:cNvPr>
          <p:cNvSpPr txBox="1">
            <a:spLocks noChangeArrowheads="1"/>
          </p:cNvSpPr>
          <p:nvPr/>
        </p:nvSpPr>
        <p:spPr bwMode="auto">
          <a:xfrm>
            <a:off x="234249" y="1661599"/>
            <a:ext cx="6457401" cy="1384995"/>
          </a:xfrm>
          <a:prstGeom prst="rect">
            <a:avLst/>
          </a:prstGeom>
          <a:noFill/>
          <a:ln w="9525">
            <a:noFill/>
            <a:miter lim="800000"/>
            <a:headEnd/>
            <a:tailEnd/>
          </a:ln>
          <a:effectLst/>
        </p:spPr>
        <p:txBody>
          <a:bodyPr wrap="square">
            <a:spAutoFit/>
          </a:bodyPr>
          <a:lstStyle/>
          <a:p>
            <a:r>
              <a:rPr lang="ja-JP" altLang="en-US" sz="1050" dirty="0">
                <a:latin typeface="Meiryo UI" panose="020B0604030504040204" pitchFamily="50" charset="-128"/>
                <a:ea typeface="Meiryo UI" panose="020B0604030504040204" pitchFamily="50" charset="-128"/>
                <a:cs typeface="メイリオ" pitchFamily="50" charset="-128"/>
              </a:rPr>
              <a:t>　東北観光推進機構では、タイ市場を重点市場と位置付け、</a:t>
            </a:r>
            <a:r>
              <a:rPr lang="en-US" altLang="ja-JP" sz="1050" dirty="0">
                <a:latin typeface="Meiryo UI" panose="020B0604030504040204" pitchFamily="50" charset="-128"/>
                <a:ea typeface="Meiryo UI" panose="020B0604030504040204" pitchFamily="50" charset="-128"/>
                <a:cs typeface="メイリオ" pitchFamily="50" charset="-128"/>
              </a:rPr>
              <a:t>2019</a:t>
            </a:r>
            <a:r>
              <a:rPr lang="ja-JP" altLang="en-US" sz="1050" dirty="0">
                <a:latin typeface="Meiryo UI" panose="020B0604030504040204" pitchFamily="50" charset="-128"/>
                <a:ea typeface="Meiryo UI" panose="020B0604030504040204" pitchFamily="50" charset="-128"/>
                <a:cs typeface="メイリオ" pitchFamily="50" charset="-128"/>
              </a:rPr>
              <a:t>年</a:t>
            </a:r>
            <a:r>
              <a:rPr lang="en-US" altLang="ja-JP" sz="1050" dirty="0">
                <a:latin typeface="Meiryo UI" panose="020B0604030504040204" pitchFamily="50" charset="-128"/>
                <a:ea typeface="Meiryo UI" panose="020B0604030504040204" pitchFamily="50" charset="-128"/>
                <a:cs typeface="メイリオ" pitchFamily="50" charset="-128"/>
              </a:rPr>
              <a:t>8</a:t>
            </a:r>
            <a:r>
              <a:rPr lang="ja-JP" altLang="en-US" sz="1050" dirty="0">
                <a:latin typeface="Meiryo UI" panose="020B0604030504040204" pitchFamily="50" charset="-128"/>
                <a:ea typeface="Meiryo UI" panose="020B0604030504040204" pitchFamily="50" charset="-128"/>
                <a:cs typeface="メイリオ" pitchFamily="50" charset="-128"/>
              </a:rPr>
              <a:t>月には東北一体となったトップセールスを実施した他、旅行会社・メディアの招請事業や現地旅行博覧会への出展など積極的なプロモーションを展開してきました。</a:t>
            </a:r>
            <a:endParaRPr lang="en-US" altLang="ja-JP" sz="1050" dirty="0">
              <a:latin typeface="Meiryo UI" panose="020B0604030504040204" pitchFamily="50" charset="-128"/>
              <a:ea typeface="Meiryo UI" panose="020B0604030504040204" pitchFamily="50" charset="-128"/>
              <a:cs typeface="メイリオ" pitchFamily="50" charset="-128"/>
            </a:endParaRPr>
          </a:p>
          <a:p>
            <a:r>
              <a:rPr lang="ja-JP" altLang="en-US" sz="1050" dirty="0">
                <a:latin typeface="Meiryo UI" panose="020B0604030504040204" pitchFamily="50" charset="-128"/>
                <a:ea typeface="Meiryo UI" panose="020B0604030504040204" pitchFamily="50" charset="-128"/>
                <a:cs typeface="メイリオ" pitchFamily="50" charset="-128"/>
              </a:rPr>
              <a:t>　この度、更なるタイからの観光客増を目指し、タイ・バンコクにおける東北</a:t>
            </a:r>
            <a:r>
              <a:rPr lang="en-US" altLang="ja-JP" sz="1050" dirty="0">
                <a:latin typeface="Meiryo UI" panose="020B0604030504040204" pitchFamily="50" charset="-128"/>
                <a:ea typeface="Meiryo UI" panose="020B0604030504040204" pitchFamily="50" charset="-128"/>
                <a:cs typeface="メイリオ" pitchFamily="50" charset="-128"/>
              </a:rPr>
              <a:t>PR</a:t>
            </a:r>
            <a:r>
              <a:rPr lang="ja-JP" altLang="en-US" sz="1050" dirty="0">
                <a:latin typeface="Meiryo UI" panose="020B0604030504040204" pitchFamily="50" charset="-128"/>
                <a:ea typeface="Meiryo UI" panose="020B0604030504040204" pitchFamily="50" charset="-128"/>
                <a:cs typeface="メイリオ" pitchFamily="50" charset="-128"/>
              </a:rPr>
              <a:t>イベント「日本東北観光フェア」等を開催する運びとなりました。</a:t>
            </a:r>
            <a:r>
              <a:rPr lang="ja-JP" altLang="en-US" sz="1050" dirty="0">
                <a:latin typeface="Meiryo UI" panose="020B0604030504040204" pitchFamily="50" charset="-128"/>
                <a:ea typeface="Meiryo UI" panose="020B0604030504040204" pitchFamily="50" charset="-128"/>
              </a:rPr>
              <a:t>イベントでは、タイ・バンコク首都圏在住の高・中所得リピーター層及び未訪日層をターゲットとし、東北の観光の魅力等を東北の自治体・企業等が一体となり</a:t>
            </a:r>
            <a:r>
              <a:rPr lang="en-US" altLang="ja-JP" sz="1050" dirty="0">
                <a:latin typeface="Meiryo UI" panose="020B0604030504040204" pitchFamily="50" charset="-128"/>
                <a:ea typeface="Meiryo UI" panose="020B0604030504040204" pitchFamily="50" charset="-128"/>
              </a:rPr>
              <a:t>PR</a:t>
            </a:r>
            <a:r>
              <a:rPr lang="ja-JP" altLang="en-US" sz="1050" dirty="0">
                <a:latin typeface="Meiryo UI" panose="020B0604030504040204" pitchFamily="50" charset="-128"/>
                <a:ea typeface="Meiryo UI" panose="020B0604030504040204" pitchFamily="50" charset="-128"/>
              </a:rPr>
              <a:t>することで、東北の認知度向上と来訪意欲の増を図ります。</a:t>
            </a:r>
            <a:r>
              <a:rPr lang="ja-JP" altLang="en-US" sz="1050" dirty="0">
                <a:latin typeface="Meiryo UI" panose="020B0604030504040204" pitchFamily="50" charset="-128"/>
                <a:ea typeface="Meiryo UI" panose="020B0604030504040204" pitchFamily="50" charset="-128"/>
                <a:cs typeface="メイリオ" pitchFamily="50" charset="-128"/>
              </a:rPr>
              <a:t>皆さまにおかれましては、東北地域への訪日旅行者拡大を一層盛り上げるため、ぜひご出展のご検討をお願いいたします。</a:t>
            </a:r>
            <a:endParaRPr lang="en-US" altLang="ja-JP" sz="1050" dirty="0">
              <a:latin typeface="Meiryo UI" panose="020B0604030504040204" pitchFamily="50" charset="-128"/>
              <a:ea typeface="Meiryo UI" panose="020B0604030504040204" pitchFamily="50" charset="-128"/>
              <a:cs typeface="メイリオ" pitchFamily="50" charset="-128"/>
            </a:endParaRPr>
          </a:p>
          <a:p>
            <a:r>
              <a:rPr lang="ja-JP" altLang="en-US" sz="1050" dirty="0">
                <a:latin typeface="Meiryo UI" panose="020B0604030504040204" pitchFamily="50" charset="-128"/>
                <a:ea typeface="Meiryo UI" panose="020B0604030504040204" pitchFamily="50" charset="-128"/>
                <a:cs typeface="メイリオ" pitchFamily="50" charset="-128"/>
              </a:rPr>
              <a:t>　つきましては、ご協力意向確認書をお送りしますので、イベントにご出展を希望される場合は、現時点での状況で構いませんので、ご参加意向確認書のご提出をお願いいたします。また、ご意見・ご提案等ございましたら併せてお聞かせください。</a:t>
            </a:r>
            <a:endParaRPr lang="en-US" altLang="ja-JP" sz="1050" dirty="0">
              <a:latin typeface="Meiryo UI" panose="020B0604030504040204" pitchFamily="50" charset="-128"/>
              <a:ea typeface="Meiryo UI" panose="020B0604030504040204" pitchFamily="50" charset="-128"/>
              <a:cs typeface="メイリオ" pitchFamily="50" charset="-128"/>
            </a:endParaRPr>
          </a:p>
        </p:txBody>
      </p:sp>
      <p:sp>
        <p:nvSpPr>
          <p:cNvPr id="4" name="Text Box 9">
            <a:extLst>
              <a:ext uri="{FF2B5EF4-FFF2-40B4-BE49-F238E27FC236}">
                <a16:creationId xmlns:a16="http://schemas.microsoft.com/office/drawing/2014/main" id="{FF8976EC-52EE-350A-0649-13F974925599}"/>
              </a:ext>
            </a:extLst>
          </p:cNvPr>
          <p:cNvSpPr txBox="1">
            <a:spLocks noChangeArrowheads="1"/>
          </p:cNvSpPr>
          <p:nvPr/>
        </p:nvSpPr>
        <p:spPr bwMode="auto">
          <a:xfrm>
            <a:off x="548038" y="2993834"/>
            <a:ext cx="5865272" cy="272703"/>
          </a:xfrm>
          <a:prstGeom prst="rect">
            <a:avLst/>
          </a:prstGeom>
          <a:noFill/>
          <a:ln w="9525">
            <a:noFill/>
            <a:miter lim="800000"/>
            <a:headEnd/>
            <a:tailEnd/>
          </a:ln>
          <a:effectLst/>
        </p:spPr>
        <p:txBody>
          <a:bodyPr wrap="square">
            <a:spAutoFit/>
          </a:bodyPr>
          <a:lstStyle/>
          <a:p>
            <a:pPr algn="ctr">
              <a:lnSpc>
                <a:spcPct val="120000"/>
              </a:lnSpc>
            </a:pPr>
            <a:r>
              <a:rPr lang="ja-JP" altLang="en-US" sz="1100" dirty="0">
                <a:latin typeface="Meiryo UI" panose="020B0604030504040204" pitchFamily="50" charset="-128"/>
                <a:ea typeface="Meiryo UI" panose="020B0604030504040204" pitchFamily="50" charset="-128"/>
                <a:cs typeface="メイリオ" pitchFamily="50" charset="-128"/>
              </a:rPr>
              <a:t>　記</a:t>
            </a:r>
            <a:endParaRPr lang="ja-JP" altLang="en-US" sz="1100" dirty="0">
              <a:latin typeface="Meiryo UI" panose="020B0604030504040204" pitchFamily="50" charset="-128"/>
              <a:ea typeface="Meiryo UI" panose="020B0604030504040204" pitchFamily="50" charset="-128"/>
            </a:endParaRPr>
          </a:p>
        </p:txBody>
      </p:sp>
      <p:sp>
        <p:nvSpPr>
          <p:cNvPr id="5" name="Text Box 9">
            <a:extLst>
              <a:ext uri="{FF2B5EF4-FFF2-40B4-BE49-F238E27FC236}">
                <a16:creationId xmlns:a16="http://schemas.microsoft.com/office/drawing/2014/main" id="{FB09CAFA-D47E-2729-D941-0769509E8030}"/>
              </a:ext>
            </a:extLst>
          </p:cNvPr>
          <p:cNvSpPr txBox="1">
            <a:spLocks noChangeArrowheads="1"/>
          </p:cNvSpPr>
          <p:nvPr/>
        </p:nvSpPr>
        <p:spPr bwMode="auto">
          <a:xfrm>
            <a:off x="230946" y="3200442"/>
            <a:ext cx="6396108" cy="3454792"/>
          </a:xfrm>
          <a:prstGeom prst="rect">
            <a:avLst/>
          </a:prstGeom>
          <a:noFill/>
          <a:ln w="9525">
            <a:noFill/>
            <a:miter lim="800000"/>
            <a:headEnd/>
            <a:tailEnd/>
          </a:ln>
          <a:effectLst/>
        </p:spPr>
        <p:txBody>
          <a:bodyPr wrap="square">
            <a:spAutoFit/>
          </a:bodyPr>
          <a:lstStyle/>
          <a:p>
            <a:r>
              <a:rPr lang="ja-JP" altLang="en-US" sz="1050" dirty="0">
                <a:latin typeface="Meiryo UI" panose="020B0604030504040204" pitchFamily="50" charset="-128"/>
                <a:ea typeface="Meiryo UI" panose="020B0604030504040204" pitchFamily="50" charset="-128"/>
                <a:cs typeface="メイリオ" pitchFamily="50" charset="-128"/>
              </a:rPr>
              <a:t>　</a:t>
            </a:r>
            <a:r>
              <a:rPr lang="en-US" altLang="ja-JP" sz="1050" dirty="0">
                <a:latin typeface="Meiryo UI" panose="020B0604030504040204" pitchFamily="50" charset="-128"/>
                <a:ea typeface="Meiryo UI" panose="020B0604030504040204" pitchFamily="50" charset="-128"/>
                <a:cs typeface="メイリオ" pitchFamily="50" charset="-128"/>
              </a:rPr>
              <a:t>【</a:t>
            </a:r>
            <a:r>
              <a:rPr lang="ja-JP" altLang="en-US" sz="1050" dirty="0">
                <a:latin typeface="Meiryo UI" panose="020B0604030504040204" pitchFamily="50" charset="-128"/>
                <a:ea typeface="Meiryo UI" panose="020B0604030504040204" pitchFamily="50" charset="-128"/>
                <a:cs typeface="メイリオ" pitchFamily="50" charset="-128"/>
              </a:rPr>
              <a:t>実施概要</a:t>
            </a:r>
            <a:r>
              <a:rPr lang="en-US" altLang="ja-JP" sz="1050" dirty="0">
                <a:latin typeface="Meiryo UI" panose="020B0604030504040204" pitchFamily="50" charset="-128"/>
                <a:ea typeface="Meiryo UI" panose="020B0604030504040204" pitchFamily="50" charset="-128"/>
                <a:cs typeface="メイリオ" pitchFamily="50" charset="-128"/>
              </a:rPr>
              <a:t>】</a:t>
            </a:r>
          </a:p>
          <a:p>
            <a:pPr>
              <a:tabLst>
                <a:tab pos="538163" algn="l"/>
              </a:tabLst>
            </a:pPr>
            <a:r>
              <a:rPr lang="ja-JP" altLang="en-US" sz="1050" dirty="0">
                <a:latin typeface="Meiryo UI" panose="020B0604030504040204" pitchFamily="50" charset="-128"/>
                <a:ea typeface="Meiryo UI" panose="020B0604030504040204" pitchFamily="50" charset="-128"/>
                <a:cs typeface="メイリオ" pitchFamily="50" charset="-128"/>
              </a:rPr>
              <a:t>　■目的　：タイ・バンコクの一般消費者向けに東北の魅力を</a:t>
            </a:r>
            <a:r>
              <a:rPr lang="en-US" altLang="ja-JP" sz="1050" dirty="0">
                <a:latin typeface="Meiryo UI" panose="020B0604030504040204" pitchFamily="50" charset="-128"/>
                <a:ea typeface="Meiryo UI" panose="020B0604030504040204" pitchFamily="50" charset="-128"/>
                <a:cs typeface="メイリオ" pitchFamily="50" charset="-128"/>
              </a:rPr>
              <a:t>PR</a:t>
            </a:r>
            <a:r>
              <a:rPr lang="ja-JP" altLang="en-US" sz="1050" dirty="0">
                <a:latin typeface="Meiryo UI" panose="020B0604030504040204" pitchFamily="50" charset="-128"/>
                <a:ea typeface="Meiryo UI" panose="020B0604030504040204" pitchFamily="50" charset="-128"/>
                <a:cs typeface="メイリオ" pitchFamily="50" charset="-128"/>
              </a:rPr>
              <a:t>するイベント及び現地エージェント向けの観光セミナー・　　　</a:t>
            </a:r>
            <a:endParaRPr lang="en-US" altLang="ja-JP" sz="1050" dirty="0">
              <a:latin typeface="Meiryo UI" panose="020B0604030504040204" pitchFamily="50" charset="-128"/>
              <a:ea typeface="Meiryo UI" panose="020B0604030504040204" pitchFamily="50" charset="-128"/>
              <a:cs typeface="メイリオ" pitchFamily="50" charset="-128"/>
            </a:endParaRPr>
          </a:p>
          <a:p>
            <a:pPr>
              <a:spcAft>
                <a:spcPts val="600"/>
              </a:spcAft>
              <a:tabLst>
                <a:tab pos="538163" algn="l"/>
              </a:tabLst>
            </a:pPr>
            <a:r>
              <a:rPr lang="ja-JP" altLang="en-US" sz="1050" dirty="0">
                <a:latin typeface="Meiryo UI" panose="020B0604030504040204" pitchFamily="50" charset="-128"/>
                <a:ea typeface="Meiryo UI" panose="020B0604030504040204" pitchFamily="50" charset="-128"/>
                <a:cs typeface="メイリオ" pitchFamily="50" charset="-128"/>
              </a:rPr>
              <a:t>　　　　　　　　商談会を開催し、訪東北旅行者数の増加を図る。</a:t>
            </a:r>
            <a:endParaRPr lang="en-US" altLang="ja-JP" sz="1050" dirty="0">
              <a:latin typeface="Meiryo UI" panose="020B0604030504040204" pitchFamily="50" charset="-128"/>
              <a:ea typeface="Meiryo UI" panose="020B0604030504040204" pitchFamily="50" charset="-128"/>
              <a:cs typeface="メイリオ" pitchFamily="50" charset="-128"/>
            </a:endParaRPr>
          </a:p>
          <a:p>
            <a:pPr>
              <a:spcAft>
                <a:spcPts val="600"/>
              </a:spcAft>
              <a:tabLst>
                <a:tab pos="538163" algn="l"/>
              </a:tabLst>
            </a:pPr>
            <a:r>
              <a:rPr lang="ja-JP" altLang="en-US" sz="1050" dirty="0">
                <a:latin typeface="Meiryo UI" panose="020B0604030504040204" pitchFamily="50" charset="-128"/>
                <a:ea typeface="Meiryo UI" panose="020B0604030504040204" pitchFamily="50" charset="-128"/>
                <a:cs typeface="メイリオ" pitchFamily="50" charset="-128"/>
              </a:rPr>
              <a:t>　■名称　：日本東北観光フェア（ガーン・ティアゥ・トーホク・イープン）</a:t>
            </a:r>
            <a:endParaRPr lang="en-US" altLang="ja-JP" sz="1050" dirty="0">
              <a:latin typeface="Meiryo UI" panose="020B0604030504040204" pitchFamily="50" charset="-128"/>
              <a:ea typeface="Meiryo UI" panose="020B0604030504040204" pitchFamily="50" charset="-128"/>
              <a:cs typeface="メイリオ" pitchFamily="50" charset="-128"/>
            </a:endParaRPr>
          </a:p>
          <a:p>
            <a:pPr>
              <a:spcAft>
                <a:spcPts val="600"/>
              </a:spcAft>
              <a:tabLst>
                <a:tab pos="538163" algn="l"/>
              </a:tabLst>
            </a:pPr>
            <a:r>
              <a:rPr lang="ja-JP" altLang="en-US" sz="1050" dirty="0">
                <a:latin typeface="Meiryo UI" panose="020B0604030504040204" pitchFamily="50" charset="-128"/>
                <a:ea typeface="Meiryo UI" panose="020B0604030504040204" pitchFamily="50" charset="-128"/>
                <a:cs typeface="メイリオ" pitchFamily="50" charset="-128"/>
              </a:rPr>
              <a:t>　■主催　：</a:t>
            </a:r>
            <a:r>
              <a:rPr lang="zh-TW" altLang="en-US" sz="1050" dirty="0">
                <a:latin typeface="Meiryo UI" panose="020B0604030504040204" pitchFamily="50" charset="-128"/>
                <a:ea typeface="Meiryo UI" panose="020B0604030504040204" pitchFamily="50" charset="-128"/>
                <a:cs typeface="メイリオ" pitchFamily="50" charset="-128"/>
              </a:rPr>
              <a:t>一般社団法人　東北観光推進機構</a:t>
            </a:r>
            <a:endParaRPr lang="en-US" altLang="zh-TW" sz="1050" dirty="0">
              <a:latin typeface="Meiryo UI" panose="020B0604030504040204" pitchFamily="50" charset="-128"/>
              <a:ea typeface="Meiryo UI" panose="020B0604030504040204" pitchFamily="50" charset="-128"/>
              <a:cs typeface="メイリオ" pitchFamily="50" charset="-128"/>
            </a:endParaRPr>
          </a:p>
          <a:p>
            <a:pPr>
              <a:spcAft>
                <a:spcPts val="600"/>
              </a:spcAft>
              <a:tabLst>
                <a:tab pos="538163" algn="l"/>
              </a:tabLst>
            </a:pPr>
            <a:r>
              <a:rPr lang="ja-JP" altLang="en-US" sz="1050" dirty="0">
                <a:latin typeface="Meiryo UI" panose="020B0604030504040204" pitchFamily="50" charset="-128"/>
                <a:ea typeface="Meiryo UI" panose="020B0604030504040204" pitchFamily="50" charset="-128"/>
                <a:cs typeface="メイリオ" pitchFamily="50" charset="-128"/>
              </a:rPr>
              <a:t>　■期間　：</a:t>
            </a:r>
            <a:r>
              <a:rPr lang="en-US" altLang="ja-JP" sz="1050" dirty="0">
                <a:latin typeface="Meiryo UI" panose="020B0604030504040204" pitchFamily="50" charset="-128"/>
                <a:ea typeface="Meiryo UI" panose="020B0604030504040204" pitchFamily="50" charset="-128"/>
                <a:cs typeface="メイリオ" pitchFamily="50" charset="-128"/>
              </a:rPr>
              <a:t>2023</a:t>
            </a:r>
            <a:r>
              <a:rPr lang="ja-JP" altLang="en-US" sz="1050" dirty="0">
                <a:latin typeface="Meiryo UI" panose="020B0604030504040204" pitchFamily="50" charset="-128"/>
                <a:ea typeface="Meiryo UI" panose="020B0604030504040204" pitchFamily="50" charset="-128"/>
                <a:cs typeface="メイリオ" pitchFamily="50" charset="-128"/>
              </a:rPr>
              <a:t>年</a:t>
            </a:r>
            <a:r>
              <a:rPr lang="en-US" altLang="ja-JP" sz="1050" dirty="0">
                <a:latin typeface="Meiryo UI" panose="020B0604030504040204" pitchFamily="50" charset="-128"/>
                <a:ea typeface="Meiryo UI" panose="020B0604030504040204" pitchFamily="50" charset="-128"/>
                <a:cs typeface="メイリオ" pitchFamily="50" charset="-128"/>
              </a:rPr>
              <a:t>4</a:t>
            </a:r>
            <a:r>
              <a:rPr lang="ja-JP" altLang="en-US" sz="1050" dirty="0">
                <a:latin typeface="Meiryo UI" panose="020B0604030504040204" pitchFamily="50" charset="-128"/>
                <a:ea typeface="Meiryo UI" panose="020B0604030504040204" pitchFamily="50" charset="-128"/>
                <a:cs typeface="メイリオ" pitchFamily="50" charset="-128"/>
              </a:rPr>
              <a:t>月</a:t>
            </a:r>
            <a:r>
              <a:rPr lang="en-US" altLang="ja-JP" sz="1050" dirty="0">
                <a:latin typeface="Meiryo UI" panose="020B0604030504040204" pitchFamily="50" charset="-128"/>
                <a:ea typeface="Meiryo UI" panose="020B0604030504040204" pitchFamily="50" charset="-128"/>
                <a:cs typeface="メイリオ" pitchFamily="50" charset="-128"/>
              </a:rPr>
              <a:t>30</a:t>
            </a:r>
            <a:r>
              <a:rPr lang="ja-JP" altLang="en-US" sz="1050" dirty="0">
                <a:latin typeface="Meiryo UI" panose="020B0604030504040204" pitchFamily="50" charset="-128"/>
                <a:ea typeface="Meiryo UI" panose="020B0604030504040204" pitchFamily="50" charset="-128"/>
                <a:cs typeface="メイリオ" pitchFamily="50" charset="-128"/>
              </a:rPr>
              <a:t>日</a:t>
            </a:r>
            <a:r>
              <a:rPr lang="en-US" altLang="ja-JP" sz="1050" dirty="0">
                <a:latin typeface="Meiryo UI" panose="020B0604030504040204" pitchFamily="50" charset="-128"/>
                <a:ea typeface="Meiryo UI" panose="020B0604030504040204" pitchFamily="50" charset="-128"/>
                <a:cs typeface="メイリオ" pitchFamily="50" charset="-128"/>
              </a:rPr>
              <a:t>(</a:t>
            </a:r>
            <a:r>
              <a:rPr lang="ja-JP" altLang="en-US" sz="1050" dirty="0">
                <a:latin typeface="Meiryo UI" panose="020B0604030504040204" pitchFamily="50" charset="-128"/>
                <a:ea typeface="Meiryo UI" panose="020B0604030504040204" pitchFamily="50" charset="-128"/>
                <a:cs typeface="メイリオ" pitchFamily="50" charset="-128"/>
              </a:rPr>
              <a:t>日</a:t>
            </a:r>
            <a:r>
              <a:rPr lang="en-US" altLang="ja-JP" sz="1050" dirty="0">
                <a:latin typeface="Meiryo UI" panose="020B0604030504040204" pitchFamily="50" charset="-128"/>
                <a:ea typeface="Meiryo UI" panose="020B0604030504040204" pitchFamily="50" charset="-128"/>
                <a:cs typeface="メイリオ" pitchFamily="50" charset="-128"/>
              </a:rPr>
              <a:t>)</a:t>
            </a:r>
            <a:r>
              <a:rPr lang="ja-JP" altLang="en-US" sz="1050" dirty="0">
                <a:latin typeface="Meiryo UI" panose="020B0604030504040204" pitchFamily="50" charset="-128"/>
                <a:ea typeface="Meiryo UI" panose="020B0604030504040204" pitchFamily="50" charset="-128"/>
                <a:cs typeface="メイリオ" pitchFamily="50" charset="-128"/>
              </a:rPr>
              <a:t>～</a:t>
            </a:r>
            <a:r>
              <a:rPr lang="en-US" altLang="ja-JP" sz="1050" dirty="0">
                <a:latin typeface="Meiryo UI" panose="020B0604030504040204" pitchFamily="50" charset="-128"/>
                <a:ea typeface="Meiryo UI" panose="020B0604030504040204" pitchFamily="50" charset="-128"/>
                <a:cs typeface="メイリオ" pitchFamily="50" charset="-128"/>
              </a:rPr>
              <a:t>5</a:t>
            </a:r>
            <a:r>
              <a:rPr lang="ja-JP" altLang="en-US" sz="1050" dirty="0">
                <a:latin typeface="Meiryo UI" panose="020B0604030504040204" pitchFamily="50" charset="-128"/>
                <a:ea typeface="Meiryo UI" panose="020B0604030504040204" pitchFamily="50" charset="-128"/>
                <a:cs typeface="メイリオ" pitchFamily="50" charset="-128"/>
              </a:rPr>
              <a:t>月</a:t>
            </a:r>
            <a:r>
              <a:rPr lang="en-US" altLang="ja-JP" sz="1050" dirty="0">
                <a:latin typeface="Meiryo UI" panose="020B0604030504040204" pitchFamily="50" charset="-128"/>
                <a:ea typeface="Meiryo UI" panose="020B0604030504040204" pitchFamily="50" charset="-128"/>
                <a:cs typeface="メイリオ" pitchFamily="50" charset="-128"/>
              </a:rPr>
              <a:t>2</a:t>
            </a:r>
            <a:r>
              <a:rPr lang="ja-JP" altLang="en-US" sz="1050" dirty="0">
                <a:latin typeface="Meiryo UI" panose="020B0604030504040204" pitchFamily="50" charset="-128"/>
                <a:ea typeface="Meiryo UI" panose="020B0604030504040204" pitchFamily="50" charset="-128"/>
                <a:cs typeface="メイリオ" pitchFamily="50" charset="-128"/>
              </a:rPr>
              <a:t>日</a:t>
            </a:r>
            <a:r>
              <a:rPr lang="en-US" altLang="ja-JP" sz="1050" dirty="0">
                <a:latin typeface="Meiryo UI" panose="020B0604030504040204" pitchFamily="50" charset="-128"/>
                <a:ea typeface="Meiryo UI" panose="020B0604030504040204" pitchFamily="50" charset="-128"/>
                <a:cs typeface="メイリオ" pitchFamily="50" charset="-128"/>
              </a:rPr>
              <a:t>(</a:t>
            </a:r>
            <a:r>
              <a:rPr lang="ja-JP" altLang="en-US" sz="1050" dirty="0">
                <a:latin typeface="Meiryo UI" panose="020B0604030504040204" pitchFamily="50" charset="-128"/>
                <a:ea typeface="Meiryo UI" panose="020B0604030504040204" pitchFamily="50" charset="-128"/>
                <a:cs typeface="メイリオ" pitchFamily="50" charset="-128"/>
              </a:rPr>
              <a:t>火</a:t>
            </a:r>
            <a:r>
              <a:rPr lang="en-US" altLang="ja-JP" sz="1050" dirty="0">
                <a:latin typeface="Meiryo UI" panose="020B0604030504040204" pitchFamily="50" charset="-128"/>
                <a:ea typeface="Meiryo UI" panose="020B0604030504040204" pitchFamily="50" charset="-128"/>
                <a:cs typeface="メイリオ" pitchFamily="50" charset="-128"/>
              </a:rPr>
              <a:t>)</a:t>
            </a:r>
            <a:r>
              <a:rPr lang="ja-JP" altLang="en-US" sz="1050" dirty="0">
                <a:latin typeface="Meiryo UI" panose="020B0604030504040204" pitchFamily="50" charset="-128"/>
                <a:ea typeface="Meiryo UI" panose="020B0604030504040204" pitchFamily="50" charset="-128"/>
                <a:cs typeface="メイリオ" pitchFamily="50" charset="-128"/>
              </a:rPr>
              <a:t>の</a:t>
            </a:r>
            <a:r>
              <a:rPr lang="en-US" altLang="ja-JP" sz="1050" dirty="0">
                <a:latin typeface="Meiryo UI" panose="020B0604030504040204" pitchFamily="50" charset="-128"/>
                <a:ea typeface="Meiryo UI" panose="020B0604030504040204" pitchFamily="50" charset="-128"/>
                <a:cs typeface="メイリオ" pitchFamily="50" charset="-128"/>
              </a:rPr>
              <a:t>3</a:t>
            </a:r>
            <a:r>
              <a:rPr lang="ja-JP" altLang="en-US" sz="1050" dirty="0">
                <a:latin typeface="Meiryo UI" panose="020B0604030504040204" pitchFamily="50" charset="-128"/>
                <a:ea typeface="Meiryo UI" panose="020B0604030504040204" pitchFamily="50" charset="-128"/>
                <a:cs typeface="メイリオ" pitchFamily="50" charset="-128"/>
              </a:rPr>
              <a:t>日間</a:t>
            </a:r>
            <a:endParaRPr lang="en-US" altLang="ja-JP" sz="1050" dirty="0">
              <a:latin typeface="Meiryo UI" panose="020B0604030504040204" pitchFamily="50" charset="-128"/>
              <a:ea typeface="Meiryo UI" panose="020B0604030504040204" pitchFamily="50" charset="-128"/>
              <a:cs typeface="メイリオ" pitchFamily="50" charset="-128"/>
            </a:endParaRPr>
          </a:p>
          <a:p>
            <a:pPr>
              <a:tabLst>
                <a:tab pos="538163" algn="l"/>
              </a:tabLst>
            </a:pPr>
            <a:r>
              <a:rPr lang="ja-JP" altLang="en-US" sz="1050" dirty="0">
                <a:latin typeface="Meiryo UI" panose="020B0604030504040204" pitchFamily="50" charset="-128"/>
                <a:ea typeface="Meiryo UI" panose="020B0604030504040204" pitchFamily="50" charset="-128"/>
                <a:cs typeface="メイリオ" pitchFamily="50" charset="-128"/>
              </a:rPr>
              <a:t>　■日時　：①</a:t>
            </a:r>
            <a:r>
              <a:rPr lang="en-US" altLang="ja-JP" sz="1050" b="1" dirty="0">
                <a:latin typeface="Meiryo UI" panose="020B0604030504040204" pitchFamily="50" charset="-128"/>
                <a:ea typeface="Meiryo UI" panose="020B0604030504040204" pitchFamily="50" charset="-128"/>
                <a:cs typeface="メイリオ" pitchFamily="50" charset="-128"/>
              </a:rPr>
              <a:t>BtoC </a:t>
            </a:r>
            <a:r>
              <a:rPr lang="ja-JP" altLang="en-US" sz="1050" b="1" dirty="0">
                <a:latin typeface="Meiryo UI" panose="020B0604030504040204" pitchFamily="50" charset="-128"/>
                <a:ea typeface="Meiryo UI" panose="020B0604030504040204" pitchFamily="50" charset="-128"/>
                <a:cs typeface="メイリオ" pitchFamily="50" charset="-128"/>
              </a:rPr>
              <a:t>向け東北</a:t>
            </a:r>
            <a:r>
              <a:rPr lang="en-US" altLang="ja-JP" sz="1050" b="1" dirty="0">
                <a:latin typeface="Meiryo UI" panose="020B0604030504040204" pitchFamily="50" charset="-128"/>
                <a:ea typeface="Meiryo UI" panose="020B0604030504040204" pitchFamily="50" charset="-128"/>
                <a:cs typeface="メイリオ" pitchFamily="50" charset="-128"/>
              </a:rPr>
              <a:t>PR</a:t>
            </a:r>
            <a:r>
              <a:rPr lang="ja-JP" altLang="en-US" sz="1050" b="1" dirty="0">
                <a:latin typeface="Meiryo UI" panose="020B0604030504040204" pitchFamily="50" charset="-128"/>
                <a:ea typeface="Meiryo UI" panose="020B0604030504040204" pitchFamily="50" charset="-128"/>
                <a:cs typeface="メイリオ" pitchFamily="50" charset="-128"/>
              </a:rPr>
              <a:t>イベント「日本東北観光フェア」（ガーン・ティアゥ・トーホク・イープン）</a:t>
            </a:r>
            <a:endParaRPr lang="en-US" altLang="ja-JP" sz="1050" b="1" dirty="0">
              <a:latin typeface="Meiryo UI" panose="020B0604030504040204" pitchFamily="50" charset="-128"/>
              <a:ea typeface="Meiryo UI" panose="020B0604030504040204" pitchFamily="50" charset="-128"/>
              <a:cs typeface="メイリオ" pitchFamily="50" charset="-128"/>
            </a:endParaRPr>
          </a:p>
          <a:p>
            <a:pPr>
              <a:tabLst>
                <a:tab pos="538163" algn="l"/>
              </a:tabLst>
            </a:pPr>
            <a:r>
              <a:rPr lang="ja-JP" altLang="en-US" sz="1050" dirty="0">
                <a:latin typeface="Meiryo UI" panose="020B0604030504040204" pitchFamily="50" charset="-128"/>
                <a:ea typeface="Meiryo UI" panose="020B0604030504040204" pitchFamily="50" charset="-128"/>
                <a:cs typeface="メイリオ" pitchFamily="50" charset="-128"/>
              </a:rPr>
              <a:t>　　　　　　　　　</a:t>
            </a:r>
            <a:r>
              <a:rPr lang="en-US" altLang="ja-JP" sz="1050" dirty="0">
                <a:latin typeface="Meiryo UI" panose="020B0604030504040204" pitchFamily="50" charset="-128"/>
                <a:ea typeface="Meiryo UI" panose="020B0604030504040204" pitchFamily="50" charset="-128"/>
                <a:cs typeface="メイリオ" pitchFamily="50" charset="-128"/>
              </a:rPr>
              <a:t>2023</a:t>
            </a:r>
            <a:r>
              <a:rPr lang="ja-JP" altLang="en-US" sz="1050" dirty="0">
                <a:latin typeface="Meiryo UI" panose="020B0604030504040204" pitchFamily="50" charset="-128"/>
                <a:ea typeface="Meiryo UI" panose="020B0604030504040204" pitchFamily="50" charset="-128"/>
                <a:cs typeface="メイリオ" pitchFamily="50" charset="-128"/>
              </a:rPr>
              <a:t>年</a:t>
            </a:r>
            <a:r>
              <a:rPr lang="en-US" altLang="ja-JP" sz="1050" dirty="0">
                <a:latin typeface="Meiryo UI" panose="020B0604030504040204" pitchFamily="50" charset="-128"/>
                <a:ea typeface="Meiryo UI" panose="020B0604030504040204" pitchFamily="50" charset="-128"/>
                <a:cs typeface="メイリオ" pitchFamily="50" charset="-128"/>
              </a:rPr>
              <a:t>4</a:t>
            </a:r>
            <a:r>
              <a:rPr lang="ja-JP" altLang="en-US" sz="1050" dirty="0">
                <a:latin typeface="Meiryo UI" panose="020B0604030504040204" pitchFamily="50" charset="-128"/>
                <a:ea typeface="Meiryo UI" panose="020B0604030504040204" pitchFamily="50" charset="-128"/>
                <a:cs typeface="メイリオ" pitchFamily="50" charset="-128"/>
              </a:rPr>
              <a:t>月</a:t>
            </a:r>
            <a:r>
              <a:rPr lang="en-US" altLang="ja-JP" sz="1050" dirty="0">
                <a:latin typeface="Meiryo UI" panose="020B0604030504040204" pitchFamily="50" charset="-128"/>
                <a:ea typeface="Meiryo UI" panose="020B0604030504040204" pitchFamily="50" charset="-128"/>
                <a:cs typeface="メイリオ" pitchFamily="50" charset="-128"/>
              </a:rPr>
              <a:t>30</a:t>
            </a:r>
            <a:r>
              <a:rPr lang="ja-JP" altLang="en-US" sz="1050" dirty="0">
                <a:latin typeface="Meiryo UI" panose="020B0604030504040204" pitchFamily="50" charset="-128"/>
                <a:ea typeface="Meiryo UI" panose="020B0604030504040204" pitchFamily="50" charset="-128"/>
                <a:cs typeface="メイリオ" pitchFamily="50" charset="-128"/>
              </a:rPr>
              <a:t>日</a:t>
            </a:r>
            <a:r>
              <a:rPr lang="en-US" altLang="ja-JP" sz="1050" dirty="0">
                <a:latin typeface="Meiryo UI" panose="020B0604030504040204" pitchFamily="50" charset="-128"/>
                <a:ea typeface="Meiryo UI" panose="020B0604030504040204" pitchFamily="50" charset="-128"/>
                <a:cs typeface="メイリオ" pitchFamily="50" charset="-128"/>
              </a:rPr>
              <a:t>(</a:t>
            </a:r>
            <a:r>
              <a:rPr lang="ja-JP" altLang="en-US" sz="1050" dirty="0">
                <a:latin typeface="Meiryo UI" panose="020B0604030504040204" pitchFamily="50" charset="-128"/>
                <a:ea typeface="Meiryo UI" panose="020B0604030504040204" pitchFamily="50" charset="-128"/>
                <a:cs typeface="メイリオ" pitchFamily="50" charset="-128"/>
              </a:rPr>
              <a:t>日</a:t>
            </a:r>
            <a:r>
              <a:rPr lang="en-US" altLang="ja-JP" sz="1050" dirty="0">
                <a:latin typeface="Meiryo UI" panose="020B0604030504040204" pitchFamily="50" charset="-128"/>
                <a:ea typeface="Meiryo UI" panose="020B0604030504040204" pitchFamily="50" charset="-128"/>
                <a:cs typeface="メイリオ" pitchFamily="50" charset="-128"/>
              </a:rPr>
              <a:t>)10</a:t>
            </a:r>
            <a:r>
              <a:rPr lang="ja-JP" altLang="en-US" sz="1050" dirty="0">
                <a:latin typeface="Meiryo UI" panose="020B0604030504040204" pitchFamily="50" charset="-128"/>
                <a:ea typeface="Meiryo UI" panose="020B0604030504040204" pitchFamily="50" charset="-128"/>
                <a:cs typeface="メイリオ" pitchFamily="50" charset="-128"/>
              </a:rPr>
              <a:t>：</a:t>
            </a:r>
            <a:r>
              <a:rPr lang="en-US" altLang="ja-JP" sz="1050" dirty="0">
                <a:latin typeface="Meiryo UI" panose="020B0604030504040204" pitchFamily="50" charset="-128"/>
                <a:ea typeface="Meiryo UI" panose="020B0604030504040204" pitchFamily="50" charset="-128"/>
                <a:cs typeface="メイリオ" pitchFamily="50" charset="-128"/>
              </a:rPr>
              <a:t>00</a:t>
            </a:r>
            <a:r>
              <a:rPr lang="ja-JP" altLang="en-US" sz="1050" dirty="0">
                <a:latin typeface="Meiryo UI" panose="020B0604030504040204" pitchFamily="50" charset="-128"/>
                <a:ea typeface="Meiryo UI" panose="020B0604030504040204" pitchFamily="50" charset="-128"/>
                <a:cs typeface="メイリオ" pitchFamily="50" charset="-128"/>
              </a:rPr>
              <a:t>～</a:t>
            </a:r>
            <a:r>
              <a:rPr lang="en-US" altLang="ja-JP" sz="1050" dirty="0">
                <a:latin typeface="Meiryo UI" panose="020B0604030504040204" pitchFamily="50" charset="-128"/>
                <a:ea typeface="Meiryo UI" panose="020B0604030504040204" pitchFamily="50" charset="-128"/>
                <a:cs typeface="メイリオ" pitchFamily="50" charset="-128"/>
              </a:rPr>
              <a:t>20</a:t>
            </a:r>
            <a:r>
              <a:rPr lang="ja-JP" altLang="en-US" sz="1050" dirty="0">
                <a:latin typeface="Meiryo UI" panose="020B0604030504040204" pitchFamily="50" charset="-128"/>
                <a:ea typeface="Meiryo UI" panose="020B0604030504040204" pitchFamily="50" charset="-128"/>
                <a:cs typeface="メイリオ" pitchFamily="50" charset="-128"/>
              </a:rPr>
              <a:t>：</a:t>
            </a:r>
            <a:r>
              <a:rPr lang="en-US" altLang="ja-JP" sz="1050" dirty="0">
                <a:latin typeface="Meiryo UI" panose="020B0604030504040204" pitchFamily="50" charset="-128"/>
                <a:ea typeface="Meiryo UI" panose="020B0604030504040204" pitchFamily="50" charset="-128"/>
                <a:cs typeface="メイリオ" pitchFamily="50" charset="-128"/>
              </a:rPr>
              <a:t>00</a:t>
            </a:r>
            <a:r>
              <a:rPr lang="ja-JP" altLang="en-US" sz="1050" dirty="0">
                <a:latin typeface="Meiryo UI" panose="020B0604030504040204" pitchFamily="50" charset="-128"/>
                <a:ea typeface="Meiryo UI" panose="020B0604030504040204" pitchFamily="50" charset="-128"/>
                <a:cs typeface="メイリオ" pitchFamily="50" charset="-128"/>
              </a:rPr>
              <a:t>（イベント開催記念セレモニー実施予定）　</a:t>
            </a:r>
            <a:endParaRPr lang="en-US" altLang="ja-JP" sz="1050" dirty="0">
              <a:latin typeface="Meiryo UI" panose="020B0604030504040204" pitchFamily="50" charset="-128"/>
              <a:ea typeface="Meiryo UI" panose="020B0604030504040204" pitchFamily="50" charset="-128"/>
              <a:cs typeface="メイリオ" pitchFamily="50" charset="-128"/>
            </a:endParaRPr>
          </a:p>
          <a:p>
            <a:pPr>
              <a:tabLst>
                <a:tab pos="538163" algn="l"/>
              </a:tabLst>
            </a:pPr>
            <a:r>
              <a:rPr lang="en-US" altLang="ja-JP" sz="1050" dirty="0">
                <a:latin typeface="Meiryo UI" panose="020B0604030504040204" pitchFamily="50" charset="-128"/>
                <a:ea typeface="Meiryo UI" panose="020B0604030504040204" pitchFamily="50" charset="-128"/>
                <a:cs typeface="メイリオ" pitchFamily="50" charset="-128"/>
              </a:rPr>
              <a:t>	</a:t>
            </a:r>
            <a:r>
              <a:rPr lang="ja-JP" altLang="en-US" sz="1050" dirty="0">
                <a:latin typeface="Meiryo UI" panose="020B0604030504040204" pitchFamily="50" charset="-128"/>
                <a:ea typeface="Meiryo UI" panose="020B0604030504040204" pitchFamily="50" charset="-128"/>
                <a:cs typeface="メイリオ" pitchFamily="50" charset="-128"/>
              </a:rPr>
              <a:t>　　　</a:t>
            </a:r>
            <a:r>
              <a:rPr lang="en-US" altLang="ja-JP" sz="1050" dirty="0">
                <a:latin typeface="Meiryo UI" panose="020B0604030504040204" pitchFamily="50" charset="-128"/>
                <a:ea typeface="Meiryo UI" panose="020B0604030504040204" pitchFamily="50" charset="-128"/>
                <a:cs typeface="メイリオ" pitchFamily="50" charset="-128"/>
              </a:rPr>
              <a:t>2023</a:t>
            </a:r>
            <a:r>
              <a:rPr lang="ja-JP" altLang="en-US" sz="1050" dirty="0">
                <a:latin typeface="Meiryo UI" panose="020B0604030504040204" pitchFamily="50" charset="-128"/>
                <a:ea typeface="Meiryo UI" panose="020B0604030504040204" pitchFamily="50" charset="-128"/>
                <a:cs typeface="メイリオ" pitchFamily="50" charset="-128"/>
              </a:rPr>
              <a:t>年</a:t>
            </a:r>
            <a:r>
              <a:rPr lang="en-US" altLang="ja-JP" sz="1050" dirty="0">
                <a:latin typeface="Meiryo UI" panose="020B0604030504040204" pitchFamily="50" charset="-128"/>
                <a:ea typeface="Meiryo UI" panose="020B0604030504040204" pitchFamily="50" charset="-128"/>
                <a:cs typeface="メイリオ" pitchFamily="50" charset="-128"/>
              </a:rPr>
              <a:t>5</a:t>
            </a:r>
            <a:r>
              <a:rPr lang="ja-JP" altLang="en-US" sz="1050" dirty="0">
                <a:latin typeface="Meiryo UI" panose="020B0604030504040204" pitchFamily="50" charset="-128"/>
                <a:ea typeface="Meiryo UI" panose="020B0604030504040204" pitchFamily="50" charset="-128"/>
                <a:cs typeface="メイリオ" pitchFamily="50" charset="-128"/>
              </a:rPr>
              <a:t>月</a:t>
            </a:r>
            <a:r>
              <a:rPr lang="en-US" altLang="ja-JP" sz="1050" dirty="0">
                <a:latin typeface="Meiryo UI" panose="020B0604030504040204" pitchFamily="50" charset="-128"/>
                <a:ea typeface="Meiryo UI" panose="020B0604030504040204" pitchFamily="50" charset="-128"/>
                <a:cs typeface="メイリオ" pitchFamily="50" charset="-128"/>
              </a:rPr>
              <a:t>1</a:t>
            </a:r>
            <a:r>
              <a:rPr lang="ja-JP" altLang="en-US" sz="1050" dirty="0">
                <a:latin typeface="Meiryo UI" panose="020B0604030504040204" pitchFamily="50" charset="-128"/>
                <a:ea typeface="Meiryo UI" panose="020B0604030504040204" pitchFamily="50" charset="-128"/>
                <a:cs typeface="メイリオ" pitchFamily="50" charset="-128"/>
              </a:rPr>
              <a:t>日</a:t>
            </a:r>
            <a:r>
              <a:rPr lang="en-US" altLang="ja-JP" sz="1050" dirty="0">
                <a:latin typeface="Meiryo UI" panose="020B0604030504040204" pitchFamily="50" charset="-128"/>
                <a:ea typeface="Meiryo UI" panose="020B0604030504040204" pitchFamily="50" charset="-128"/>
                <a:cs typeface="メイリオ" pitchFamily="50" charset="-128"/>
              </a:rPr>
              <a:t>(</a:t>
            </a:r>
            <a:r>
              <a:rPr lang="ja-JP" altLang="en-US" sz="1050" dirty="0">
                <a:latin typeface="Meiryo UI" panose="020B0604030504040204" pitchFamily="50" charset="-128"/>
                <a:ea typeface="Meiryo UI" panose="020B0604030504040204" pitchFamily="50" charset="-128"/>
                <a:cs typeface="メイリオ" pitchFamily="50" charset="-128"/>
              </a:rPr>
              <a:t>月</a:t>
            </a:r>
            <a:r>
              <a:rPr lang="en-US" altLang="ja-JP" sz="1050" dirty="0">
                <a:latin typeface="Meiryo UI" panose="020B0604030504040204" pitchFamily="50" charset="-128"/>
                <a:ea typeface="Meiryo UI" panose="020B0604030504040204" pitchFamily="50" charset="-128"/>
                <a:cs typeface="メイリオ" pitchFamily="50" charset="-128"/>
              </a:rPr>
              <a:t>)  10</a:t>
            </a:r>
            <a:r>
              <a:rPr lang="ja-JP" altLang="en-US" sz="1050" dirty="0">
                <a:latin typeface="Meiryo UI" panose="020B0604030504040204" pitchFamily="50" charset="-128"/>
                <a:ea typeface="Meiryo UI" panose="020B0604030504040204" pitchFamily="50" charset="-128"/>
                <a:cs typeface="メイリオ" pitchFamily="50" charset="-128"/>
              </a:rPr>
              <a:t>：</a:t>
            </a:r>
            <a:r>
              <a:rPr lang="en-US" altLang="ja-JP" sz="1050" dirty="0">
                <a:latin typeface="Meiryo UI" panose="020B0604030504040204" pitchFamily="50" charset="-128"/>
                <a:ea typeface="Meiryo UI" panose="020B0604030504040204" pitchFamily="50" charset="-128"/>
                <a:cs typeface="メイリオ" pitchFamily="50" charset="-128"/>
              </a:rPr>
              <a:t>00</a:t>
            </a:r>
            <a:r>
              <a:rPr lang="ja-JP" altLang="en-US" sz="1050" dirty="0">
                <a:latin typeface="Meiryo UI" panose="020B0604030504040204" pitchFamily="50" charset="-128"/>
                <a:ea typeface="Meiryo UI" panose="020B0604030504040204" pitchFamily="50" charset="-128"/>
                <a:cs typeface="メイリオ" pitchFamily="50" charset="-128"/>
              </a:rPr>
              <a:t>～</a:t>
            </a:r>
            <a:r>
              <a:rPr lang="en-US" altLang="ja-JP" sz="1050" dirty="0">
                <a:latin typeface="Meiryo UI" panose="020B0604030504040204" pitchFamily="50" charset="-128"/>
                <a:ea typeface="Meiryo UI" panose="020B0604030504040204" pitchFamily="50" charset="-128"/>
                <a:cs typeface="メイリオ" pitchFamily="50" charset="-128"/>
              </a:rPr>
              <a:t>20</a:t>
            </a:r>
            <a:r>
              <a:rPr lang="ja-JP" altLang="en-US" sz="1050" dirty="0">
                <a:latin typeface="Meiryo UI" panose="020B0604030504040204" pitchFamily="50" charset="-128"/>
                <a:ea typeface="Meiryo UI" panose="020B0604030504040204" pitchFamily="50" charset="-128"/>
                <a:cs typeface="メイリオ" pitchFamily="50" charset="-128"/>
              </a:rPr>
              <a:t>：</a:t>
            </a:r>
            <a:r>
              <a:rPr lang="en-US" altLang="ja-JP" sz="1050" dirty="0">
                <a:latin typeface="Meiryo UI" panose="020B0604030504040204" pitchFamily="50" charset="-128"/>
                <a:ea typeface="Meiryo UI" panose="020B0604030504040204" pitchFamily="50" charset="-128"/>
                <a:cs typeface="メイリオ" pitchFamily="50" charset="-128"/>
              </a:rPr>
              <a:t>00</a:t>
            </a:r>
            <a:r>
              <a:rPr lang="ja-JP" altLang="en-US" sz="1050" dirty="0">
                <a:latin typeface="Meiryo UI" panose="020B0604030504040204" pitchFamily="50" charset="-128"/>
                <a:ea typeface="Meiryo UI" panose="020B0604030504040204" pitchFamily="50" charset="-128"/>
                <a:cs typeface="メイリオ" pitchFamily="50" charset="-128"/>
              </a:rPr>
              <a:t>　</a:t>
            </a:r>
            <a:endParaRPr lang="en-US" altLang="ja-JP" sz="1050" dirty="0">
              <a:latin typeface="Meiryo UI" panose="020B0604030504040204" pitchFamily="50" charset="-128"/>
              <a:ea typeface="Meiryo UI" panose="020B0604030504040204" pitchFamily="50" charset="-128"/>
              <a:cs typeface="メイリオ" pitchFamily="50" charset="-128"/>
            </a:endParaRPr>
          </a:p>
          <a:p>
            <a:pPr>
              <a:tabLst>
                <a:tab pos="538163" algn="l"/>
              </a:tabLst>
            </a:pPr>
            <a:r>
              <a:rPr lang="ja-JP" altLang="en-US" sz="1050" dirty="0">
                <a:latin typeface="Meiryo UI" panose="020B0604030504040204" pitchFamily="50" charset="-128"/>
                <a:ea typeface="Meiryo UI" panose="020B0604030504040204" pitchFamily="50" charset="-128"/>
                <a:cs typeface="メイリオ" pitchFamily="50" charset="-128"/>
              </a:rPr>
              <a:t>　　　　　　　　</a:t>
            </a:r>
            <a:r>
              <a:rPr lang="en-US" altLang="ja-JP" sz="1050" dirty="0">
                <a:latin typeface="Meiryo UI" panose="020B0604030504040204" pitchFamily="50" charset="-128"/>
                <a:ea typeface="Meiryo UI" panose="020B0604030504040204" pitchFamily="50" charset="-128"/>
                <a:cs typeface="メイリオ" pitchFamily="50" charset="-128"/>
              </a:rPr>
              <a:t>※</a:t>
            </a:r>
            <a:r>
              <a:rPr lang="ja-JP" altLang="en-US" sz="1050" dirty="0">
                <a:latin typeface="Meiryo UI" panose="020B0604030504040204" pitchFamily="50" charset="-128"/>
                <a:ea typeface="Meiryo UI" panose="020B0604030504040204" pitchFamily="50" charset="-128"/>
                <a:cs typeface="メイリオ" pitchFamily="50" charset="-128"/>
              </a:rPr>
              <a:t>搬入・設営：</a:t>
            </a:r>
            <a:r>
              <a:rPr lang="en-US" altLang="ja-JP" sz="1050" dirty="0">
                <a:latin typeface="Meiryo UI" panose="020B0604030504040204" pitchFamily="50" charset="-128"/>
                <a:ea typeface="Meiryo UI" panose="020B0604030504040204" pitchFamily="50" charset="-128"/>
                <a:cs typeface="メイリオ" pitchFamily="50" charset="-128"/>
              </a:rPr>
              <a:t>4/29</a:t>
            </a:r>
            <a:r>
              <a:rPr lang="ja-JP" altLang="en-US" sz="1050" dirty="0">
                <a:latin typeface="Meiryo UI" panose="020B0604030504040204" pitchFamily="50" charset="-128"/>
                <a:ea typeface="Meiryo UI" panose="020B0604030504040204" pitchFamily="50" charset="-128"/>
                <a:cs typeface="メイリオ" pitchFamily="50" charset="-128"/>
              </a:rPr>
              <a:t>施設閉館後～、撤去・搬出：</a:t>
            </a:r>
            <a:r>
              <a:rPr lang="en-US" altLang="ja-JP" sz="1050" dirty="0">
                <a:latin typeface="Meiryo UI" panose="020B0604030504040204" pitchFamily="50" charset="-128"/>
                <a:ea typeface="Meiryo UI" panose="020B0604030504040204" pitchFamily="50" charset="-128"/>
                <a:cs typeface="メイリオ" pitchFamily="50" charset="-128"/>
              </a:rPr>
              <a:t>5/1</a:t>
            </a:r>
            <a:r>
              <a:rPr lang="ja-JP" altLang="en-US" sz="1050" dirty="0">
                <a:latin typeface="Meiryo UI" panose="020B0604030504040204" pitchFamily="50" charset="-128"/>
                <a:ea typeface="Meiryo UI" panose="020B0604030504040204" pitchFamily="50" charset="-128"/>
                <a:cs typeface="メイリオ" pitchFamily="50" charset="-128"/>
              </a:rPr>
              <a:t>閉館後～ 出展者準備：</a:t>
            </a:r>
            <a:r>
              <a:rPr lang="en-US" altLang="ja-JP" sz="1050" dirty="0">
                <a:latin typeface="Meiryo UI" panose="020B0604030504040204" pitchFamily="50" charset="-128"/>
                <a:ea typeface="Meiryo UI" panose="020B0604030504040204" pitchFamily="50" charset="-128"/>
                <a:cs typeface="メイリオ" pitchFamily="50" charset="-128"/>
              </a:rPr>
              <a:t>4/29</a:t>
            </a:r>
            <a:r>
              <a:rPr lang="ja-JP" altLang="en-US" sz="1050" dirty="0">
                <a:latin typeface="Meiryo UI" panose="020B0604030504040204" pitchFamily="50" charset="-128"/>
                <a:ea typeface="Meiryo UI" panose="020B0604030504040204" pitchFamily="50" charset="-128"/>
                <a:cs typeface="メイリオ" pitchFamily="50" charset="-128"/>
              </a:rPr>
              <a:t>　　　　　　　　　</a:t>
            </a:r>
            <a:endParaRPr lang="en-US" altLang="ja-JP" sz="1050" dirty="0">
              <a:latin typeface="Meiryo UI" panose="020B0604030504040204" pitchFamily="50" charset="-128"/>
              <a:ea typeface="Meiryo UI" panose="020B0604030504040204" pitchFamily="50" charset="-128"/>
              <a:cs typeface="メイリオ" pitchFamily="50" charset="-128"/>
            </a:endParaRPr>
          </a:p>
          <a:p>
            <a:pPr>
              <a:spcAft>
                <a:spcPts val="0"/>
              </a:spcAft>
              <a:tabLst>
                <a:tab pos="538163" algn="l"/>
              </a:tabLst>
            </a:pPr>
            <a:r>
              <a:rPr lang="ja-JP" altLang="en-US" sz="1050" dirty="0">
                <a:latin typeface="Meiryo UI" panose="020B0604030504040204" pitchFamily="50" charset="-128"/>
                <a:ea typeface="Meiryo UI" panose="020B0604030504040204" pitchFamily="50" charset="-128"/>
                <a:cs typeface="メイリオ" pitchFamily="50" charset="-128"/>
              </a:rPr>
              <a:t>　　　　　　　　</a:t>
            </a:r>
            <a:r>
              <a:rPr lang="en-US" altLang="ja-JP" sz="1050" u="sng" dirty="0">
                <a:latin typeface="Meiryo UI" panose="020B0604030504040204" pitchFamily="50" charset="-128"/>
                <a:ea typeface="Meiryo UI" panose="020B0604030504040204" pitchFamily="50" charset="-128"/>
                <a:cs typeface="メイリオ" pitchFamily="50" charset="-128"/>
              </a:rPr>
              <a:t>※</a:t>
            </a:r>
            <a:r>
              <a:rPr lang="ja-JP" altLang="en-US" sz="1050" u="sng" dirty="0">
                <a:latin typeface="Meiryo UI" panose="020B0604030504040204" pitchFamily="50" charset="-128"/>
                <a:ea typeface="Meiryo UI" panose="020B0604030504040204" pitchFamily="50" charset="-128"/>
                <a:cs typeface="メイリオ" pitchFamily="50" charset="-128"/>
              </a:rPr>
              <a:t>上記時間は予定となります。変更となる場合がございますのでご了承ください。</a:t>
            </a:r>
            <a:endParaRPr lang="en-US" altLang="ja-JP" sz="1050" u="sng" dirty="0">
              <a:latin typeface="Meiryo UI" panose="020B0604030504040204" pitchFamily="50" charset="-128"/>
              <a:ea typeface="Meiryo UI" panose="020B0604030504040204" pitchFamily="50" charset="-128"/>
              <a:cs typeface="メイリオ" pitchFamily="50" charset="-128"/>
            </a:endParaRPr>
          </a:p>
          <a:p>
            <a:pPr>
              <a:tabLst>
                <a:tab pos="538163" algn="l"/>
              </a:tabLst>
            </a:pPr>
            <a:r>
              <a:rPr lang="ja-JP" altLang="en-US" sz="1050" dirty="0">
                <a:latin typeface="Meiryo UI" panose="020B0604030504040204" pitchFamily="50" charset="-128"/>
                <a:ea typeface="Meiryo UI" panose="020B0604030504040204" pitchFamily="50" charset="-128"/>
                <a:cs typeface="メイリオ" pitchFamily="50" charset="-128"/>
              </a:rPr>
              <a:t>　　　　　　　　</a:t>
            </a:r>
            <a:r>
              <a:rPr lang="ja-JP" altLang="en-US" sz="1050" b="1" dirty="0">
                <a:latin typeface="Meiryo UI" panose="020B0604030504040204" pitchFamily="50" charset="-128"/>
                <a:ea typeface="Meiryo UI" panose="020B0604030504040204" pitchFamily="50" charset="-128"/>
                <a:cs typeface="メイリオ" pitchFamily="50" charset="-128"/>
              </a:rPr>
              <a:t>②</a:t>
            </a:r>
            <a:r>
              <a:rPr lang="en-US" altLang="ja-JP" sz="1050" b="1" dirty="0">
                <a:latin typeface="Meiryo UI" panose="020B0604030504040204" pitchFamily="50" charset="-128"/>
                <a:ea typeface="Meiryo UI" panose="020B0604030504040204" pitchFamily="50" charset="-128"/>
                <a:cs typeface="メイリオ" pitchFamily="50" charset="-128"/>
              </a:rPr>
              <a:t>BtoB </a:t>
            </a:r>
            <a:r>
              <a:rPr lang="ja-JP" altLang="en-US" sz="1050" b="1" dirty="0">
                <a:latin typeface="Meiryo UI" panose="020B0604030504040204" pitchFamily="50" charset="-128"/>
                <a:ea typeface="Meiryo UI" panose="020B0604030504040204" pitchFamily="50" charset="-128"/>
                <a:cs typeface="メイリオ" pitchFamily="50" charset="-128"/>
              </a:rPr>
              <a:t>向け観光セミナー・商談会・交流会</a:t>
            </a:r>
            <a:endParaRPr lang="en-US" altLang="ja-JP" sz="1050" b="1" dirty="0">
              <a:latin typeface="Meiryo UI" panose="020B0604030504040204" pitchFamily="50" charset="-128"/>
              <a:ea typeface="Meiryo UI" panose="020B0604030504040204" pitchFamily="50" charset="-128"/>
              <a:cs typeface="メイリオ" pitchFamily="50" charset="-128"/>
            </a:endParaRPr>
          </a:p>
          <a:p>
            <a:pPr>
              <a:spcAft>
                <a:spcPts val="600"/>
              </a:spcAft>
              <a:tabLst>
                <a:tab pos="538163" algn="l"/>
              </a:tabLst>
            </a:pPr>
            <a:r>
              <a:rPr lang="ja-JP" altLang="en-US" sz="1050" dirty="0">
                <a:latin typeface="Meiryo UI" panose="020B0604030504040204" pitchFamily="50" charset="-128"/>
                <a:ea typeface="Meiryo UI" panose="020B0604030504040204" pitchFamily="50" charset="-128"/>
                <a:cs typeface="メイリオ" pitchFamily="50" charset="-128"/>
              </a:rPr>
              <a:t>　　　　　　　　　</a:t>
            </a:r>
            <a:r>
              <a:rPr lang="en-US" altLang="ja-JP" sz="1050" dirty="0">
                <a:latin typeface="Meiryo UI" panose="020B0604030504040204" pitchFamily="50" charset="-128"/>
                <a:ea typeface="Meiryo UI" panose="020B0604030504040204" pitchFamily="50" charset="-128"/>
                <a:cs typeface="メイリオ" pitchFamily="50" charset="-128"/>
              </a:rPr>
              <a:t>2023</a:t>
            </a:r>
            <a:r>
              <a:rPr lang="ja-JP" altLang="en-US" sz="1050" dirty="0">
                <a:latin typeface="Meiryo UI" panose="020B0604030504040204" pitchFamily="50" charset="-128"/>
                <a:ea typeface="Meiryo UI" panose="020B0604030504040204" pitchFamily="50" charset="-128"/>
                <a:cs typeface="メイリオ" pitchFamily="50" charset="-128"/>
              </a:rPr>
              <a:t>年</a:t>
            </a:r>
            <a:r>
              <a:rPr lang="en-US" altLang="ja-JP" sz="1050" dirty="0">
                <a:latin typeface="Meiryo UI" panose="020B0604030504040204" pitchFamily="50" charset="-128"/>
                <a:ea typeface="Meiryo UI" panose="020B0604030504040204" pitchFamily="50" charset="-128"/>
                <a:cs typeface="メイリオ" pitchFamily="50" charset="-128"/>
              </a:rPr>
              <a:t>5</a:t>
            </a:r>
            <a:r>
              <a:rPr lang="ja-JP" altLang="en-US" sz="1050" dirty="0">
                <a:latin typeface="Meiryo UI" panose="020B0604030504040204" pitchFamily="50" charset="-128"/>
                <a:ea typeface="Meiryo UI" panose="020B0604030504040204" pitchFamily="50" charset="-128"/>
                <a:cs typeface="メイリオ" pitchFamily="50" charset="-128"/>
              </a:rPr>
              <a:t>月</a:t>
            </a:r>
            <a:r>
              <a:rPr lang="en-US" altLang="ja-JP" sz="1050" dirty="0">
                <a:latin typeface="Meiryo UI" panose="020B0604030504040204" pitchFamily="50" charset="-128"/>
                <a:ea typeface="Meiryo UI" panose="020B0604030504040204" pitchFamily="50" charset="-128"/>
                <a:cs typeface="メイリオ" pitchFamily="50" charset="-128"/>
              </a:rPr>
              <a:t>2</a:t>
            </a:r>
            <a:r>
              <a:rPr lang="ja-JP" altLang="en-US" sz="1050" dirty="0">
                <a:latin typeface="Meiryo UI" panose="020B0604030504040204" pitchFamily="50" charset="-128"/>
                <a:ea typeface="Meiryo UI" panose="020B0604030504040204" pitchFamily="50" charset="-128"/>
                <a:cs typeface="メイリオ" pitchFamily="50" charset="-128"/>
              </a:rPr>
              <a:t>日</a:t>
            </a:r>
            <a:r>
              <a:rPr lang="en-US" altLang="ja-JP" sz="1050" dirty="0">
                <a:latin typeface="Meiryo UI" panose="020B0604030504040204" pitchFamily="50" charset="-128"/>
                <a:ea typeface="Meiryo UI" panose="020B0604030504040204" pitchFamily="50" charset="-128"/>
                <a:cs typeface="メイリオ" pitchFamily="50" charset="-128"/>
              </a:rPr>
              <a:t>(</a:t>
            </a:r>
            <a:r>
              <a:rPr lang="ja-JP" altLang="en-US" sz="1050" dirty="0">
                <a:latin typeface="Meiryo UI" panose="020B0604030504040204" pitchFamily="50" charset="-128"/>
                <a:ea typeface="Meiryo UI" panose="020B0604030504040204" pitchFamily="50" charset="-128"/>
                <a:cs typeface="メイリオ" pitchFamily="50" charset="-128"/>
              </a:rPr>
              <a:t>火</a:t>
            </a:r>
            <a:r>
              <a:rPr lang="en-US" altLang="ja-JP" sz="1050" dirty="0">
                <a:latin typeface="Meiryo UI" panose="020B0604030504040204" pitchFamily="50" charset="-128"/>
                <a:ea typeface="Meiryo UI" panose="020B0604030504040204" pitchFamily="50" charset="-128"/>
                <a:cs typeface="メイリオ" pitchFamily="50" charset="-128"/>
              </a:rPr>
              <a:t>)14:00</a:t>
            </a:r>
            <a:r>
              <a:rPr lang="ja-JP" altLang="en-US" sz="1050" dirty="0">
                <a:latin typeface="Meiryo UI" panose="020B0604030504040204" pitchFamily="50" charset="-128"/>
                <a:ea typeface="Meiryo UI" panose="020B0604030504040204" pitchFamily="50" charset="-128"/>
                <a:cs typeface="メイリオ" pitchFamily="50" charset="-128"/>
              </a:rPr>
              <a:t>～</a:t>
            </a:r>
            <a:r>
              <a:rPr lang="en-US" altLang="ja-JP" sz="1050" dirty="0">
                <a:latin typeface="Meiryo UI" panose="020B0604030504040204" pitchFamily="50" charset="-128"/>
                <a:ea typeface="Meiryo UI" panose="020B0604030504040204" pitchFamily="50" charset="-128"/>
                <a:cs typeface="メイリオ" pitchFamily="50" charset="-128"/>
              </a:rPr>
              <a:t>18:45</a:t>
            </a:r>
          </a:p>
          <a:p>
            <a:pPr>
              <a:spcAft>
                <a:spcPts val="600"/>
              </a:spcAft>
              <a:tabLst>
                <a:tab pos="538163" algn="l"/>
              </a:tabLst>
            </a:pPr>
            <a:r>
              <a:rPr lang="ja-JP" altLang="en-US" sz="1050" dirty="0">
                <a:latin typeface="Meiryo UI" panose="020B0604030504040204" pitchFamily="50" charset="-128"/>
                <a:ea typeface="Meiryo UI" panose="020B0604030504040204" pitchFamily="50" charset="-128"/>
                <a:cs typeface="メイリオ" pitchFamily="50" charset="-128"/>
              </a:rPr>
              <a:t>　■目標来場者数：</a:t>
            </a:r>
            <a:r>
              <a:rPr lang="en-US" altLang="ja-JP" sz="1050" dirty="0">
                <a:latin typeface="Meiryo UI" panose="020B0604030504040204" pitchFamily="50" charset="-128"/>
                <a:ea typeface="Meiryo UI" panose="020B0604030504040204" pitchFamily="50" charset="-128"/>
                <a:cs typeface="メイリオ" pitchFamily="50" charset="-128"/>
              </a:rPr>
              <a:t>30,000</a:t>
            </a:r>
            <a:r>
              <a:rPr lang="ja-JP" altLang="en-US" sz="1050" dirty="0">
                <a:latin typeface="Meiryo UI" panose="020B0604030504040204" pitchFamily="50" charset="-128"/>
                <a:ea typeface="Meiryo UI" panose="020B0604030504040204" pitchFamily="50" charset="-128"/>
                <a:cs typeface="メイリオ" pitchFamily="50" charset="-128"/>
              </a:rPr>
              <a:t>人</a:t>
            </a:r>
            <a:endParaRPr lang="en-US" altLang="ja-JP" sz="1050" dirty="0">
              <a:latin typeface="Meiryo UI" panose="020B0604030504040204" pitchFamily="50" charset="-128"/>
              <a:ea typeface="Meiryo UI" panose="020B0604030504040204" pitchFamily="50" charset="-128"/>
              <a:cs typeface="メイリオ" pitchFamily="50" charset="-128"/>
            </a:endParaRPr>
          </a:p>
          <a:p>
            <a:pPr>
              <a:spcAft>
                <a:spcPts val="0"/>
              </a:spcAft>
              <a:tabLst>
                <a:tab pos="538163" algn="l"/>
              </a:tabLst>
            </a:pPr>
            <a:r>
              <a:rPr lang="ja-JP" altLang="en-US" sz="1050" dirty="0">
                <a:latin typeface="Meiryo UI" panose="020B0604030504040204" pitchFamily="50" charset="-128"/>
                <a:ea typeface="Meiryo UI" panose="020B0604030504040204" pitchFamily="50" charset="-128"/>
                <a:cs typeface="メイリオ" pitchFamily="50" charset="-128"/>
              </a:rPr>
              <a:t>　■場所：①</a:t>
            </a:r>
            <a:r>
              <a:rPr lang="en-US" altLang="ja-JP" sz="1050" dirty="0">
                <a:latin typeface="Meiryo UI" panose="020B0604030504040204" pitchFamily="50" charset="-128"/>
                <a:ea typeface="Meiryo UI" panose="020B0604030504040204" pitchFamily="50" charset="-128"/>
                <a:cs typeface="メイリオ" pitchFamily="50" charset="-128"/>
              </a:rPr>
              <a:t>Em Quartier </a:t>
            </a:r>
            <a:r>
              <a:rPr lang="ja-JP" altLang="en-US" sz="1050" dirty="0">
                <a:latin typeface="Meiryo UI" panose="020B0604030504040204" pitchFamily="50" charset="-128"/>
                <a:ea typeface="Meiryo UI" panose="020B0604030504040204" pitchFamily="50" charset="-128"/>
                <a:cs typeface="メイリオ" pitchFamily="50" charset="-128"/>
              </a:rPr>
              <a:t>「</a:t>
            </a:r>
            <a:r>
              <a:rPr lang="en-US" altLang="ja-JP" sz="1050" dirty="0">
                <a:latin typeface="Meiryo UI" panose="020B0604030504040204" pitchFamily="50" charset="-128"/>
                <a:ea typeface="Meiryo UI" panose="020B0604030504040204" pitchFamily="50" charset="-128"/>
                <a:cs typeface="メイリオ" pitchFamily="50" charset="-128"/>
              </a:rPr>
              <a:t>Q</a:t>
            </a:r>
            <a:r>
              <a:rPr lang="ja-JP" altLang="en-US" sz="1050" dirty="0">
                <a:latin typeface="Meiryo UI" panose="020B0604030504040204" pitchFamily="50" charset="-128"/>
                <a:ea typeface="Meiryo UI" panose="020B0604030504040204" pitchFamily="50" charset="-128"/>
                <a:cs typeface="メイリオ" pitchFamily="50" charset="-128"/>
              </a:rPr>
              <a:t>スタジアム</a:t>
            </a:r>
            <a:r>
              <a:rPr lang="en-US" altLang="ja-JP" sz="1050" dirty="0">
                <a:latin typeface="Meiryo UI" panose="020B0604030504040204" pitchFamily="50" charset="-128"/>
                <a:ea typeface="Meiryo UI" panose="020B0604030504040204" pitchFamily="50" charset="-128"/>
                <a:cs typeface="メイリオ" pitchFamily="50" charset="-128"/>
              </a:rPr>
              <a:t>(</a:t>
            </a:r>
            <a:r>
              <a:rPr lang="ja-JP" altLang="en-US" sz="1050" dirty="0">
                <a:latin typeface="Meiryo UI" panose="020B0604030504040204" pitchFamily="50" charset="-128"/>
                <a:ea typeface="Meiryo UI" panose="020B0604030504040204" pitchFamily="50" charset="-128"/>
                <a:cs typeface="メイリオ" pitchFamily="50" charset="-128"/>
              </a:rPr>
              <a:t>屋内</a:t>
            </a:r>
            <a:r>
              <a:rPr lang="en-US" altLang="ja-JP" sz="1050" dirty="0">
                <a:latin typeface="Meiryo UI" panose="020B0604030504040204" pitchFamily="50" charset="-128"/>
                <a:ea typeface="Meiryo UI" panose="020B0604030504040204" pitchFamily="50" charset="-128"/>
                <a:cs typeface="メイリオ" pitchFamily="50" charset="-128"/>
              </a:rPr>
              <a:t>)</a:t>
            </a:r>
            <a:r>
              <a:rPr lang="ja-JP" altLang="en-US" sz="1050" dirty="0">
                <a:latin typeface="Meiryo UI" panose="020B0604030504040204" pitchFamily="50" charset="-128"/>
                <a:ea typeface="Meiryo UI" panose="020B0604030504040204" pitchFamily="50" charset="-128"/>
                <a:cs typeface="メイリオ" pitchFamily="50" charset="-128"/>
              </a:rPr>
              <a:t>」（住所：</a:t>
            </a:r>
            <a:r>
              <a:rPr lang="en-US" altLang="ja-JP" sz="1050" dirty="0">
                <a:latin typeface="Meiryo UI" panose="020B0604030504040204" pitchFamily="50" charset="-128"/>
                <a:ea typeface="Meiryo UI" panose="020B0604030504040204" pitchFamily="50" charset="-128"/>
                <a:cs typeface="メイリオ" pitchFamily="50" charset="-128"/>
              </a:rPr>
              <a:t>693 Sukhumvit 35,Sukhumvit Road</a:t>
            </a:r>
            <a:r>
              <a:rPr lang="ja-JP" altLang="en-US" sz="1050" dirty="0">
                <a:latin typeface="Meiryo UI" panose="020B0604030504040204" pitchFamily="50" charset="-128"/>
                <a:ea typeface="Meiryo UI" panose="020B0604030504040204" pitchFamily="50" charset="-128"/>
                <a:cs typeface="メイリオ" pitchFamily="50" charset="-128"/>
              </a:rPr>
              <a:t>　）</a:t>
            </a:r>
            <a:endParaRPr lang="en-US" altLang="ja-JP" sz="1050" dirty="0">
              <a:latin typeface="Meiryo UI" panose="020B0604030504040204" pitchFamily="50" charset="-128"/>
              <a:ea typeface="Meiryo UI" panose="020B0604030504040204" pitchFamily="50" charset="-128"/>
              <a:cs typeface="メイリオ" pitchFamily="50" charset="-128"/>
            </a:endParaRPr>
          </a:p>
          <a:p>
            <a:pPr>
              <a:spcAft>
                <a:spcPts val="600"/>
              </a:spcAft>
              <a:tabLst>
                <a:tab pos="538163" algn="l"/>
              </a:tabLst>
            </a:pPr>
            <a:r>
              <a:rPr lang="ja-JP" altLang="en-US" sz="1050" dirty="0">
                <a:latin typeface="Meiryo UI" panose="020B0604030504040204" pitchFamily="50" charset="-128"/>
                <a:ea typeface="Meiryo UI" panose="020B0604030504040204" pitchFamily="50" charset="-128"/>
                <a:cs typeface="メイリオ" pitchFamily="50" charset="-128"/>
              </a:rPr>
              <a:t>　　　　　　　②バンコク都内ホテル等会議室（調整中）</a:t>
            </a:r>
            <a:endParaRPr lang="en-US" altLang="ja-JP" sz="1050" dirty="0">
              <a:latin typeface="Meiryo UI" panose="020B0604030504040204" pitchFamily="50" charset="-128"/>
              <a:ea typeface="Meiryo UI" panose="020B0604030504040204" pitchFamily="50" charset="-128"/>
              <a:cs typeface="メイリオ" pitchFamily="50" charset="-128"/>
            </a:endParaRPr>
          </a:p>
          <a:p>
            <a:pPr>
              <a:spcAft>
                <a:spcPts val="600"/>
              </a:spcAft>
              <a:tabLst>
                <a:tab pos="538163" algn="l"/>
              </a:tabLst>
            </a:pPr>
            <a:r>
              <a:rPr lang="ja-JP" altLang="en-US" sz="1050" dirty="0">
                <a:latin typeface="Meiryo UI" panose="020B0604030504040204" pitchFamily="50" charset="-128"/>
                <a:ea typeface="Meiryo UI" panose="020B0604030504040204" pitchFamily="50" charset="-128"/>
                <a:cs typeface="メイリオ" pitchFamily="50" charset="-128"/>
              </a:rPr>
              <a:t>　■申込み〆切：</a:t>
            </a:r>
            <a:r>
              <a:rPr lang="en-US" altLang="ja-JP" sz="1050" b="1" u="sng" dirty="0">
                <a:latin typeface="Meiryo UI" panose="020B0604030504040204" pitchFamily="50" charset="-128"/>
                <a:ea typeface="Meiryo UI" panose="020B0604030504040204" pitchFamily="50" charset="-128"/>
                <a:cs typeface="メイリオ" pitchFamily="50" charset="-128"/>
              </a:rPr>
              <a:t>2023</a:t>
            </a:r>
            <a:r>
              <a:rPr lang="ja-JP" altLang="en-US" sz="1050" b="1" u="sng" dirty="0">
                <a:latin typeface="Meiryo UI" panose="020B0604030504040204" pitchFamily="50" charset="-128"/>
                <a:ea typeface="Meiryo UI" panose="020B0604030504040204" pitchFamily="50" charset="-128"/>
                <a:cs typeface="メイリオ" pitchFamily="50" charset="-128"/>
              </a:rPr>
              <a:t>年</a:t>
            </a:r>
            <a:r>
              <a:rPr lang="en-US" altLang="ja-JP" sz="1050" b="1" u="sng" dirty="0">
                <a:latin typeface="Meiryo UI" panose="020B0604030504040204" pitchFamily="50" charset="-128"/>
                <a:ea typeface="Meiryo UI" panose="020B0604030504040204" pitchFamily="50" charset="-128"/>
                <a:cs typeface="メイリオ" pitchFamily="50" charset="-128"/>
              </a:rPr>
              <a:t>3</a:t>
            </a:r>
            <a:r>
              <a:rPr lang="ja-JP" altLang="en-US" sz="1050" b="1" u="sng" dirty="0">
                <a:latin typeface="Meiryo UI" panose="020B0604030504040204" pitchFamily="50" charset="-128"/>
                <a:ea typeface="Meiryo UI" panose="020B0604030504040204" pitchFamily="50" charset="-128"/>
                <a:cs typeface="メイリオ" pitchFamily="50" charset="-128"/>
              </a:rPr>
              <a:t>月</a:t>
            </a:r>
            <a:r>
              <a:rPr lang="en-US" altLang="ja-JP" sz="1050" b="1" u="sng" dirty="0">
                <a:latin typeface="Meiryo UI" panose="020B0604030504040204" pitchFamily="50" charset="-128"/>
                <a:ea typeface="Meiryo UI" panose="020B0604030504040204" pitchFamily="50" charset="-128"/>
                <a:cs typeface="メイリオ" pitchFamily="50" charset="-128"/>
              </a:rPr>
              <a:t>3</a:t>
            </a:r>
            <a:r>
              <a:rPr lang="ja-JP" altLang="en-US" sz="1050" b="1" u="sng" dirty="0">
                <a:latin typeface="Meiryo UI" panose="020B0604030504040204" pitchFamily="50" charset="-128"/>
                <a:ea typeface="Meiryo UI" panose="020B0604030504040204" pitchFamily="50" charset="-128"/>
                <a:cs typeface="メイリオ" pitchFamily="50" charset="-128"/>
              </a:rPr>
              <a:t>日（金）</a:t>
            </a:r>
            <a:endParaRPr lang="en-US" altLang="ja-JP" sz="1050" b="1" u="sng" dirty="0">
              <a:latin typeface="Meiryo UI" panose="020B0604030504040204" pitchFamily="50" charset="-128"/>
              <a:ea typeface="Meiryo UI" panose="020B0604030504040204" pitchFamily="50" charset="-128"/>
              <a:cs typeface="メイリオ" pitchFamily="50" charset="-128"/>
            </a:endParaRPr>
          </a:p>
        </p:txBody>
      </p:sp>
      <p:graphicFrame>
        <p:nvGraphicFramePr>
          <p:cNvPr id="6" name="表 5">
            <a:extLst>
              <a:ext uri="{FF2B5EF4-FFF2-40B4-BE49-F238E27FC236}">
                <a16:creationId xmlns:a16="http://schemas.microsoft.com/office/drawing/2014/main" id="{C88283C1-3D9F-81D7-CAEF-6D6CEAA5CDDB}"/>
              </a:ext>
            </a:extLst>
          </p:cNvPr>
          <p:cNvGraphicFramePr>
            <a:graphicFrameLocks noGrp="1"/>
          </p:cNvGraphicFramePr>
          <p:nvPr>
            <p:extLst>
              <p:ext uri="{D42A27DB-BD31-4B8C-83A1-F6EECF244321}">
                <p14:modId xmlns:p14="http://schemas.microsoft.com/office/powerpoint/2010/main" val="3695568325"/>
              </p:ext>
            </p:extLst>
          </p:nvPr>
        </p:nvGraphicFramePr>
        <p:xfrm>
          <a:off x="336803" y="6809082"/>
          <a:ext cx="6076507" cy="2033132"/>
        </p:xfrm>
        <a:graphic>
          <a:graphicData uri="http://schemas.openxmlformats.org/drawingml/2006/table">
            <a:tbl>
              <a:tblPr/>
              <a:tblGrid>
                <a:gridCol w="1483279">
                  <a:extLst>
                    <a:ext uri="{9D8B030D-6E8A-4147-A177-3AD203B41FA5}">
                      <a16:colId xmlns:a16="http://schemas.microsoft.com/office/drawing/2014/main" val="3854619343"/>
                    </a:ext>
                  </a:extLst>
                </a:gridCol>
                <a:gridCol w="1483279">
                  <a:extLst>
                    <a:ext uri="{9D8B030D-6E8A-4147-A177-3AD203B41FA5}">
                      <a16:colId xmlns:a16="http://schemas.microsoft.com/office/drawing/2014/main" val="1707696996"/>
                    </a:ext>
                  </a:extLst>
                </a:gridCol>
                <a:gridCol w="1645222">
                  <a:extLst>
                    <a:ext uri="{9D8B030D-6E8A-4147-A177-3AD203B41FA5}">
                      <a16:colId xmlns:a16="http://schemas.microsoft.com/office/drawing/2014/main" val="20003"/>
                    </a:ext>
                  </a:extLst>
                </a:gridCol>
                <a:gridCol w="1464727">
                  <a:extLst>
                    <a:ext uri="{9D8B030D-6E8A-4147-A177-3AD203B41FA5}">
                      <a16:colId xmlns:a16="http://schemas.microsoft.com/office/drawing/2014/main" val="20004"/>
                    </a:ext>
                  </a:extLst>
                </a:gridCol>
              </a:tblGrid>
              <a:tr h="161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ja-JP" altLang="en-US" sz="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62869" marR="628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　　　　　　　　　　　　　　　　　　①</a:t>
                      </a:r>
                    </a:p>
                  </a:txBody>
                  <a:tcPr marL="62869" marR="628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EFE9"/>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ja-JP" altLang="en-US" sz="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62869" marR="628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EF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②</a:t>
                      </a:r>
                    </a:p>
                  </a:txBody>
                  <a:tcPr marL="62869" marR="628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800212020"/>
                  </a:ext>
                </a:extLst>
              </a:tr>
              <a:tr h="2796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4/29</a:t>
                      </a:r>
                      <a:r>
                        <a:rPr kumimoji="0" lang="ja-JP" altLang="en-US" sz="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（土）</a:t>
                      </a:r>
                    </a:p>
                  </a:txBody>
                  <a:tcPr marL="62869" marR="628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4/30</a:t>
                      </a:r>
                      <a:r>
                        <a:rPr kumimoji="0" lang="ja-JP" altLang="en-US" sz="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（日）</a:t>
                      </a:r>
                    </a:p>
                  </a:txBody>
                  <a:tcPr marL="62869" marR="628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EF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5/1</a:t>
                      </a:r>
                      <a:r>
                        <a:rPr kumimoji="0" lang="ja-JP" altLang="en-US" sz="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（月・祝）</a:t>
                      </a:r>
                    </a:p>
                  </a:txBody>
                  <a:tcPr marL="62869" marR="628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EF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5/2</a:t>
                      </a:r>
                      <a:r>
                        <a:rPr kumimoji="0" lang="ja-JP" altLang="en-US" sz="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（火）</a:t>
                      </a:r>
                    </a:p>
                  </a:txBody>
                  <a:tcPr marL="62869" marR="628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0"/>
                  </a:ext>
                </a:extLst>
              </a:tr>
              <a:tr h="180217">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ja-JP" sz="900" dirty="0">
                          <a:effectLst/>
                          <a:latin typeface="BIZ UDPゴシック" panose="020B0400000000000000" pitchFamily="50" charset="-128"/>
                          <a:ea typeface="BIZ UDPゴシック" panose="020B0400000000000000" pitchFamily="50" charset="-128"/>
                        </a:rPr>
                        <a:t>Em Quartier  Q</a:t>
                      </a:r>
                      <a:r>
                        <a:rPr lang="ja-JP" altLang="en-US" sz="900" dirty="0">
                          <a:effectLst/>
                          <a:latin typeface="BIZ UDPゴシック" panose="020B0400000000000000" pitchFamily="50" charset="-128"/>
                          <a:ea typeface="BIZ UDPゴシック" panose="020B0400000000000000" pitchFamily="50" charset="-128"/>
                        </a:rPr>
                        <a:t>スタジアム</a:t>
                      </a:r>
                      <a:endParaRPr kumimoji="0" lang="en-US" altLang="ja-JP"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62869" marR="628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ja-JP" altLang="en-US"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62869" marR="628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wdUpDiag">
                      <a:fgClr>
                        <a:srgbClr val="BAEFE9"/>
                      </a:fgClr>
                      <a:bgClr>
                        <a:schemeClr val="bg1"/>
                      </a:bgClr>
                    </a:patt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ja-JP" altLang="en-US"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62869" marR="628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wdUpDiag">
                      <a:fgClr>
                        <a:srgbClr val="BAEFE9"/>
                      </a:fgClr>
                      <a:bgClr>
                        <a:schemeClr val="bg1"/>
                      </a:bgClr>
                    </a:patt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都内ホテル（調整中）</a:t>
                      </a:r>
                    </a:p>
                  </a:txBody>
                  <a:tcPr marL="62869" marR="628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62233002"/>
                  </a:ext>
                </a:extLst>
              </a:tr>
              <a:tr h="311218">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62869" marR="628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出展者　準備</a:t>
                      </a:r>
                      <a:endParaRPr kumimoji="0" lang="en-US" altLang="ja-JP"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（時間は調整中）</a:t>
                      </a:r>
                    </a:p>
                  </a:txBody>
                  <a:tcPr marL="62869" marR="628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wdUpDiag">
                      <a:fgClr>
                        <a:srgbClr val="BAEFE9"/>
                      </a:fgClr>
                      <a:bgClr>
                        <a:schemeClr val="bg1"/>
                      </a:bgClr>
                    </a:patt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出展者　準備</a:t>
                      </a:r>
                      <a:endParaRPr kumimoji="0" lang="en-US" altLang="ja-JP"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（時間は調整中）</a:t>
                      </a:r>
                    </a:p>
                  </a:txBody>
                  <a:tcPr marL="62869" marR="628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wdUpDiag">
                      <a:fgClr>
                        <a:srgbClr val="BAEFE9"/>
                      </a:fgClr>
                      <a:bgClr>
                        <a:schemeClr val="bg1"/>
                      </a:bgClr>
                    </a:patt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現地関係各所への訪問</a:t>
                      </a:r>
                      <a:endParaRPr kumimoji="0" lang="en-US" altLang="ja-JP"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（セミナー・商談会準備）</a:t>
                      </a:r>
                    </a:p>
                  </a:txBody>
                  <a:tcPr marL="62869" marR="628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41638">
                <a:tc vMerge="1">
                  <a:txBody>
                    <a:bodyPr/>
                    <a:lstStyle/>
                    <a:p>
                      <a:endParaRPr kumimoji="1" lang="ja-JP" altLang="en-US"/>
                    </a:p>
                  </a:txBody>
                  <a:tcPr>
                    <a:lnT w="12700" cap="flat" cmpd="sng" algn="ctr">
                      <a:solidFill>
                        <a:srgbClr val="000000"/>
                      </a:solidFill>
                      <a:prstDash val="solid"/>
                      <a:round/>
                      <a:headEnd type="none" w="med" len="med"/>
                      <a:tailEnd type="none" w="med" len="med"/>
                    </a:lnT>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PR</a:t>
                      </a:r>
                      <a:r>
                        <a:rPr kumimoji="0" lang="ja-JP" altLang="en-US"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イベント開催時間（案）</a:t>
                      </a:r>
                      <a:endParaRPr kumimoji="0" lang="en-US" altLang="ja-JP"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10:00</a:t>
                      </a:r>
                      <a:r>
                        <a:rPr kumimoji="0" lang="ja-JP" altLang="en-US"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0" lang="en-US" altLang="ja-JP"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20</a:t>
                      </a:r>
                      <a:r>
                        <a:rPr kumimoji="0" lang="ja-JP" altLang="en-US"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0" lang="en-US" altLang="ja-JP"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・オープニングセレモニー</a:t>
                      </a:r>
                      <a:endParaRPr kumimoji="0" lang="en-US" altLang="ja-JP"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0" lang="en-US" altLang="ja-JP"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PR</a:t>
                      </a:r>
                      <a:r>
                        <a:rPr kumimoji="0" lang="ja-JP" altLang="en-US"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ブース</a:t>
                      </a:r>
                      <a:endParaRPr kumimoji="0" lang="en-US" altLang="ja-JP"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0" lang="en-US" altLang="ja-JP"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PR</a:t>
                      </a:r>
                      <a:r>
                        <a:rPr kumimoji="0" lang="ja-JP" altLang="en-US"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ステージプログラム</a:t>
                      </a:r>
                      <a:endParaRPr kumimoji="1" lang="ja-JP" altLang="en-US" dirty="0"/>
                    </a:p>
                  </a:txBody>
                  <a:tcPr marL="62869" marR="62869" marT="0" marB="0" anchor="ctr"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80">
                      <a:fgClr>
                        <a:srgbClr val="BAEFE9"/>
                      </a:fgClr>
                      <a:bgClr>
                        <a:schemeClr val="bg1"/>
                      </a:bgClr>
                    </a:patt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10:00</a:t>
                      </a:r>
                      <a:r>
                        <a:rPr kumimoji="0" lang="ja-JP" altLang="en-US"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a:t>
                      </a:r>
                      <a:r>
                        <a:rPr kumimoji="0" lang="en-US" altLang="ja-JP"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20:00</a:t>
                      </a:r>
                      <a:endParaRPr kumimoji="0" lang="ja-JP" altLang="ja-JP"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PR</a:t>
                      </a:r>
                      <a:r>
                        <a:rPr kumimoji="0" lang="ja-JP" altLang="en-US"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イベント開催</a:t>
                      </a:r>
                      <a:endParaRPr kumimoji="1" lang="ja-JP" altLang="en-US" dirty="0"/>
                    </a:p>
                  </a:txBody>
                  <a:tcPr marL="62869" marR="628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80">
                      <a:fgClr>
                        <a:srgbClr val="BAEFE9"/>
                      </a:fgClr>
                      <a:bgClr>
                        <a:schemeClr val="bg1"/>
                      </a:bgClr>
                    </a:patt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セミナー・商談会</a:t>
                      </a:r>
                      <a:endParaRPr kumimoji="0" lang="en-US" altLang="ja-JP"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14</a:t>
                      </a:r>
                      <a:r>
                        <a:rPr kumimoji="0" lang="ja-JP" altLang="en-US"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a:t>
                      </a:r>
                      <a:r>
                        <a:rPr kumimoji="0" lang="en-US" altLang="ja-JP"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00</a:t>
                      </a:r>
                      <a:r>
                        <a:rPr kumimoji="0" lang="ja-JP" altLang="en-US"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～１６：</a:t>
                      </a:r>
                      <a:r>
                        <a:rPr kumimoji="0" lang="en-US" altLang="ja-JP"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5</a:t>
                      </a:r>
                      <a:r>
                        <a:rPr kumimoji="0" lang="ja-JP" altLang="en-US"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０</a:t>
                      </a:r>
                    </a:p>
                  </a:txBody>
                  <a:tcPr marL="62869" marR="62869" marT="0" marB="0" anchor="ctr" horzOverflow="overflow">
                    <a:lnL w="1270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80">
                      <a:fgClr>
                        <a:srgbClr val="FBE5D6"/>
                      </a:fgClr>
                      <a:bgClr>
                        <a:schemeClr val="bg1"/>
                      </a:bgClr>
                    </a:pattFill>
                  </a:tcPr>
                </a:tc>
                <a:extLst>
                  <a:ext uri="{0D108BD9-81ED-4DB2-BD59-A6C34878D82A}">
                    <a16:rowId xmlns:a16="http://schemas.microsoft.com/office/drawing/2014/main" val="264759079"/>
                  </a:ext>
                </a:extLst>
              </a:tr>
              <a:tr h="33154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交流会</a:t>
                      </a:r>
                      <a:endParaRPr kumimoji="0" lang="en-US" altLang="ja-JP"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１７：</a:t>
                      </a:r>
                      <a:r>
                        <a:rPr kumimoji="0" lang="en-US" altLang="ja-JP"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15</a:t>
                      </a:r>
                      <a:r>
                        <a:rPr kumimoji="0" lang="ja-JP" altLang="en-US"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～１８：</a:t>
                      </a:r>
                      <a:r>
                        <a:rPr kumimoji="0" lang="en-US" altLang="ja-JP"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45</a:t>
                      </a:r>
                      <a:endParaRPr kumimoji="0" lang="ja-JP" altLang="en-US"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62869" marR="62869" marT="0" marB="0" anchor="ctr" horzOverflow="overflow">
                    <a:lnL w="1270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80">
                      <a:fgClr>
                        <a:srgbClr val="FBE5D6"/>
                      </a:fgClr>
                      <a:bgClr>
                        <a:schemeClr val="bg1"/>
                      </a:bgClr>
                    </a:pattFill>
                  </a:tcPr>
                </a:tc>
                <a:extLst>
                  <a:ext uri="{0D108BD9-81ED-4DB2-BD59-A6C34878D82A}">
                    <a16:rowId xmlns:a16="http://schemas.microsoft.com/office/drawing/2014/main" val="3680355047"/>
                  </a:ext>
                </a:extLst>
              </a:tr>
              <a:tr h="4147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前イベント終了次第</a:t>
                      </a:r>
                      <a:endParaRPr kumimoji="0" lang="en-US" altLang="ja-JP"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搬入・設営開始</a:t>
                      </a:r>
                      <a:endParaRPr kumimoji="0" lang="en-US" altLang="ja-JP"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深夜～翌朝（調整中）</a:t>
                      </a:r>
                      <a:endParaRPr kumimoji="0" lang="en-US" altLang="ja-JP"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62869" marR="62869" marT="0" marB="0" anchor="ctr" horzOverflow="overflow">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翌日準備</a:t>
                      </a:r>
                    </a:p>
                  </a:txBody>
                  <a:tcPr marL="62869" marR="62869" marT="0" marB="0" anchor="ctr" horzOverflow="overflow">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翌日準備</a:t>
                      </a:r>
                    </a:p>
                  </a:txBody>
                  <a:tcPr marL="62869" marR="62869" marT="0" marB="0" anchor="ctr"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62869" marR="628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4204836617"/>
                  </a:ext>
                </a:extLst>
              </a:tr>
            </a:tbl>
          </a:graphicData>
        </a:graphic>
      </p:graphicFrame>
      <p:sp>
        <p:nvSpPr>
          <p:cNvPr id="7" name="テキスト ボックス 6">
            <a:extLst>
              <a:ext uri="{FF2B5EF4-FFF2-40B4-BE49-F238E27FC236}">
                <a16:creationId xmlns:a16="http://schemas.microsoft.com/office/drawing/2014/main" id="{C7FF54A4-1697-3BEA-FFBC-CA126754DDA2}"/>
              </a:ext>
            </a:extLst>
          </p:cNvPr>
          <p:cNvSpPr txBox="1"/>
          <p:nvPr/>
        </p:nvSpPr>
        <p:spPr>
          <a:xfrm>
            <a:off x="230946" y="6565722"/>
            <a:ext cx="2569793"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開催スケジュール（案）</a:t>
            </a:r>
            <a:r>
              <a:rPr kumimoji="1" lang="en-US" altLang="ja-JP" sz="1000" dirty="0">
                <a:latin typeface="Meiryo UI" panose="020B0604030504040204" pitchFamily="50" charset="-128"/>
                <a:ea typeface="Meiryo UI" panose="020B0604030504040204" pitchFamily="50" charset="-128"/>
              </a:rPr>
              <a:t>】</a:t>
            </a:r>
          </a:p>
        </p:txBody>
      </p:sp>
      <p:sp>
        <p:nvSpPr>
          <p:cNvPr id="9" name="テキスト ボックス 8">
            <a:extLst>
              <a:ext uri="{FF2B5EF4-FFF2-40B4-BE49-F238E27FC236}">
                <a16:creationId xmlns:a16="http://schemas.microsoft.com/office/drawing/2014/main" id="{5A428D12-5F94-EB48-BA7D-B0B413FD0487}"/>
              </a:ext>
            </a:extLst>
          </p:cNvPr>
          <p:cNvSpPr txBox="1"/>
          <p:nvPr/>
        </p:nvSpPr>
        <p:spPr>
          <a:xfrm>
            <a:off x="1560443" y="8943079"/>
            <a:ext cx="5219920" cy="861774"/>
          </a:xfrm>
          <a:prstGeom prst="rect">
            <a:avLst/>
          </a:prstGeom>
          <a:noFill/>
          <a:ln>
            <a:solidFill>
              <a:schemeClr val="tx1"/>
            </a:solidFill>
          </a:ln>
        </p:spPr>
        <p:txBody>
          <a:bodyPr wrap="square" rtlCol="0">
            <a:spAutoFit/>
          </a:bodyPr>
          <a:lstStyle/>
          <a:p>
            <a:r>
              <a:rPr kumimoji="1" lang="en-US" altLang="ja-JP" sz="1000" dirty="0"/>
              <a:t>【</a:t>
            </a:r>
            <a:r>
              <a:rPr kumimoji="1" lang="ja-JP" altLang="en-US" sz="1000" dirty="0"/>
              <a:t>お問い合わせ先</a:t>
            </a:r>
            <a:r>
              <a:rPr kumimoji="1" lang="en-US" altLang="ja-JP" sz="1000" dirty="0"/>
              <a:t>】</a:t>
            </a:r>
          </a:p>
          <a:p>
            <a:r>
              <a:rPr lang="ja-JP" altLang="en-US" sz="1000" dirty="0"/>
              <a:t>○出展に関すること</a:t>
            </a:r>
            <a:endParaRPr kumimoji="1" lang="en-US" altLang="ja-JP" sz="1000" dirty="0"/>
          </a:p>
          <a:p>
            <a:r>
              <a:rPr kumimoji="1" lang="ja-JP" altLang="en-US" sz="1000" dirty="0"/>
              <a:t>　「日本東北観光フェア」出展者事務局 担当：</a:t>
            </a:r>
            <a:r>
              <a:rPr lang="ja-JP" altLang="en-US" sz="1000" dirty="0"/>
              <a:t>金城</a:t>
            </a:r>
            <a:r>
              <a:rPr kumimoji="1" lang="ja-JP" altLang="en-US" sz="1000" dirty="0"/>
              <a:t>　</a:t>
            </a:r>
            <a:r>
              <a:rPr lang="en-US" altLang="ja-JP" sz="1000" dirty="0"/>
              <a:t>TEL:080-1190-7262</a:t>
            </a:r>
          </a:p>
          <a:p>
            <a:r>
              <a:rPr lang="ja-JP" altLang="en-US" sz="1000" dirty="0"/>
              <a:t>○事業全体に関すること</a:t>
            </a:r>
            <a:endParaRPr lang="en-US" altLang="ja-JP" sz="1000" dirty="0"/>
          </a:p>
          <a:p>
            <a:r>
              <a:rPr lang="ja-JP" altLang="en-US" sz="1000" dirty="0"/>
              <a:t>　一般社団法人東北観光推進機構 担当：髙橋（弘）・高橋（雄） </a:t>
            </a:r>
            <a:r>
              <a:rPr lang="en-US" altLang="ja-JP" sz="1000" dirty="0"/>
              <a:t>TEL022-721-1291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9">
            <a:extLst>
              <a:ext uri="{FF2B5EF4-FFF2-40B4-BE49-F238E27FC236}">
                <a16:creationId xmlns:a16="http://schemas.microsoft.com/office/drawing/2014/main" id="{D9A58356-A16D-4F81-83B4-726C4C974396}"/>
              </a:ext>
            </a:extLst>
          </p:cNvPr>
          <p:cNvSpPr txBox="1">
            <a:spLocks noChangeArrowheads="1"/>
          </p:cNvSpPr>
          <p:nvPr/>
        </p:nvSpPr>
        <p:spPr bwMode="auto">
          <a:xfrm>
            <a:off x="407205" y="147080"/>
            <a:ext cx="6163865" cy="1041119"/>
          </a:xfrm>
          <a:prstGeom prst="rect">
            <a:avLst/>
          </a:prstGeom>
          <a:noFill/>
          <a:ln w="9525">
            <a:noFill/>
            <a:miter lim="800000"/>
            <a:headEnd/>
            <a:tailEnd/>
          </a:ln>
          <a:effectLst/>
        </p:spPr>
        <p:txBody>
          <a:bodyPr wrap="square">
            <a:spAutoFit/>
          </a:bodyPr>
          <a:lstStyle/>
          <a:p>
            <a:pPr>
              <a:lnSpc>
                <a:spcPct val="150000"/>
              </a:lnSpc>
            </a:pPr>
            <a:r>
              <a:rPr lang="en-US" altLang="ja-JP" sz="1000" dirty="0">
                <a:latin typeface="Meiryo UI" panose="020B0604030504040204" pitchFamily="50" charset="-128"/>
                <a:ea typeface="Meiryo UI" panose="020B0604030504040204" pitchFamily="50" charset="-128"/>
                <a:cs typeface="メイリオ" pitchFamily="50" charset="-128"/>
              </a:rPr>
              <a:t>【</a:t>
            </a:r>
            <a:r>
              <a:rPr lang="ja-JP" altLang="en-US" sz="1000" dirty="0">
                <a:latin typeface="Meiryo UI" panose="020B0604030504040204" pitchFamily="50" charset="-128"/>
                <a:ea typeface="Meiryo UI" panose="020B0604030504040204" pitchFamily="50" charset="-128"/>
                <a:cs typeface="メイリオ" pitchFamily="50" charset="-128"/>
              </a:rPr>
              <a:t>募集概要</a:t>
            </a:r>
            <a:r>
              <a:rPr lang="en-US" altLang="ja-JP" sz="1000" dirty="0">
                <a:latin typeface="Meiryo UI" panose="020B0604030504040204" pitchFamily="50" charset="-128"/>
                <a:ea typeface="Meiryo UI" panose="020B0604030504040204" pitchFamily="50" charset="-128"/>
                <a:cs typeface="メイリオ" pitchFamily="50" charset="-128"/>
              </a:rPr>
              <a:t>】</a:t>
            </a:r>
          </a:p>
          <a:p>
            <a:pPr>
              <a:lnSpc>
                <a:spcPct val="120000"/>
              </a:lnSpc>
            </a:pPr>
            <a:r>
              <a:rPr lang="ja-JP" altLang="en-US" sz="1000" dirty="0">
                <a:latin typeface="Meiryo UI" panose="020B0604030504040204" pitchFamily="50" charset="-128"/>
                <a:ea typeface="Meiryo UI" panose="020B0604030504040204" pitchFamily="50" charset="-128"/>
                <a:cs typeface="メイリオ" pitchFamily="50" charset="-128"/>
              </a:rPr>
              <a:t>■対象：東北</a:t>
            </a:r>
            <a:r>
              <a:rPr lang="en-US" altLang="ja-JP" sz="1000" dirty="0">
                <a:latin typeface="Meiryo UI" panose="020B0604030504040204" pitchFamily="50" charset="-128"/>
                <a:ea typeface="Meiryo UI" panose="020B0604030504040204" pitchFamily="50" charset="-128"/>
                <a:cs typeface="メイリオ" pitchFamily="50" charset="-128"/>
              </a:rPr>
              <a:t>7</a:t>
            </a:r>
            <a:r>
              <a:rPr lang="ja-JP" altLang="en-US" sz="1000" dirty="0">
                <a:latin typeface="Meiryo UI" panose="020B0604030504040204" pitchFamily="50" charset="-128"/>
                <a:ea typeface="Meiryo UI" panose="020B0604030504040204" pitchFamily="50" charset="-128"/>
                <a:cs typeface="メイリオ" pitchFamily="50" charset="-128"/>
              </a:rPr>
              <a:t>県の民間企業・自治体・</a:t>
            </a:r>
            <a:r>
              <a:rPr lang="en-US" altLang="ja-JP" sz="1000" dirty="0">
                <a:latin typeface="Meiryo UI" panose="020B0604030504040204" pitchFamily="50" charset="-128"/>
                <a:ea typeface="Meiryo UI" panose="020B0604030504040204" pitchFamily="50" charset="-128"/>
                <a:cs typeface="メイリオ" pitchFamily="50" charset="-128"/>
              </a:rPr>
              <a:t>DMO</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■内容：ブース出展にて、東北の魅力を出展者それぞれの特色あるコンテンツでＰＲしていただきます。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タイの観光事業関係者バイヤーに対するセミナーや商談会にご参加いただきます。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メイリオ" pitchFamily="50" charset="-128"/>
              </a:rPr>
              <a:t>　　　　　　概要をご確認いただき、後述の「</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ご参加意向確認書①、②</a:t>
            </a:r>
            <a:r>
              <a:rPr lang="ja-JP" altLang="en-US" sz="1000" dirty="0">
                <a:latin typeface="Meiryo UI" panose="020B0604030504040204" pitchFamily="50" charset="-128"/>
                <a:ea typeface="Meiryo UI" panose="020B0604030504040204" pitchFamily="50" charset="-128"/>
                <a:cs typeface="メイリオ" pitchFamily="50" charset="-128"/>
              </a:rPr>
              <a:t>」にご記入をお願いいたします。</a:t>
            </a:r>
            <a:endParaRPr lang="en-US" altLang="ja-JP" sz="1000" dirty="0">
              <a:latin typeface="Meiryo UI" panose="020B0604030504040204" pitchFamily="50" charset="-128"/>
              <a:ea typeface="Meiryo UI" panose="020B0604030504040204" pitchFamily="50" charset="-128"/>
              <a:cs typeface="メイリオ" pitchFamily="50" charset="-128"/>
            </a:endParaRPr>
          </a:p>
        </p:txBody>
      </p:sp>
      <p:sp>
        <p:nvSpPr>
          <p:cNvPr id="26" name="Text Box 9">
            <a:extLst>
              <a:ext uri="{FF2B5EF4-FFF2-40B4-BE49-F238E27FC236}">
                <a16:creationId xmlns:a16="http://schemas.microsoft.com/office/drawing/2014/main" id="{1FEBE331-F122-4738-914A-631A5991202B}"/>
              </a:ext>
            </a:extLst>
          </p:cNvPr>
          <p:cNvSpPr txBox="1">
            <a:spLocks noChangeArrowheads="1"/>
          </p:cNvSpPr>
          <p:nvPr/>
        </p:nvSpPr>
        <p:spPr bwMode="auto">
          <a:xfrm>
            <a:off x="644373" y="5669430"/>
            <a:ext cx="5627022" cy="2287614"/>
          </a:xfrm>
          <a:prstGeom prst="rect">
            <a:avLst/>
          </a:prstGeom>
          <a:noFill/>
          <a:ln w="9525">
            <a:solidFill>
              <a:schemeClr val="bg1">
                <a:lumMod val="50000"/>
              </a:schemeClr>
            </a:solidFill>
            <a:prstDash val="dash"/>
            <a:miter lim="800000"/>
            <a:headEnd/>
            <a:tailEnd/>
          </a:ln>
          <a:effectLst/>
        </p:spPr>
        <p:txBody>
          <a:bodyPr wrap="square">
            <a:spAutoFit/>
          </a:bodyPr>
          <a:lstStyle/>
          <a:p>
            <a:pPr>
              <a:lnSpc>
                <a:spcPct val="12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＜出展料（基本パッケージ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330,000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円（税込）に含まれるもの＞</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・基本ブース躯体（床カーペット含む）</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・出展者名（自治体名、社名）表示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事務局が統一デザインにて制作・設置いたします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・照明、電源コンセント</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・基本備品（カウンター、イス）</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＜有料にてご相談可能な事項＞</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・会場への物品の輸送</a:t>
            </a:r>
          </a:p>
          <a:p>
            <a:pPr>
              <a:lnSpc>
                <a:spcPct val="12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・サインパネル等のデザイン</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出力</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・追加備品（モニター等）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・現地スタッフ、通訳の派遣</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ご希望の内容やご相談等、ございましたら事務局までお問い合わせください。</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Text Box 9">
            <a:extLst>
              <a:ext uri="{FF2B5EF4-FFF2-40B4-BE49-F238E27FC236}">
                <a16:creationId xmlns:a16="http://schemas.microsoft.com/office/drawing/2014/main" id="{897EF5A8-6362-495D-93CF-4F04716D64CA}"/>
              </a:ext>
            </a:extLst>
          </p:cNvPr>
          <p:cNvSpPr txBox="1">
            <a:spLocks noChangeArrowheads="1"/>
          </p:cNvSpPr>
          <p:nvPr/>
        </p:nvSpPr>
        <p:spPr bwMode="auto">
          <a:xfrm>
            <a:off x="602235" y="1778343"/>
            <a:ext cx="5926433" cy="646331"/>
          </a:xfrm>
          <a:prstGeom prst="rect">
            <a:avLst/>
          </a:prstGeom>
          <a:noFill/>
          <a:ln w="9525">
            <a:noFill/>
            <a:miter lim="800000"/>
            <a:headEnd/>
            <a:tailEnd/>
          </a:ln>
          <a:effectLst/>
        </p:spPr>
        <p:txBody>
          <a:bodyPr wrap="square">
            <a:spAutoFit/>
          </a:bodyPr>
          <a:lstStyle/>
          <a:p>
            <a:pPr>
              <a:lnSpc>
                <a:spcPct val="120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ブース出展概要（</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予定）</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a:lnSpc>
                <a:spcPct val="12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■出展タイプ：民間・自治体（サイズ：間口</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ｍ</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奥行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ｍ</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高さ</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ｍ）</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■出展料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330,000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円（税込）</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Text Box 9">
            <a:extLst>
              <a:ext uri="{FF2B5EF4-FFF2-40B4-BE49-F238E27FC236}">
                <a16:creationId xmlns:a16="http://schemas.microsoft.com/office/drawing/2014/main" id="{39129633-3788-435C-90E3-73A813D54CB6}"/>
              </a:ext>
            </a:extLst>
          </p:cNvPr>
          <p:cNvSpPr txBox="1">
            <a:spLocks noChangeArrowheads="1"/>
          </p:cNvSpPr>
          <p:nvPr/>
        </p:nvSpPr>
        <p:spPr bwMode="auto">
          <a:xfrm>
            <a:off x="364803" y="1245126"/>
            <a:ext cx="6163865" cy="471604"/>
          </a:xfrm>
          <a:prstGeom prst="rect">
            <a:avLst/>
          </a:prstGeom>
          <a:noFill/>
          <a:ln w="9525">
            <a:noFill/>
            <a:miter lim="800000"/>
            <a:headEnd/>
            <a:tailEnd/>
          </a:ln>
          <a:effectLst/>
        </p:spPr>
        <p:txBody>
          <a:bodyPr wrap="square">
            <a:spAutoFit/>
          </a:bodyPr>
          <a:lstStyle/>
          <a:p>
            <a:pPr>
              <a:lnSpc>
                <a:spcPct val="120000"/>
              </a:lnSpc>
            </a:pPr>
            <a:r>
              <a:rPr lang="en-US" altLang="ja-JP" sz="11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以下の出展概要つきましては、現時点の予定となります。出展団体数や応募状況、会場の都合により変更になる場合がありますので予めご了承くださいませ。</a:t>
            </a:r>
            <a:endParaRPr lang="en-US" altLang="ja-JP" sz="11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a:extLst>
              <a:ext uri="{FF2B5EF4-FFF2-40B4-BE49-F238E27FC236}">
                <a16:creationId xmlns:a16="http://schemas.microsoft.com/office/drawing/2014/main" id="{5DD294A6-BCA0-461A-87F2-EF77EB295841}"/>
              </a:ext>
            </a:extLst>
          </p:cNvPr>
          <p:cNvSpPr/>
          <p:nvPr/>
        </p:nvSpPr>
        <p:spPr>
          <a:xfrm>
            <a:off x="439018" y="1753186"/>
            <a:ext cx="5979964" cy="7535550"/>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1" name="Text Box 9">
            <a:extLst>
              <a:ext uri="{FF2B5EF4-FFF2-40B4-BE49-F238E27FC236}">
                <a16:creationId xmlns:a16="http://schemas.microsoft.com/office/drawing/2014/main" id="{E11EA8DC-E9E0-4A71-ACCB-72219A087B17}"/>
              </a:ext>
            </a:extLst>
          </p:cNvPr>
          <p:cNvSpPr txBox="1">
            <a:spLocks noChangeArrowheads="1"/>
          </p:cNvSpPr>
          <p:nvPr/>
        </p:nvSpPr>
        <p:spPr bwMode="auto">
          <a:xfrm>
            <a:off x="607809" y="5144006"/>
            <a:ext cx="5926433" cy="437107"/>
          </a:xfrm>
          <a:prstGeom prst="rect">
            <a:avLst/>
          </a:prstGeom>
          <a:noFill/>
          <a:ln w="9525">
            <a:noFill/>
            <a:miter lim="800000"/>
            <a:headEnd/>
            <a:tailEnd/>
          </a:ln>
          <a:effectLst/>
        </p:spPr>
        <p:txBody>
          <a:bodyPr wrap="square">
            <a:spAutoFit/>
          </a:bodyPr>
          <a:lstStyle/>
          <a:p>
            <a:pPr>
              <a:lnSpc>
                <a:spcPct val="120000"/>
              </a:lnSpc>
            </a:pPr>
            <a:r>
              <a:rPr lang="en-US" altLang="ja-JP" sz="1000" u="sng"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u="sng" dirty="0">
                <a:latin typeface="Meiryo UI" panose="020B0604030504040204" pitchFamily="50" charset="-128"/>
                <a:ea typeface="Meiryo UI" panose="020B0604030504040204" pitchFamily="50" charset="-128"/>
                <a:cs typeface="Meiryo UI" panose="020B0604030504040204" pitchFamily="50" charset="-128"/>
              </a:rPr>
              <a:t>ブースイメージはイメージとなります。</a:t>
            </a:r>
            <a:endParaRPr lang="en-US" altLang="ja-JP" sz="1000" u="sng"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1000" u="sng" dirty="0">
                <a:latin typeface="Meiryo UI" panose="020B0604030504040204" pitchFamily="50" charset="-128"/>
                <a:ea typeface="Meiryo UI" panose="020B0604030504040204" pitchFamily="50" charset="-128"/>
                <a:cs typeface="Meiryo UI" panose="020B0604030504040204" pitchFamily="50" charset="-128"/>
              </a:rPr>
              <a:t>全体出展団体数や応募状況、会場の都合により変更になる場合がありますので予めご了承くださいませ。</a:t>
            </a:r>
            <a:endParaRPr lang="en-US" altLang="ja-JP" sz="1000" u="sng"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a:extLst>
              <a:ext uri="{FF2B5EF4-FFF2-40B4-BE49-F238E27FC236}">
                <a16:creationId xmlns:a16="http://schemas.microsoft.com/office/drawing/2014/main" id="{13E2A478-BA47-4CCF-B4CB-2D0FACFCCE58}"/>
              </a:ext>
            </a:extLst>
          </p:cNvPr>
          <p:cNvGrpSpPr/>
          <p:nvPr/>
        </p:nvGrpSpPr>
        <p:grpSpPr>
          <a:xfrm>
            <a:off x="1564562" y="2404851"/>
            <a:ext cx="3728876" cy="2648927"/>
            <a:chOff x="1032036" y="2434431"/>
            <a:chExt cx="5043443" cy="3582773"/>
          </a:xfrm>
        </p:grpSpPr>
        <p:pic>
          <p:nvPicPr>
            <p:cNvPr id="2" name="図 1">
              <a:extLst>
                <a:ext uri="{FF2B5EF4-FFF2-40B4-BE49-F238E27FC236}">
                  <a16:creationId xmlns:a16="http://schemas.microsoft.com/office/drawing/2014/main" id="{F32B0F3F-10D2-4F4F-8764-1F994E6E602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275926" y="2434431"/>
              <a:ext cx="4234032" cy="3403629"/>
            </a:xfrm>
            <a:prstGeom prst="rect">
              <a:avLst/>
            </a:prstGeom>
          </p:spPr>
        </p:pic>
        <p:cxnSp>
          <p:nvCxnSpPr>
            <p:cNvPr id="4" name="直線矢印コネクタ 3">
              <a:extLst>
                <a:ext uri="{FF2B5EF4-FFF2-40B4-BE49-F238E27FC236}">
                  <a16:creationId xmlns:a16="http://schemas.microsoft.com/office/drawing/2014/main" id="{7ECC981E-B332-4E59-8D6E-3F47E64CD146}"/>
                </a:ext>
              </a:extLst>
            </p:cNvPr>
            <p:cNvCxnSpPr/>
            <p:nvPr/>
          </p:nvCxnSpPr>
          <p:spPr>
            <a:xfrm flipV="1">
              <a:off x="2261258" y="5369158"/>
              <a:ext cx="3097242" cy="612641"/>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FB5439B2-589E-4B44-9817-CA982F9C138A}"/>
                </a:ext>
              </a:extLst>
            </p:cNvPr>
            <p:cNvCxnSpPr>
              <a:cxnSpLocks/>
            </p:cNvCxnSpPr>
            <p:nvPr/>
          </p:nvCxnSpPr>
          <p:spPr>
            <a:xfrm>
              <a:off x="1275926" y="5130908"/>
              <a:ext cx="616579" cy="794924"/>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D30D9364-4803-4429-8029-16B37D8B818C}"/>
                </a:ext>
              </a:extLst>
            </p:cNvPr>
            <p:cNvCxnSpPr>
              <a:cxnSpLocks/>
            </p:cNvCxnSpPr>
            <p:nvPr/>
          </p:nvCxnSpPr>
          <p:spPr>
            <a:xfrm>
              <a:off x="5509958" y="2790959"/>
              <a:ext cx="0" cy="2434297"/>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 Box 9">
              <a:extLst>
                <a:ext uri="{FF2B5EF4-FFF2-40B4-BE49-F238E27FC236}">
                  <a16:creationId xmlns:a16="http://schemas.microsoft.com/office/drawing/2014/main" id="{AB2E5566-AA29-4783-B206-0D616A2162B6}"/>
                </a:ext>
              </a:extLst>
            </p:cNvPr>
            <p:cNvSpPr txBox="1">
              <a:spLocks noChangeArrowheads="1"/>
            </p:cNvSpPr>
            <p:nvPr/>
          </p:nvSpPr>
          <p:spPr bwMode="auto">
            <a:xfrm>
              <a:off x="3737836" y="5675480"/>
              <a:ext cx="642773" cy="341724"/>
            </a:xfrm>
            <a:prstGeom prst="rect">
              <a:avLst/>
            </a:prstGeom>
            <a:noFill/>
            <a:ln w="9525">
              <a:noFill/>
              <a:miter lim="800000"/>
              <a:headEnd/>
              <a:tailEnd/>
            </a:ln>
            <a:effectLst/>
          </p:spPr>
          <p:txBody>
            <a:bodyPr wrap="square">
              <a:spAutoFit/>
            </a:bodyPr>
            <a:lstStyle/>
            <a:p>
              <a:pPr>
                <a:lnSpc>
                  <a:spcPct val="120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ｍ</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Text Box 9">
              <a:extLst>
                <a:ext uri="{FF2B5EF4-FFF2-40B4-BE49-F238E27FC236}">
                  <a16:creationId xmlns:a16="http://schemas.microsoft.com/office/drawing/2014/main" id="{D6AD8897-908E-4C70-9DEB-C2A9FDF937D4}"/>
                </a:ext>
              </a:extLst>
            </p:cNvPr>
            <p:cNvSpPr txBox="1">
              <a:spLocks noChangeArrowheads="1"/>
            </p:cNvSpPr>
            <p:nvPr/>
          </p:nvSpPr>
          <p:spPr bwMode="auto">
            <a:xfrm>
              <a:off x="1032036" y="5471266"/>
              <a:ext cx="616579" cy="341724"/>
            </a:xfrm>
            <a:prstGeom prst="rect">
              <a:avLst/>
            </a:prstGeom>
            <a:noFill/>
            <a:ln w="9525">
              <a:noFill/>
              <a:miter lim="800000"/>
              <a:headEnd/>
              <a:tailEnd/>
            </a:ln>
            <a:effectLst/>
          </p:spPr>
          <p:txBody>
            <a:bodyPr wrap="square">
              <a:spAutoFit/>
            </a:bodyPr>
            <a:lstStyle/>
            <a:p>
              <a:pPr>
                <a:lnSpc>
                  <a:spcPct val="120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ｍ</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Text Box 9">
              <a:extLst>
                <a:ext uri="{FF2B5EF4-FFF2-40B4-BE49-F238E27FC236}">
                  <a16:creationId xmlns:a16="http://schemas.microsoft.com/office/drawing/2014/main" id="{33DF1120-69E7-4F36-8E44-4C29AA9ECCD9}"/>
                </a:ext>
              </a:extLst>
            </p:cNvPr>
            <p:cNvSpPr txBox="1">
              <a:spLocks noChangeArrowheads="1"/>
            </p:cNvSpPr>
            <p:nvPr/>
          </p:nvSpPr>
          <p:spPr bwMode="auto">
            <a:xfrm>
              <a:off x="5509958" y="3484378"/>
              <a:ext cx="565521" cy="587949"/>
            </a:xfrm>
            <a:prstGeom prst="rect">
              <a:avLst/>
            </a:prstGeom>
            <a:noFill/>
            <a:ln w="9525">
              <a:noFill/>
              <a:miter lim="800000"/>
              <a:headEnd/>
              <a:tailEnd/>
            </a:ln>
            <a:effectLst/>
          </p:spPr>
          <p:txBody>
            <a:bodyPr wrap="square">
              <a:spAutoFit/>
            </a:bodyPr>
            <a:lstStyle/>
            <a:p>
              <a:pPr>
                <a:lnSpc>
                  <a:spcPct val="120000"/>
                </a:lnSpc>
              </a:pPr>
              <a:r>
                <a:rPr lang="en-US" altLang="ja-JP" sz="1000">
                  <a:latin typeface="Meiryo UI" panose="020B0604030504040204" pitchFamily="50" charset="-128"/>
                  <a:ea typeface="Meiryo UI" panose="020B0604030504040204" pitchFamily="50" charset="-128"/>
                  <a:cs typeface="Meiryo UI" panose="020B0604030504040204" pitchFamily="50" charset="-128"/>
                </a:rPr>
                <a:t>2.5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ｍ</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 name="テキスト ボックス 5">
            <a:extLst>
              <a:ext uri="{FF2B5EF4-FFF2-40B4-BE49-F238E27FC236}">
                <a16:creationId xmlns:a16="http://schemas.microsoft.com/office/drawing/2014/main" id="{A83D7857-A92A-C311-751E-A873EF2C5C25}"/>
              </a:ext>
            </a:extLst>
          </p:cNvPr>
          <p:cNvSpPr txBox="1"/>
          <p:nvPr/>
        </p:nvSpPr>
        <p:spPr>
          <a:xfrm>
            <a:off x="639571" y="8191191"/>
            <a:ext cx="4408579" cy="861774"/>
          </a:xfrm>
          <a:prstGeom prst="rect">
            <a:avLst/>
          </a:prstGeom>
          <a:noFill/>
        </p:spPr>
        <p:txBody>
          <a:bodyPr wrap="none" rtlCol="0">
            <a:spAutoFit/>
          </a:bodyPr>
          <a:lstStyle/>
          <a:p>
            <a:r>
              <a:rPr lang="ja-JP" altLang="en-US" sz="1000" b="1"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追加オプション</a:t>
            </a:r>
            <a:endParaRPr kumimoji="1" lang="en-US" altLang="ja-JP" sz="1000" b="1" dirty="0">
              <a:latin typeface="Meiryo UI" panose="020B0604030504040204" pitchFamily="50" charset="-128"/>
              <a:ea typeface="Meiryo UI" panose="020B0604030504040204" pitchFamily="50" charset="-128"/>
            </a:endParaRPr>
          </a:p>
          <a:p>
            <a:r>
              <a:rPr kumimoji="1" lang="ja-JP" altLang="en-US" sz="1000" b="1" dirty="0">
                <a:latin typeface="Meiryo UI" panose="020B0604030504040204" pitchFamily="50" charset="-128"/>
                <a:ea typeface="Meiryo UI" panose="020B0604030504040204" pitchFamily="50" charset="-128"/>
              </a:rPr>
              <a:t>別途、オプションとして、</a:t>
            </a:r>
            <a:r>
              <a:rPr kumimoji="1" lang="en-US" altLang="ja-JP" sz="1000" b="1" dirty="0">
                <a:latin typeface="Meiryo UI" panose="020B0604030504040204" pitchFamily="50" charset="-128"/>
                <a:ea typeface="Meiryo UI" panose="020B0604030504040204" pitchFamily="50" charset="-128"/>
              </a:rPr>
              <a:t>5</a:t>
            </a:r>
            <a:r>
              <a:rPr kumimoji="1" lang="ja-JP" altLang="en-US" sz="1000" b="1" dirty="0">
                <a:latin typeface="Meiryo UI" panose="020B0604030504040204" pitchFamily="50" charset="-128"/>
                <a:ea typeface="Meiryo UI" panose="020B0604030504040204" pitchFamily="50" charset="-128"/>
              </a:rPr>
              <a:t>月</a:t>
            </a:r>
            <a:r>
              <a:rPr kumimoji="1" lang="en-US" altLang="ja-JP" sz="1000" b="1" dirty="0">
                <a:latin typeface="Meiryo UI" panose="020B0604030504040204" pitchFamily="50" charset="-128"/>
                <a:ea typeface="Meiryo UI" panose="020B0604030504040204" pitchFamily="50" charset="-128"/>
              </a:rPr>
              <a:t>2</a:t>
            </a:r>
            <a:r>
              <a:rPr kumimoji="1" lang="ja-JP" altLang="en-US" sz="1000" b="1" dirty="0">
                <a:latin typeface="Meiryo UI" panose="020B0604030504040204" pitchFamily="50" charset="-128"/>
                <a:ea typeface="Meiryo UI" panose="020B0604030504040204" pitchFamily="50" charset="-128"/>
              </a:rPr>
              <a:t>日に実施予定のタイの旅行関係者やバイヤー等との</a:t>
            </a:r>
            <a:endParaRPr kumimoji="1" lang="en-US" altLang="ja-JP" sz="1000" b="1" dirty="0">
              <a:latin typeface="Meiryo UI" panose="020B0604030504040204" pitchFamily="50" charset="-128"/>
              <a:ea typeface="Meiryo UI" panose="020B0604030504040204" pitchFamily="50" charset="-128"/>
            </a:endParaRPr>
          </a:p>
          <a:p>
            <a:r>
              <a:rPr kumimoji="1" lang="ja-JP" altLang="en-US" sz="1000" b="1" dirty="0">
                <a:latin typeface="Meiryo UI" panose="020B0604030504040204" pitchFamily="50" charset="-128"/>
                <a:ea typeface="Meiryo UI" panose="020B0604030504040204" pitchFamily="50" charset="-128"/>
              </a:rPr>
              <a:t>商談会（無料）</a:t>
            </a:r>
            <a:r>
              <a:rPr lang="ja-JP" altLang="en-US" sz="1000" b="1" dirty="0">
                <a:latin typeface="Meiryo UI" panose="020B0604030504040204" pitchFamily="50" charset="-128"/>
                <a:ea typeface="Meiryo UI" panose="020B0604030504040204" pitchFamily="50" charset="-128"/>
              </a:rPr>
              <a:t>及び</a:t>
            </a:r>
            <a:r>
              <a:rPr kumimoji="1" lang="ja-JP" altLang="en-US" sz="1000" b="1" dirty="0">
                <a:latin typeface="Meiryo UI" panose="020B0604030504040204" pitchFamily="50" charset="-128"/>
                <a:ea typeface="Meiryo UI" panose="020B0604030504040204" pitchFamily="50" charset="-128"/>
              </a:rPr>
              <a:t>交流会（有料）への参加が可能です。</a:t>
            </a:r>
            <a:endParaRPr kumimoji="1" lang="en-US" altLang="ja-JP" sz="1000" b="1" dirty="0">
              <a:latin typeface="Meiryo UI" panose="020B0604030504040204" pitchFamily="50" charset="-128"/>
              <a:ea typeface="Meiryo UI" panose="020B0604030504040204" pitchFamily="50" charset="-128"/>
            </a:endParaRPr>
          </a:p>
          <a:p>
            <a:r>
              <a:rPr lang="ja-JP" altLang="en-US" sz="1000" b="1" dirty="0">
                <a:latin typeface="Meiryo UI" panose="020B0604030504040204" pitchFamily="50" charset="-128"/>
                <a:ea typeface="Meiryo UI" panose="020B0604030504040204" pitchFamily="50" charset="-128"/>
              </a:rPr>
              <a:t>ご参加を希望の方は、後述の参加意向確認書の該当欄に☑をご記入ください。</a:t>
            </a:r>
            <a:endParaRPr lang="en-US" altLang="ja-JP" sz="1000" b="1" dirty="0">
              <a:latin typeface="Meiryo UI" panose="020B0604030504040204" pitchFamily="50" charset="-128"/>
              <a:ea typeface="Meiryo UI" panose="020B0604030504040204" pitchFamily="50" charset="-128"/>
            </a:endParaRPr>
          </a:p>
          <a:p>
            <a:r>
              <a:rPr kumimoji="1" lang="ja-JP" altLang="en-US" sz="1000" b="1" dirty="0">
                <a:latin typeface="Meiryo UI" panose="020B0604030504040204" pitchFamily="50" charset="-128"/>
                <a:ea typeface="Meiryo UI" panose="020B0604030504040204" pitchFamily="50" charset="-128"/>
              </a:rPr>
              <a:t>詳細は、改めてご案内いたします。</a:t>
            </a:r>
          </a:p>
        </p:txBody>
      </p:sp>
    </p:spTree>
    <p:extLst>
      <p:ext uri="{BB962C8B-B14F-4D97-AF65-F5344CB8AC3E}">
        <p14:creationId xmlns:p14="http://schemas.microsoft.com/office/powerpoint/2010/main" val="3821330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4EE5858-4B1B-7A79-4B6B-49DA6512610C}"/>
              </a:ext>
            </a:extLst>
          </p:cNvPr>
          <p:cNvPicPr>
            <a:picLocks noChangeAspect="1"/>
          </p:cNvPicPr>
          <p:nvPr/>
        </p:nvPicPr>
        <p:blipFill rotWithShape="1">
          <a:blip r:embed="rId2"/>
          <a:srcRect b="8911"/>
          <a:stretch/>
        </p:blipFill>
        <p:spPr>
          <a:xfrm>
            <a:off x="378880" y="621812"/>
            <a:ext cx="2036109" cy="1109346"/>
          </a:xfrm>
          <a:prstGeom prst="rect">
            <a:avLst/>
          </a:prstGeom>
        </p:spPr>
      </p:pic>
      <p:pic>
        <p:nvPicPr>
          <p:cNvPr id="9" name="図 8">
            <a:extLst>
              <a:ext uri="{FF2B5EF4-FFF2-40B4-BE49-F238E27FC236}">
                <a16:creationId xmlns:a16="http://schemas.microsoft.com/office/drawing/2014/main" id="{FD2E6690-3FAC-6B56-1048-2A90FAA3B726}"/>
              </a:ext>
            </a:extLst>
          </p:cNvPr>
          <p:cNvPicPr>
            <a:picLocks noChangeAspect="1"/>
          </p:cNvPicPr>
          <p:nvPr/>
        </p:nvPicPr>
        <p:blipFill>
          <a:blip r:embed="rId3"/>
          <a:stretch>
            <a:fillRect/>
          </a:stretch>
        </p:blipFill>
        <p:spPr>
          <a:xfrm>
            <a:off x="185737" y="2971689"/>
            <a:ext cx="6486525" cy="2314575"/>
          </a:xfrm>
          <a:prstGeom prst="rect">
            <a:avLst/>
          </a:prstGeom>
        </p:spPr>
      </p:pic>
      <p:sp>
        <p:nvSpPr>
          <p:cNvPr id="10" name="Text Box 9">
            <a:extLst>
              <a:ext uri="{FF2B5EF4-FFF2-40B4-BE49-F238E27FC236}">
                <a16:creationId xmlns:a16="http://schemas.microsoft.com/office/drawing/2014/main" id="{B1F979D7-4306-0E78-184D-00FE19188677}"/>
              </a:ext>
            </a:extLst>
          </p:cNvPr>
          <p:cNvSpPr txBox="1">
            <a:spLocks noChangeArrowheads="1"/>
          </p:cNvSpPr>
          <p:nvPr/>
        </p:nvSpPr>
        <p:spPr bwMode="auto">
          <a:xfrm>
            <a:off x="185737" y="239485"/>
            <a:ext cx="6163865" cy="290913"/>
          </a:xfrm>
          <a:prstGeom prst="rect">
            <a:avLst/>
          </a:prstGeom>
          <a:noFill/>
          <a:ln w="9525">
            <a:noFill/>
            <a:miter lim="800000"/>
            <a:headEnd/>
            <a:tailEnd/>
          </a:ln>
          <a:effectLst/>
        </p:spPr>
        <p:txBody>
          <a:bodyPr wrap="square">
            <a:spAutoFit/>
          </a:bodyPr>
          <a:lstStyle/>
          <a:p>
            <a:pPr>
              <a:lnSpc>
                <a:spcPct val="150000"/>
              </a:lnSpc>
            </a:pPr>
            <a:r>
              <a:rPr lang="en-US" altLang="ja-JP" sz="1000" dirty="0">
                <a:latin typeface="Meiryo UI" panose="020B0604030504040204" pitchFamily="50" charset="-128"/>
                <a:ea typeface="Meiryo UI" panose="020B0604030504040204" pitchFamily="50" charset="-128"/>
                <a:cs typeface="メイリオ" pitchFamily="50" charset="-128"/>
              </a:rPr>
              <a:t>【 BtoC </a:t>
            </a:r>
            <a:r>
              <a:rPr lang="ja-JP" altLang="en-US" sz="1000" dirty="0">
                <a:latin typeface="Meiryo UI" panose="020B0604030504040204" pitchFamily="50" charset="-128"/>
                <a:ea typeface="Meiryo UI" panose="020B0604030504040204" pitchFamily="50" charset="-128"/>
                <a:cs typeface="メイリオ" pitchFamily="50" charset="-128"/>
              </a:rPr>
              <a:t>向け東北</a:t>
            </a:r>
            <a:r>
              <a:rPr lang="en-US" altLang="ja-JP" sz="1000" dirty="0">
                <a:latin typeface="Meiryo UI" panose="020B0604030504040204" pitchFamily="50" charset="-128"/>
                <a:ea typeface="Meiryo UI" panose="020B0604030504040204" pitchFamily="50" charset="-128"/>
                <a:cs typeface="メイリオ" pitchFamily="50" charset="-128"/>
              </a:rPr>
              <a:t>PR</a:t>
            </a:r>
            <a:r>
              <a:rPr lang="ja-JP" altLang="en-US" sz="1000" dirty="0">
                <a:latin typeface="Meiryo UI" panose="020B0604030504040204" pitchFamily="50" charset="-128"/>
                <a:ea typeface="Meiryo UI" panose="020B0604030504040204" pitchFamily="50" charset="-128"/>
                <a:cs typeface="メイリオ" pitchFamily="50" charset="-128"/>
              </a:rPr>
              <a:t>イベント　会場概要</a:t>
            </a:r>
            <a:r>
              <a:rPr lang="en-US" altLang="ja-JP" sz="1000" dirty="0">
                <a:latin typeface="Meiryo UI" panose="020B0604030504040204" pitchFamily="50" charset="-128"/>
                <a:ea typeface="Meiryo UI" panose="020B0604030504040204" pitchFamily="50" charset="-128"/>
                <a:cs typeface="メイリオ" pitchFamily="50" charset="-128"/>
              </a:rPr>
              <a:t>】</a:t>
            </a:r>
          </a:p>
        </p:txBody>
      </p:sp>
      <p:pic>
        <p:nvPicPr>
          <p:cNvPr id="11" name="図 10" descr="空港のターミナル&#10;&#10;中程度の精度で自動的に生成された説明">
            <a:extLst>
              <a:ext uri="{FF2B5EF4-FFF2-40B4-BE49-F238E27FC236}">
                <a16:creationId xmlns:a16="http://schemas.microsoft.com/office/drawing/2014/main" id="{44F3AC20-1453-51DB-2C87-097AABCCA0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81" y="1822572"/>
            <a:ext cx="2024829" cy="951933"/>
          </a:xfrm>
          <a:prstGeom prst="rect">
            <a:avLst/>
          </a:prstGeom>
        </p:spPr>
      </p:pic>
      <p:pic>
        <p:nvPicPr>
          <p:cNvPr id="13" name="図 12" descr="建物, 人, 女性, テーブル が含まれている画像&#10;&#10;自動的に生成された説明">
            <a:extLst>
              <a:ext uri="{FF2B5EF4-FFF2-40B4-BE49-F238E27FC236}">
                <a16:creationId xmlns:a16="http://schemas.microsoft.com/office/drawing/2014/main" id="{66C09C2F-7346-21DD-C0EF-71A1266846F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556375" y="8315185"/>
            <a:ext cx="1964857" cy="1328994"/>
          </a:xfrm>
          <a:prstGeom prst="rect">
            <a:avLst/>
          </a:prstGeom>
        </p:spPr>
      </p:pic>
      <p:pic>
        <p:nvPicPr>
          <p:cNvPr id="14" name="図 13" descr="人, 屋内, 建物, 天井 が含まれている画像&#10;&#10;自動的に生成された説明">
            <a:extLst>
              <a:ext uri="{FF2B5EF4-FFF2-40B4-BE49-F238E27FC236}">
                <a16:creationId xmlns:a16="http://schemas.microsoft.com/office/drawing/2014/main" id="{6157BB10-C612-D6EF-745A-8DABB68C9CA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534292" y="8315185"/>
            <a:ext cx="1966468" cy="1328994"/>
          </a:xfrm>
          <a:prstGeom prst="rect">
            <a:avLst/>
          </a:prstGeom>
        </p:spPr>
      </p:pic>
      <p:sp>
        <p:nvSpPr>
          <p:cNvPr id="15" name="四角形: 角を丸くする 14">
            <a:extLst>
              <a:ext uri="{FF2B5EF4-FFF2-40B4-BE49-F238E27FC236}">
                <a16:creationId xmlns:a16="http://schemas.microsoft.com/office/drawing/2014/main" id="{5AFE026A-2F8D-4E63-0B4D-870820F57FAA}"/>
              </a:ext>
            </a:extLst>
          </p:cNvPr>
          <p:cNvSpPr/>
          <p:nvPr/>
        </p:nvSpPr>
        <p:spPr>
          <a:xfrm>
            <a:off x="249914" y="5396248"/>
            <a:ext cx="6366797" cy="4342112"/>
          </a:xfrm>
          <a:prstGeom prst="roundRect">
            <a:avLst>
              <a:gd name="adj" fmla="val 3774"/>
            </a:avLst>
          </a:prstGeom>
          <a:noFill/>
          <a:ln w="63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Text Box 9">
            <a:extLst>
              <a:ext uri="{FF2B5EF4-FFF2-40B4-BE49-F238E27FC236}">
                <a16:creationId xmlns:a16="http://schemas.microsoft.com/office/drawing/2014/main" id="{3D84D8D6-0F51-5212-8933-905EAE459BAD}"/>
              </a:ext>
            </a:extLst>
          </p:cNvPr>
          <p:cNvSpPr txBox="1">
            <a:spLocks noChangeArrowheads="1"/>
          </p:cNvSpPr>
          <p:nvPr/>
        </p:nvSpPr>
        <p:spPr bwMode="auto">
          <a:xfrm>
            <a:off x="1981200" y="5239336"/>
            <a:ext cx="2743775" cy="310791"/>
          </a:xfrm>
          <a:prstGeom prst="rect">
            <a:avLst/>
          </a:prstGeom>
          <a:solidFill>
            <a:schemeClr val="bg1"/>
          </a:solidFill>
          <a:ln w="9525">
            <a:noFill/>
            <a:miter lim="800000"/>
            <a:headEnd/>
            <a:tailEnd/>
          </a:ln>
          <a:effectLst/>
        </p:spPr>
        <p:txBody>
          <a:bodyPr wrap="square">
            <a:spAutoFit/>
          </a:bodyPr>
          <a:lstStyle/>
          <a:p>
            <a:pPr algn="ctr">
              <a:lnSpc>
                <a:spcPct val="150000"/>
              </a:lnSpc>
            </a:pPr>
            <a:r>
              <a:rPr lang="en-US" altLang="ja-JP" sz="1100" dirty="0">
                <a:latin typeface="Meiryo UI" panose="020B0604030504040204" pitchFamily="50" charset="-128"/>
                <a:ea typeface="Meiryo UI" panose="020B0604030504040204" pitchFamily="50" charset="-128"/>
                <a:cs typeface="メイリオ" pitchFamily="50" charset="-128"/>
              </a:rPr>
              <a:t>2019</a:t>
            </a:r>
            <a:r>
              <a:rPr lang="ja-JP" altLang="en-US" sz="1100" dirty="0">
                <a:latin typeface="Meiryo UI" panose="020B0604030504040204" pitchFamily="50" charset="-128"/>
                <a:ea typeface="Meiryo UI" panose="020B0604030504040204" pitchFamily="50" charset="-128"/>
                <a:cs typeface="メイリオ" pitchFamily="50" charset="-128"/>
              </a:rPr>
              <a:t>年の類似事業の開催実績</a:t>
            </a:r>
            <a:endParaRPr lang="en-US" altLang="ja-JP" sz="1100" dirty="0">
              <a:latin typeface="Meiryo UI" panose="020B0604030504040204" pitchFamily="50" charset="-128"/>
              <a:ea typeface="Meiryo UI" panose="020B0604030504040204" pitchFamily="50" charset="-128"/>
              <a:cs typeface="メイリオ" pitchFamily="50" charset="-128"/>
            </a:endParaRPr>
          </a:p>
        </p:txBody>
      </p:sp>
      <p:pic>
        <p:nvPicPr>
          <p:cNvPr id="17" name="図 16" descr="ステージでパフォーマンスをしている人達&#10;&#10;自動的に生成された説明">
            <a:extLst>
              <a:ext uri="{FF2B5EF4-FFF2-40B4-BE49-F238E27FC236}">
                <a16:creationId xmlns:a16="http://schemas.microsoft.com/office/drawing/2014/main" id="{0F301275-5961-58DB-92DA-59F31542002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5788"/>
          <a:stretch/>
        </p:blipFill>
        <p:spPr>
          <a:xfrm>
            <a:off x="484700" y="8304121"/>
            <a:ext cx="1993977" cy="1343159"/>
          </a:xfrm>
          <a:prstGeom prst="rect">
            <a:avLst/>
          </a:prstGeom>
        </p:spPr>
      </p:pic>
      <p:graphicFrame>
        <p:nvGraphicFramePr>
          <p:cNvPr id="18" name="表 17">
            <a:extLst>
              <a:ext uri="{FF2B5EF4-FFF2-40B4-BE49-F238E27FC236}">
                <a16:creationId xmlns:a16="http://schemas.microsoft.com/office/drawing/2014/main" id="{5104F838-3F7F-847D-4FFF-EC249FA4E608}"/>
              </a:ext>
            </a:extLst>
          </p:cNvPr>
          <p:cNvGraphicFramePr>
            <a:graphicFrameLocks noGrp="1"/>
          </p:cNvGraphicFramePr>
          <p:nvPr>
            <p:extLst>
              <p:ext uri="{D42A27DB-BD31-4B8C-83A1-F6EECF244321}">
                <p14:modId xmlns:p14="http://schemas.microsoft.com/office/powerpoint/2010/main" val="856193120"/>
              </p:ext>
            </p:extLst>
          </p:nvPr>
        </p:nvGraphicFramePr>
        <p:xfrm>
          <a:off x="2644742" y="258719"/>
          <a:ext cx="3987208" cy="2728128"/>
        </p:xfrm>
        <a:graphic>
          <a:graphicData uri="http://schemas.openxmlformats.org/drawingml/2006/table">
            <a:tbl>
              <a:tblPr>
                <a:tableStyleId>{5940675A-B579-460E-94D1-54222C63F5DA}</a:tableStyleId>
              </a:tblPr>
              <a:tblGrid>
                <a:gridCol w="911126">
                  <a:extLst>
                    <a:ext uri="{9D8B030D-6E8A-4147-A177-3AD203B41FA5}">
                      <a16:colId xmlns:a16="http://schemas.microsoft.com/office/drawing/2014/main" val="939749710"/>
                    </a:ext>
                  </a:extLst>
                </a:gridCol>
                <a:gridCol w="3076082">
                  <a:extLst>
                    <a:ext uri="{9D8B030D-6E8A-4147-A177-3AD203B41FA5}">
                      <a16:colId xmlns:a16="http://schemas.microsoft.com/office/drawing/2014/main" val="4103464376"/>
                    </a:ext>
                  </a:extLst>
                </a:gridCol>
              </a:tblGrid>
              <a:tr h="351330">
                <a:tc>
                  <a:txBody>
                    <a:bodyPr/>
                    <a:lstStyle/>
                    <a:p>
                      <a:pPr algn="ctr" fontAlgn="t"/>
                      <a:r>
                        <a:rPr lang="ja-JP" altLang="en-US" sz="1000" b="1" dirty="0">
                          <a:effectLst/>
                          <a:latin typeface="BIZ UDPゴシック" panose="020B0400000000000000" pitchFamily="50" charset="-128"/>
                          <a:ea typeface="BIZ UDPゴシック" panose="020B0400000000000000" pitchFamily="50" charset="-128"/>
                          <a:cs typeface="メイリオ" panose="020B0604030504040204" pitchFamily="50" charset="-128"/>
                        </a:rPr>
                        <a:t>名称</a:t>
                      </a:r>
                    </a:p>
                  </a:txBody>
                  <a:tcPr marL="195538" marR="195538" marT="81474" marB="81474" anchor="ctr"/>
                </a:tc>
                <a:tc>
                  <a:txBody>
                    <a:bodyPr/>
                    <a:lstStyle/>
                    <a:p>
                      <a:pPr algn="l" fontAlgn="t"/>
                      <a:r>
                        <a:rPr lang="ja-JP" altLang="en-US" sz="1000" dirty="0">
                          <a:effectLst/>
                          <a:latin typeface="BIZ UDPゴシック" panose="020B0400000000000000" pitchFamily="50" charset="-128"/>
                          <a:ea typeface="BIZ UDPゴシック" panose="020B0400000000000000" pitchFamily="50" charset="-128"/>
                          <a:cs typeface="Meiryo UI" panose="020B0604030504040204" pitchFamily="50" charset="-128"/>
                        </a:rPr>
                        <a:t>エムクォーティエ　</a:t>
                      </a:r>
                      <a:r>
                        <a:rPr lang="en-US" altLang="ja-JP" sz="1000" dirty="0">
                          <a:effectLst/>
                          <a:latin typeface="BIZ UDPゴシック" panose="020B0400000000000000" pitchFamily="50" charset="-128"/>
                          <a:ea typeface="BIZ UDPゴシック" panose="020B0400000000000000" pitchFamily="50" charset="-128"/>
                          <a:cs typeface="Meiryo UI" panose="020B0604030504040204" pitchFamily="50" charset="-128"/>
                        </a:rPr>
                        <a:t>M</a:t>
                      </a:r>
                      <a:r>
                        <a:rPr lang="ja-JP" altLang="en-US" sz="1000" dirty="0">
                          <a:effectLst/>
                          <a:latin typeface="BIZ UDPゴシック" panose="020B0400000000000000" pitchFamily="50" charset="-128"/>
                          <a:ea typeface="BIZ UDPゴシック" panose="020B0400000000000000" pitchFamily="50" charset="-128"/>
                          <a:cs typeface="Meiryo UI" panose="020B0604030504040204" pitchFamily="50" charset="-128"/>
                        </a:rPr>
                        <a:t>階</a:t>
                      </a:r>
                      <a:r>
                        <a:rPr lang="ja-JP" altLang="en-US" sz="1000" dirty="0">
                          <a:effectLst/>
                          <a:latin typeface="BIZ UDPゴシック" panose="020B0400000000000000" pitchFamily="50" charset="-128"/>
                          <a:ea typeface="BIZ UDPゴシック" panose="020B0400000000000000" pitchFamily="50" charset="-128"/>
                        </a:rPr>
                        <a:t>　</a:t>
                      </a:r>
                      <a:r>
                        <a:rPr kumimoji="1" lang="en-US" altLang="ja-JP" sz="1000" dirty="0">
                          <a:solidFill>
                            <a:schemeClr val="tx1"/>
                          </a:solidFill>
                          <a:latin typeface="BIZ UDPゴシック" panose="020B0400000000000000" pitchFamily="50" charset="-128"/>
                          <a:ea typeface="BIZ UDPゴシック" panose="020B0400000000000000" pitchFamily="50" charset="-128"/>
                        </a:rPr>
                        <a:t>Q</a:t>
                      </a:r>
                      <a:r>
                        <a:rPr kumimoji="1" lang="ja-JP" altLang="en-US" sz="1000" dirty="0">
                          <a:solidFill>
                            <a:schemeClr val="tx1"/>
                          </a:solidFill>
                          <a:latin typeface="BIZ UDPゴシック" panose="020B0400000000000000" pitchFamily="50" charset="-128"/>
                          <a:ea typeface="BIZ UDPゴシック" panose="020B0400000000000000" pitchFamily="50" charset="-128"/>
                        </a:rPr>
                        <a:t>スタジアム</a:t>
                      </a:r>
                      <a:endParaRPr lang="ja-JP" altLang="en-US" sz="1000" b="0" dirty="0">
                        <a:effectLst/>
                        <a:latin typeface="BIZ UDPゴシック" panose="020B0400000000000000" pitchFamily="50" charset="-128"/>
                        <a:ea typeface="BIZ UDPゴシック" panose="020B0400000000000000" pitchFamily="50" charset="-128"/>
                      </a:endParaRPr>
                    </a:p>
                  </a:txBody>
                  <a:tcPr marL="195538" marR="195538" marT="81474" marB="81474" anchor="ctr"/>
                </a:tc>
                <a:extLst>
                  <a:ext uri="{0D108BD9-81ED-4DB2-BD59-A6C34878D82A}">
                    <a16:rowId xmlns:a16="http://schemas.microsoft.com/office/drawing/2014/main" val="3184867084"/>
                  </a:ext>
                </a:extLst>
              </a:tr>
              <a:tr h="351330">
                <a:tc>
                  <a:txBody>
                    <a:bodyPr/>
                    <a:lstStyle/>
                    <a:p>
                      <a:pPr algn="ctr" fontAlgn="t"/>
                      <a:r>
                        <a:rPr lang="ja-JP" altLang="en-US" sz="1000" b="1" dirty="0">
                          <a:effectLst/>
                          <a:latin typeface="BIZ UDPゴシック" panose="020B0400000000000000" pitchFamily="50" charset="-128"/>
                          <a:ea typeface="BIZ UDPゴシック" panose="020B0400000000000000" pitchFamily="50" charset="-128"/>
                          <a:cs typeface="メイリオ" panose="020B0604030504040204" pitchFamily="50" charset="-128"/>
                        </a:rPr>
                        <a:t>スペース</a:t>
                      </a:r>
                      <a:endParaRPr lang="en-US" sz="1000" b="1"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95538" marR="195538" marT="81474" marB="81474"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latin typeface="BIZ UDPゴシック" panose="020B0400000000000000" pitchFamily="50" charset="-128"/>
                          <a:ea typeface="BIZ UDPゴシック" panose="020B0400000000000000" pitchFamily="50" charset="-128"/>
                        </a:rPr>
                        <a:t>約</a:t>
                      </a:r>
                      <a:r>
                        <a:rPr lang="en-US" altLang="ja-JP" sz="1000" b="0" dirty="0">
                          <a:effectLst/>
                          <a:latin typeface="BIZ UDPゴシック" panose="020B0400000000000000" pitchFamily="50" charset="-128"/>
                          <a:ea typeface="BIZ UDPゴシック" panose="020B0400000000000000" pitchFamily="50" charset="-128"/>
                        </a:rPr>
                        <a:t>1455㎡</a:t>
                      </a:r>
                    </a:p>
                  </a:txBody>
                  <a:tcPr marL="195538" marR="195538" marT="81474" marB="81474"/>
                </a:tc>
                <a:extLst>
                  <a:ext uri="{0D108BD9-81ED-4DB2-BD59-A6C34878D82A}">
                    <a16:rowId xmlns:a16="http://schemas.microsoft.com/office/drawing/2014/main" val="3112400061"/>
                  </a:ext>
                </a:extLst>
              </a:tr>
              <a:tr h="351330">
                <a:tc>
                  <a:txBody>
                    <a:bodyPr/>
                    <a:lstStyle/>
                    <a:p>
                      <a:pPr algn="ctr" fontAlgn="t"/>
                      <a:r>
                        <a:rPr lang="en-US" sz="1000" b="1" dirty="0">
                          <a:effectLst/>
                          <a:latin typeface="BIZ UDPゴシック" panose="020B0400000000000000" pitchFamily="50" charset="-128"/>
                          <a:ea typeface="BIZ UDPゴシック" panose="020B0400000000000000" pitchFamily="50" charset="-128"/>
                          <a:cs typeface="メイリオ" panose="020B0604030504040204" pitchFamily="50" charset="-128"/>
                        </a:rPr>
                        <a:t>URL</a:t>
                      </a:r>
                    </a:p>
                  </a:txBody>
                  <a:tcPr marL="195538" marR="195538" marT="81474" marB="81474" anchor="ctr"/>
                </a:tc>
                <a:tc>
                  <a:txBody>
                    <a:bodyPr/>
                    <a:lstStyle/>
                    <a:p>
                      <a:pPr algn="l" fontAlgn="t"/>
                      <a:r>
                        <a:rPr lang="en-US" sz="1000" u="none" strike="noStrike" dirty="0">
                          <a:effectLst/>
                          <a:latin typeface="BIZ UDPゴシック" panose="020B0400000000000000" pitchFamily="50" charset="-128"/>
                          <a:ea typeface="BIZ UDPゴシック" panose="020B0400000000000000" pitchFamily="50" charset="-128"/>
                          <a:hlinkClick r:id="rId8"/>
                        </a:rPr>
                        <a:t>http://www.emquartier.co.th/</a:t>
                      </a:r>
                      <a:endParaRPr lang="en-US" sz="1000" b="0" dirty="0">
                        <a:effectLst/>
                        <a:latin typeface="BIZ UDPゴシック" panose="020B0400000000000000" pitchFamily="50" charset="-128"/>
                        <a:ea typeface="BIZ UDPゴシック" panose="020B0400000000000000" pitchFamily="50" charset="-128"/>
                      </a:endParaRPr>
                    </a:p>
                  </a:txBody>
                  <a:tcPr marL="195538" marR="195538" marT="81474" marB="81474"/>
                </a:tc>
                <a:extLst>
                  <a:ext uri="{0D108BD9-81ED-4DB2-BD59-A6C34878D82A}">
                    <a16:rowId xmlns:a16="http://schemas.microsoft.com/office/drawing/2014/main" val="688022191"/>
                  </a:ext>
                </a:extLst>
              </a:tr>
              <a:tr h="351330">
                <a:tc>
                  <a:txBody>
                    <a:bodyPr/>
                    <a:lstStyle/>
                    <a:p>
                      <a:pPr algn="ctr" fontAlgn="t"/>
                      <a:r>
                        <a:rPr lang="ja-JP" altLang="en-US" sz="1000" b="1" dirty="0">
                          <a:effectLst/>
                          <a:latin typeface="BIZ UDPゴシック" panose="020B0400000000000000" pitchFamily="50" charset="-128"/>
                          <a:ea typeface="BIZ UDPゴシック" panose="020B0400000000000000" pitchFamily="50" charset="-128"/>
                          <a:cs typeface="メイリオ" panose="020B0604030504040204" pitchFamily="50" charset="-128"/>
                        </a:rPr>
                        <a:t>営業時間</a:t>
                      </a:r>
                    </a:p>
                  </a:txBody>
                  <a:tcPr marL="195538" marR="195538" marT="81474" marB="81474" anchor="ctr"/>
                </a:tc>
                <a:tc>
                  <a:txBody>
                    <a:bodyPr/>
                    <a:lstStyle/>
                    <a:p>
                      <a:pPr algn="l" fontAlgn="t"/>
                      <a:r>
                        <a:rPr lang="en-US" altLang="ja-JP" sz="1000" dirty="0">
                          <a:effectLst/>
                          <a:latin typeface="BIZ UDPゴシック" panose="020B0400000000000000" pitchFamily="50" charset="-128"/>
                          <a:ea typeface="BIZ UDPゴシック" panose="020B0400000000000000" pitchFamily="50" charset="-128"/>
                        </a:rPr>
                        <a:t>10</a:t>
                      </a:r>
                      <a:r>
                        <a:rPr lang="ja-JP" altLang="en-US" sz="1000" dirty="0">
                          <a:effectLst/>
                          <a:latin typeface="BIZ UDPゴシック" panose="020B0400000000000000" pitchFamily="50" charset="-128"/>
                          <a:ea typeface="BIZ UDPゴシック" panose="020B0400000000000000" pitchFamily="50" charset="-128"/>
                        </a:rPr>
                        <a:t>：</a:t>
                      </a:r>
                      <a:r>
                        <a:rPr lang="en-US" altLang="ja-JP" sz="1000" dirty="0">
                          <a:effectLst/>
                          <a:latin typeface="BIZ UDPゴシック" panose="020B0400000000000000" pitchFamily="50" charset="-128"/>
                          <a:ea typeface="BIZ UDPゴシック" panose="020B0400000000000000" pitchFamily="50" charset="-128"/>
                        </a:rPr>
                        <a:t>00</a:t>
                      </a:r>
                      <a:r>
                        <a:rPr lang="ja-JP" altLang="en-US" sz="1000" dirty="0">
                          <a:effectLst/>
                          <a:latin typeface="BIZ UDPゴシック" panose="020B0400000000000000" pitchFamily="50" charset="-128"/>
                          <a:ea typeface="BIZ UDPゴシック" panose="020B0400000000000000" pitchFamily="50" charset="-128"/>
                        </a:rPr>
                        <a:t>～</a:t>
                      </a:r>
                      <a:r>
                        <a:rPr lang="en-US" altLang="ja-JP" sz="1000" dirty="0">
                          <a:effectLst/>
                          <a:latin typeface="BIZ UDPゴシック" panose="020B0400000000000000" pitchFamily="50" charset="-128"/>
                          <a:ea typeface="BIZ UDPゴシック" panose="020B0400000000000000" pitchFamily="50" charset="-128"/>
                        </a:rPr>
                        <a:t>22</a:t>
                      </a:r>
                      <a:r>
                        <a:rPr lang="ja-JP" altLang="en-US" sz="1000" dirty="0">
                          <a:effectLst/>
                          <a:latin typeface="BIZ UDPゴシック" panose="020B0400000000000000" pitchFamily="50" charset="-128"/>
                          <a:ea typeface="BIZ UDPゴシック" panose="020B0400000000000000" pitchFamily="50" charset="-128"/>
                        </a:rPr>
                        <a:t>：</a:t>
                      </a:r>
                      <a:r>
                        <a:rPr lang="en-US" altLang="ja-JP" sz="1000" dirty="0">
                          <a:effectLst/>
                          <a:latin typeface="BIZ UDPゴシック" panose="020B0400000000000000" pitchFamily="50" charset="-128"/>
                          <a:ea typeface="BIZ UDPゴシック" panose="020B0400000000000000" pitchFamily="50" charset="-128"/>
                        </a:rPr>
                        <a:t>00</a:t>
                      </a:r>
                      <a:endParaRPr lang="en-US" altLang="ja-JP" sz="1000" b="0" dirty="0">
                        <a:effectLst/>
                        <a:latin typeface="BIZ UDPゴシック" panose="020B0400000000000000" pitchFamily="50" charset="-128"/>
                        <a:ea typeface="BIZ UDPゴシック" panose="020B0400000000000000" pitchFamily="50" charset="-128"/>
                      </a:endParaRPr>
                    </a:p>
                  </a:txBody>
                  <a:tcPr marL="195538" marR="195538" marT="81474" marB="81474"/>
                </a:tc>
                <a:extLst>
                  <a:ext uri="{0D108BD9-81ED-4DB2-BD59-A6C34878D82A}">
                    <a16:rowId xmlns:a16="http://schemas.microsoft.com/office/drawing/2014/main" val="2042193892"/>
                  </a:ext>
                </a:extLst>
              </a:tr>
              <a:tr h="351330">
                <a:tc>
                  <a:txBody>
                    <a:bodyPr/>
                    <a:lstStyle/>
                    <a:p>
                      <a:pPr algn="ctr" fontAlgn="t"/>
                      <a:r>
                        <a:rPr lang="ja-JP" altLang="en-US" sz="1000" b="1" dirty="0">
                          <a:effectLst/>
                          <a:latin typeface="BIZ UDPゴシック" panose="020B0400000000000000" pitchFamily="50" charset="-128"/>
                          <a:ea typeface="BIZ UDPゴシック" panose="020B0400000000000000" pitchFamily="50" charset="-128"/>
                          <a:cs typeface="メイリオ" panose="020B0604030504040204" pitchFamily="50" charset="-128"/>
                        </a:rPr>
                        <a:t>住所</a:t>
                      </a:r>
                    </a:p>
                  </a:txBody>
                  <a:tcPr marL="195538" marR="195538" marT="81474" marB="81474" anchor="ctr"/>
                </a:tc>
                <a:tc>
                  <a:txBody>
                    <a:bodyPr/>
                    <a:lstStyle/>
                    <a:p>
                      <a:pPr algn="l" fontAlgn="t"/>
                      <a:r>
                        <a:rPr lang="en-US" sz="1000" dirty="0">
                          <a:effectLst/>
                          <a:latin typeface="BIZ UDPゴシック" panose="020B0400000000000000" pitchFamily="50" charset="-128"/>
                          <a:ea typeface="BIZ UDPゴシック" panose="020B0400000000000000" pitchFamily="50" charset="-128"/>
                        </a:rPr>
                        <a:t>693 Sukhumvit 35,Sukhumvit Road　</a:t>
                      </a:r>
                      <a:endParaRPr lang="en-US" sz="1000" b="0" dirty="0">
                        <a:effectLst/>
                        <a:latin typeface="BIZ UDPゴシック" panose="020B0400000000000000" pitchFamily="50" charset="-128"/>
                        <a:ea typeface="BIZ UDPゴシック" panose="020B0400000000000000" pitchFamily="50" charset="-128"/>
                      </a:endParaRPr>
                    </a:p>
                  </a:txBody>
                  <a:tcPr marL="195538" marR="195538" marT="81474" marB="81474"/>
                </a:tc>
                <a:extLst>
                  <a:ext uri="{0D108BD9-81ED-4DB2-BD59-A6C34878D82A}">
                    <a16:rowId xmlns:a16="http://schemas.microsoft.com/office/drawing/2014/main" val="782246226"/>
                  </a:ext>
                </a:extLst>
              </a:tr>
              <a:tr h="351330">
                <a:tc>
                  <a:txBody>
                    <a:bodyPr/>
                    <a:lstStyle/>
                    <a:p>
                      <a:pPr algn="ctr" fontAlgn="t"/>
                      <a:r>
                        <a:rPr lang="ja-JP" altLang="en-US" sz="1000" b="1" dirty="0">
                          <a:effectLst/>
                          <a:latin typeface="BIZ UDPゴシック" panose="020B0400000000000000" pitchFamily="50" charset="-128"/>
                          <a:ea typeface="BIZ UDPゴシック" panose="020B0400000000000000" pitchFamily="50" charset="-128"/>
                          <a:cs typeface="メイリオ" panose="020B0604030504040204" pitchFamily="50" charset="-128"/>
                        </a:rPr>
                        <a:t>アクセス</a:t>
                      </a:r>
                    </a:p>
                  </a:txBody>
                  <a:tcPr marL="195538" marR="195538" marT="81474" marB="81474" anchor="ctr"/>
                </a:tc>
                <a:tc>
                  <a:txBody>
                    <a:bodyPr/>
                    <a:lstStyle/>
                    <a:p>
                      <a:pPr algn="l" fontAlgn="t"/>
                      <a:r>
                        <a:rPr kumimoji="1" lang="en-US" altLang="ja-JP" sz="1000" b="0" kern="1200" dirty="0">
                          <a:solidFill>
                            <a:schemeClr val="tx1"/>
                          </a:solidFill>
                          <a:effectLst/>
                          <a:latin typeface="BIZ UDPゴシック" panose="020B0400000000000000" pitchFamily="50" charset="-128"/>
                          <a:ea typeface="BIZ UDPゴシック" panose="020B0400000000000000" pitchFamily="50" charset="-128"/>
                          <a:cs typeface="+mn-cs"/>
                        </a:rPr>
                        <a:t>BTS</a:t>
                      </a:r>
                      <a:r>
                        <a:rPr kumimoji="1" lang="ja-JP" altLang="en-US" sz="1000" kern="1200" dirty="0">
                          <a:solidFill>
                            <a:schemeClr val="tx1"/>
                          </a:solidFill>
                          <a:latin typeface="BIZ UDPゴシック" panose="020B0400000000000000" pitchFamily="50" charset="-128"/>
                          <a:ea typeface="BIZ UDPゴシック" panose="020B0400000000000000" pitchFamily="50" charset="-128"/>
                          <a:cs typeface="+mn-cs"/>
                        </a:rPr>
                        <a:t>プロンポン駅直結</a:t>
                      </a:r>
                      <a:endParaRPr kumimoji="1" lang="en-US" altLang="ja-JP" sz="1000" kern="1200" dirty="0">
                        <a:solidFill>
                          <a:schemeClr val="tx1"/>
                        </a:solidFill>
                        <a:latin typeface="BIZ UDPゴシック" panose="020B0400000000000000" pitchFamily="50" charset="-128"/>
                        <a:ea typeface="BIZ UDPゴシック" panose="020B0400000000000000" pitchFamily="50" charset="-128"/>
                        <a:cs typeface="+mn-cs"/>
                      </a:endParaRPr>
                    </a:p>
                  </a:txBody>
                  <a:tcPr marL="195538" marR="195538" marT="81474" marB="81474"/>
                </a:tc>
                <a:extLst>
                  <a:ext uri="{0D108BD9-81ED-4DB2-BD59-A6C34878D82A}">
                    <a16:rowId xmlns:a16="http://schemas.microsoft.com/office/drawing/2014/main" val="2955286705"/>
                  </a:ext>
                </a:extLst>
              </a:tr>
              <a:tr h="604989">
                <a:tc>
                  <a:txBody>
                    <a:bodyPr/>
                    <a:lstStyle/>
                    <a:p>
                      <a:pPr algn="ctr" fontAlgn="t"/>
                      <a:r>
                        <a:rPr lang="ja-JP" altLang="en-US" sz="1000" b="1" dirty="0">
                          <a:effectLst/>
                          <a:latin typeface="BIZ UDPゴシック" panose="020B0400000000000000" pitchFamily="50" charset="-128"/>
                          <a:ea typeface="BIZ UDPゴシック" panose="020B0400000000000000" pitchFamily="50" charset="-128"/>
                          <a:cs typeface="メイリオ" panose="020B0604030504040204" pitchFamily="50" charset="-128"/>
                        </a:rPr>
                        <a:t>概要</a:t>
                      </a:r>
                    </a:p>
                  </a:txBody>
                  <a:tcPr marL="195538" marR="195538" marT="81474" marB="81474" anchor="ctr"/>
                </a:tc>
                <a:tc>
                  <a:txBody>
                    <a:bodyPr/>
                    <a:lstStyle/>
                    <a:p>
                      <a:pPr algn="l" fontAlgn="t"/>
                      <a:r>
                        <a:rPr kumimoji="1" lang="en-US" altLang="ja-JP" sz="1000" kern="1200" dirty="0">
                          <a:solidFill>
                            <a:schemeClr val="tx1"/>
                          </a:solidFill>
                          <a:latin typeface="BIZ UDPゴシック" panose="020B0400000000000000" pitchFamily="50" charset="-128"/>
                          <a:ea typeface="BIZ UDPゴシック" panose="020B0400000000000000" pitchFamily="50" charset="-128"/>
                          <a:cs typeface="+mn-cs"/>
                        </a:rPr>
                        <a:t>2015</a:t>
                      </a:r>
                      <a:r>
                        <a:rPr kumimoji="1" lang="ja-JP" altLang="en-US" sz="1000" kern="1200" dirty="0">
                          <a:solidFill>
                            <a:schemeClr val="tx1"/>
                          </a:solidFill>
                          <a:latin typeface="BIZ UDPゴシック" panose="020B0400000000000000" pitchFamily="50" charset="-128"/>
                          <a:ea typeface="BIZ UDPゴシック" panose="020B0400000000000000" pitchFamily="50" charset="-128"/>
                          <a:cs typeface="+mn-cs"/>
                        </a:rPr>
                        <a:t>年に新規オープンした市内中心部のスクムビット通りに面した駅直結型の商業施設。国内外のブランド約</a:t>
                      </a:r>
                      <a:r>
                        <a:rPr kumimoji="1" lang="en-US" altLang="ja-JP" sz="1000" kern="1200" dirty="0">
                          <a:solidFill>
                            <a:schemeClr val="tx1"/>
                          </a:solidFill>
                          <a:latin typeface="BIZ UDPゴシック" panose="020B0400000000000000" pitchFamily="50" charset="-128"/>
                          <a:ea typeface="BIZ UDPゴシック" panose="020B0400000000000000" pitchFamily="50" charset="-128"/>
                          <a:cs typeface="+mn-cs"/>
                        </a:rPr>
                        <a:t>130</a:t>
                      </a:r>
                      <a:r>
                        <a:rPr kumimoji="1" lang="ja-JP" altLang="en-US" sz="1000" kern="1200" dirty="0">
                          <a:solidFill>
                            <a:schemeClr val="tx1"/>
                          </a:solidFill>
                          <a:latin typeface="BIZ UDPゴシック" panose="020B0400000000000000" pitchFamily="50" charset="-128"/>
                          <a:ea typeface="BIZ UDPゴシック" panose="020B0400000000000000" pitchFamily="50" charset="-128"/>
                          <a:cs typeface="+mn-cs"/>
                        </a:rPr>
                        <a:t>店舗が出店</a:t>
                      </a:r>
                      <a:endParaRPr kumimoji="1" lang="en-US" altLang="ja-JP" sz="1000" kern="1200" dirty="0">
                        <a:solidFill>
                          <a:schemeClr val="tx1"/>
                        </a:solidFill>
                        <a:latin typeface="BIZ UDPゴシック" panose="020B0400000000000000" pitchFamily="50" charset="-128"/>
                        <a:ea typeface="BIZ UDPゴシック" panose="020B0400000000000000" pitchFamily="50" charset="-128"/>
                        <a:cs typeface="+mn-cs"/>
                      </a:endParaRPr>
                    </a:p>
                  </a:txBody>
                  <a:tcPr marL="195538" marR="195538" marT="81474" marB="81474"/>
                </a:tc>
                <a:extLst>
                  <a:ext uri="{0D108BD9-81ED-4DB2-BD59-A6C34878D82A}">
                    <a16:rowId xmlns:a16="http://schemas.microsoft.com/office/drawing/2014/main" val="4003155943"/>
                  </a:ext>
                </a:extLst>
              </a:tr>
            </a:tbl>
          </a:graphicData>
        </a:graphic>
      </p:graphicFrame>
      <p:pic>
        <p:nvPicPr>
          <p:cNvPr id="2" name="図 1">
            <a:extLst>
              <a:ext uri="{FF2B5EF4-FFF2-40B4-BE49-F238E27FC236}">
                <a16:creationId xmlns:a16="http://schemas.microsoft.com/office/drawing/2014/main" id="{673636BB-5330-ACBB-749D-28C893D6D15A}"/>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777374" y="5699817"/>
            <a:ext cx="1700309" cy="2150576"/>
          </a:xfrm>
          <a:prstGeom prst="rect">
            <a:avLst/>
          </a:prstGeom>
        </p:spPr>
      </p:pic>
      <p:sp>
        <p:nvSpPr>
          <p:cNvPr id="3" name="テキスト ボックス 7">
            <a:extLst>
              <a:ext uri="{FF2B5EF4-FFF2-40B4-BE49-F238E27FC236}">
                <a16:creationId xmlns:a16="http://schemas.microsoft.com/office/drawing/2014/main" id="{1C979186-787C-32D0-1408-A920B3E03B54}"/>
              </a:ext>
            </a:extLst>
          </p:cNvPr>
          <p:cNvSpPr txBox="1">
            <a:spLocks noChangeArrowheads="1"/>
          </p:cNvSpPr>
          <p:nvPr/>
        </p:nvSpPr>
        <p:spPr bwMode="auto">
          <a:xfrm>
            <a:off x="349471" y="5554124"/>
            <a:ext cx="4387462" cy="137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pitchFamily="50" charset="-128"/>
              </a:defRPr>
            </a:lvl1pPr>
            <a:lvl2pPr>
              <a:defRPr kumimoji="1" sz="2800">
                <a:solidFill>
                  <a:schemeClr val="tx1"/>
                </a:solidFill>
                <a:latin typeface="Calibri" pitchFamily="34" charset="0"/>
                <a:ea typeface="ＭＳ Ｐゴシック" pitchFamily="50" charset="-128"/>
              </a:defRPr>
            </a:lvl2pPr>
            <a:lvl3pPr>
              <a:defRPr kumimoji="1" sz="2400">
                <a:solidFill>
                  <a:schemeClr val="tx1"/>
                </a:solidFill>
                <a:latin typeface="Calibri" pitchFamily="34" charset="0"/>
                <a:ea typeface="ＭＳ Ｐゴシック" pitchFamily="50" charset="-128"/>
              </a:defRPr>
            </a:lvl3pPr>
            <a:lvl4pPr>
              <a:defRPr kumimoji="1" sz="2000">
                <a:solidFill>
                  <a:schemeClr val="tx1"/>
                </a:solidFill>
                <a:latin typeface="Calibri" pitchFamily="34" charset="0"/>
                <a:ea typeface="ＭＳ Ｐゴシック" pitchFamily="50" charset="-128"/>
              </a:defRPr>
            </a:lvl4pPr>
            <a:lvl5pPr>
              <a:defRPr kumimoji="1" sz="2000">
                <a:solidFill>
                  <a:schemeClr val="tx1"/>
                </a:solidFill>
                <a:latin typeface="Calibri" pitchFamily="34" charset="0"/>
                <a:ea typeface="ＭＳ Ｐゴシック" pitchFamily="50"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pitchFamily="50"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pitchFamily="50"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pitchFamily="50"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nSpc>
                <a:spcPct val="120000"/>
              </a:lnSpc>
            </a:pPr>
            <a:r>
              <a:rPr lang="ja-JP" altLang="ja-JP" sz="1100" dirty="0">
                <a:latin typeface="Meiryo UI" panose="020B0604030504040204" pitchFamily="50" charset="-128"/>
                <a:ea typeface="Meiryo UI" panose="020B0604030504040204" pitchFamily="50" charset="-128"/>
                <a:cs typeface="Meiryo UI" panose="020B0604030504040204" pitchFamily="50" charset="-128"/>
              </a:rPr>
              <a:t>■名</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称</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：ガーン・ティ</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アゥ</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・ト</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ー</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ホク・イープン</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（日本東北観光フェア）</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20000"/>
              </a:lnSpc>
            </a:pPr>
            <a:r>
              <a:rPr lang="ja-JP" altLang="ja-JP" sz="1100" dirty="0">
                <a:latin typeface="Meiryo UI" panose="020B0604030504040204" pitchFamily="50" charset="-128"/>
                <a:ea typeface="Meiryo UI" panose="020B0604030504040204" pitchFamily="50" charset="-128"/>
                <a:cs typeface="Meiryo UI" panose="020B0604030504040204" pitchFamily="50" charset="-128"/>
              </a:rPr>
              <a:t>■主</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催</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日本政府観光局</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(JNTO)</a:t>
            </a:r>
          </a:p>
          <a:p>
            <a:pPr eaLnBrk="1" hangingPunct="1">
              <a:lnSpc>
                <a:spcPct val="1200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■会　　　場　：エムクォーティエ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M</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階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Quartier gallery</a:t>
            </a:r>
          </a:p>
          <a:p>
            <a:r>
              <a:rPr lang="ja-JP" altLang="ja-JP" sz="1100" dirty="0">
                <a:latin typeface="Meiryo UI" panose="020B0604030504040204" pitchFamily="50" charset="-128"/>
                <a:ea typeface="Meiryo UI" panose="020B0604030504040204" pitchFamily="50" charset="-128"/>
                <a:cs typeface="Meiryo UI" panose="020B0604030504040204" pitchFamily="50" charset="-128"/>
              </a:rPr>
              <a:t>■開催日時</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土</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00</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00</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■ブース出展：計</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団体</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■来場者数 ：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a:extLst>
              <a:ext uri="{FF2B5EF4-FFF2-40B4-BE49-F238E27FC236}">
                <a16:creationId xmlns:a16="http://schemas.microsoft.com/office/drawing/2014/main" id="{80F79216-47A7-FF3F-B8E4-201C0EB9B2A9}"/>
              </a:ext>
            </a:extLst>
          </p:cNvPr>
          <p:cNvGraphicFramePr>
            <a:graphicFrameLocks noGrp="1"/>
          </p:cNvGraphicFramePr>
          <p:nvPr>
            <p:extLst>
              <p:ext uri="{D42A27DB-BD31-4B8C-83A1-F6EECF244321}">
                <p14:modId xmlns:p14="http://schemas.microsoft.com/office/powerpoint/2010/main" val="2411166700"/>
              </p:ext>
            </p:extLst>
          </p:nvPr>
        </p:nvGraphicFramePr>
        <p:xfrm>
          <a:off x="448059" y="6932963"/>
          <a:ext cx="4190287" cy="1211580"/>
        </p:xfrm>
        <a:graphic>
          <a:graphicData uri="http://schemas.openxmlformats.org/drawingml/2006/table">
            <a:tbl>
              <a:tblPr firstRow="1" bandRow="1">
                <a:tableStyleId>{5C22544A-7EE6-4342-B048-85BDC9FD1C3A}</a:tableStyleId>
              </a:tblPr>
              <a:tblGrid>
                <a:gridCol w="713075">
                  <a:extLst>
                    <a:ext uri="{9D8B030D-6E8A-4147-A177-3AD203B41FA5}">
                      <a16:colId xmlns:a16="http://schemas.microsoft.com/office/drawing/2014/main" val="20000"/>
                    </a:ext>
                  </a:extLst>
                </a:gridCol>
                <a:gridCol w="793833">
                  <a:extLst>
                    <a:ext uri="{9D8B030D-6E8A-4147-A177-3AD203B41FA5}">
                      <a16:colId xmlns:a16="http://schemas.microsoft.com/office/drawing/2014/main" val="20001"/>
                    </a:ext>
                  </a:extLst>
                </a:gridCol>
                <a:gridCol w="1422654">
                  <a:extLst>
                    <a:ext uri="{9D8B030D-6E8A-4147-A177-3AD203B41FA5}">
                      <a16:colId xmlns:a16="http://schemas.microsoft.com/office/drawing/2014/main" val="1095913216"/>
                    </a:ext>
                  </a:extLst>
                </a:gridCol>
                <a:gridCol w="1260725">
                  <a:extLst>
                    <a:ext uri="{9D8B030D-6E8A-4147-A177-3AD203B41FA5}">
                      <a16:colId xmlns:a16="http://schemas.microsoft.com/office/drawing/2014/main" val="20003"/>
                    </a:ext>
                  </a:extLst>
                </a:gridCol>
              </a:tblGrid>
              <a:tr h="129621">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900" dirty="0">
                          <a:solidFill>
                            <a:schemeClr val="tx1"/>
                          </a:solidFill>
                        </a:rPr>
                        <a:t>日付</a:t>
                      </a:r>
                      <a:endPar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49E7E7"/>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天気</a:t>
                      </a:r>
                      <a:endPar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49E7E7"/>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気温</a:t>
                      </a:r>
                      <a:endPar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49E7E7"/>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900" dirty="0">
                          <a:solidFill>
                            <a:schemeClr val="tx1"/>
                          </a:solidFill>
                        </a:rPr>
                        <a:t>来場者数</a:t>
                      </a:r>
                      <a:endPar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49E7E7"/>
                    </a:solidFill>
                  </a:tcPr>
                </a:tc>
                <a:extLst>
                  <a:ext uri="{0D108BD9-81ED-4DB2-BD59-A6C34878D82A}">
                    <a16:rowId xmlns:a16="http://schemas.microsoft.com/office/drawing/2014/main" val="10000"/>
                  </a:ext>
                </a:extLst>
              </a:tr>
              <a:tr h="210634">
                <a:tc>
                  <a:txBody>
                    <a:bodyPr/>
                    <a:lstStyle/>
                    <a:p>
                      <a:pPr algn="ctr"/>
                      <a:r>
                        <a:rPr kumimoji="1" lang="en-US" altLang="ja-JP" sz="900" dirty="0"/>
                        <a:t>8/24</a:t>
                      </a:r>
                      <a:r>
                        <a:rPr kumimoji="1" lang="ja-JP" altLang="en-US" sz="900" dirty="0"/>
                        <a:t>（土）</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E6FAFE"/>
                    </a:solidFill>
                  </a:tcPr>
                </a:tc>
                <a:tc>
                  <a:txBody>
                    <a:bodyPr/>
                    <a:lstStyle/>
                    <a:p>
                      <a:pPr algn="ctr"/>
                      <a:r>
                        <a:rPr kumimoji="1" lang="ja-JP" altLang="en-US" sz="900" dirty="0"/>
                        <a:t>曇のち晴れ</a:t>
                      </a:r>
                      <a:endPar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E6FAFE"/>
                    </a:solidFill>
                  </a:tcPr>
                </a:tc>
                <a:tc>
                  <a:txBody>
                    <a:bodyPr/>
                    <a:lstStyle/>
                    <a:p>
                      <a:pPr algn="ctr"/>
                      <a:r>
                        <a:rPr kumimoji="1" lang="ja-JP" altLang="en-US" sz="900" dirty="0"/>
                        <a:t>最高気温↑）</a:t>
                      </a:r>
                      <a:r>
                        <a:rPr kumimoji="1" lang="en-US" altLang="ja-JP" sz="900" dirty="0"/>
                        <a:t>32.3</a:t>
                      </a:r>
                      <a:r>
                        <a:rPr kumimoji="1" lang="ja-JP" altLang="en-US" sz="900" dirty="0"/>
                        <a:t>℃</a:t>
                      </a:r>
                      <a:endParaRPr kumimoji="1" lang="en-US" altLang="ja-JP" sz="900" dirty="0"/>
                    </a:p>
                    <a:p>
                      <a:pPr algn="ctr"/>
                      <a:r>
                        <a:rPr kumimoji="1" lang="ja-JP" altLang="en-US" sz="900" dirty="0"/>
                        <a:t>最低気温↓）</a:t>
                      </a:r>
                      <a:r>
                        <a:rPr kumimoji="1" lang="en-US" altLang="ja-JP" sz="900" dirty="0"/>
                        <a:t>27.5</a:t>
                      </a:r>
                      <a:r>
                        <a:rPr kumimoji="1" lang="ja-JP" altLang="en-US" sz="900" dirty="0"/>
                        <a:t>℃</a:t>
                      </a:r>
                      <a:endPar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E6FAFE"/>
                    </a:solidFill>
                  </a:tcPr>
                </a:tc>
                <a:tc>
                  <a:txBody>
                    <a:bodyPr/>
                    <a:lstStyle/>
                    <a:p>
                      <a:pPr algn="r"/>
                      <a:r>
                        <a:rPr kumimoji="1" lang="ja-JP" altLang="en-US" sz="900" baseline="0" dirty="0"/>
                        <a:t> </a:t>
                      </a:r>
                      <a:r>
                        <a:rPr kumimoji="1" lang="en-US" altLang="ja-JP" sz="900" baseline="0" dirty="0"/>
                        <a:t>21</a:t>
                      </a:r>
                      <a:r>
                        <a:rPr kumimoji="1" lang="en-US" altLang="ja-JP" sz="900" dirty="0"/>
                        <a:t>,156</a:t>
                      </a:r>
                      <a:r>
                        <a:rPr kumimoji="1" lang="ja-JP" altLang="en-US" sz="900" dirty="0"/>
                        <a:t>名</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E6FAFE"/>
                    </a:solidFill>
                  </a:tcPr>
                </a:tc>
                <a:extLst>
                  <a:ext uri="{0D108BD9-81ED-4DB2-BD59-A6C34878D82A}">
                    <a16:rowId xmlns:a16="http://schemas.microsoft.com/office/drawing/2014/main" val="10002"/>
                  </a:ext>
                </a:extLst>
              </a:tr>
              <a:tr h="210634">
                <a:tc>
                  <a:txBody>
                    <a:bodyPr/>
                    <a:lstStyle/>
                    <a:p>
                      <a:pPr algn="ctr"/>
                      <a:r>
                        <a:rPr kumimoji="1" lang="en-US" altLang="ja-JP" sz="900" dirty="0"/>
                        <a:t>8/25</a:t>
                      </a:r>
                      <a:r>
                        <a:rPr kumimoji="1" lang="ja-JP" altLang="en-US" sz="900" dirty="0"/>
                        <a:t>（日）</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bg1"/>
                    </a:solidFill>
                  </a:tcPr>
                </a:tc>
                <a:tc>
                  <a:txBody>
                    <a:bodyPr/>
                    <a:lstStyle/>
                    <a:p>
                      <a:pPr algn="ctr"/>
                      <a:r>
                        <a:rPr kumimoji="1" lang="ja-JP" altLang="en-US" sz="900" dirty="0"/>
                        <a:t>晴れ</a:t>
                      </a:r>
                      <a:endParaRPr kumimoji="1" lang="en-US" altLang="ja-JP" sz="900" dirty="0"/>
                    </a:p>
                    <a:p>
                      <a:pPr algn="ctr"/>
                      <a:r>
                        <a:rPr kumimoji="1" lang="ja-JP" altLang="en-US" sz="900" dirty="0"/>
                        <a:t>ときどき雨</a:t>
                      </a:r>
                      <a:endPar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bg1"/>
                    </a:solidFill>
                  </a:tcPr>
                </a:tc>
                <a:tc>
                  <a:txBody>
                    <a:bodyPr/>
                    <a:lstStyle/>
                    <a:p>
                      <a:pPr algn="ctr"/>
                      <a:r>
                        <a:rPr kumimoji="1" lang="ja-JP" altLang="en-US" sz="900" dirty="0"/>
                        <a:t>最高気温↑）</a:t>
                      </a:r>
                      <a:r>
                        <a:rPr kumimoji="1" lang="en-US" altLang="ja-JP" sz="900" dirty="0"/>
                        <a:t>33.4</a:t>
                      </a:r>
                      <a:r>
                        <a:rPr kumimoji="1" lang="ja-JP" altLang="en-US" sz="900" dirty="0"/>
                        <a:t>℃</a:t>
                      </a:r>
                      <a:endParaRPr kumimoji="1" lang="en-US" altLang="ja-JP" sz="900" dirty="0"/>
                    </a:p>
                    <a:p>
                      <a:pPr algn="ctr"/>
                      <a:r>
                        <a:rPr kumimoji="1" lang="ja-JP" altLang="en-US" sz="900" dirty="0"/>
                        <a:t>最低気温↓）</a:t>
                      </a:r>
                      <a:r>
                        <a:rPr kumimoji="1" lang="en-US" altLang="ja-JP" sz="900" dirty="0"/>
                        <a:t>27.1</a:t>
                      </a:r>
                      <a:r>
                        <a:rPr kumimoji="1" lang="ja-JP" altLang="en-US" sz="900" dirty="0"/>
                        <a:t>℃</a:t>
                      </a:r>
                      <a:endPar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bg1"/>
                    </a:solidFill>
                  </a:tcPr>
                </a:tc>
                <a:tc>
                  <a:txBody>
                    <a:bodyPr/>
                    <a:lstStyle/>
                    <a:p>
                      <a:pPr algn="r"/>
                      <a:r>
                        <a:rPr kumimoji="1" lang="en-US" altLang="ja-JP" sz="900" dirty="0"/>
                        <a:t>21,408</a:t>
                      </a:r>
                      <a:r>
                        <a:rPr kumimoji="1" lang="ja-JP" altLang="en-US" sz="900" dirty="0"/>
                        <a:t>名</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bg1"/>
                    </a:solidFill>
                  </a:tcPr>
                </a:tc>
                <a:extLst>
                  <a:ext uri="{0D108BD9-81ED-4DB2-BD59-A6C34878D82A}">
                    <a16:rowId xmlns:a16="http://schemas.microsoft.com/office/drawing/2014/main" val="10003"/>
                  </a:ext>
                </a:extLst>
              </a:tr>
              <a:tr h="153925">
                <a:tc gridSpan="3">
                  <a:txBody>
                    <a:bodyPr/>
                    <a:lstStyle/>
                    <a:p>
                      <a:pPr algn="r"/>
                      <a:r>
                        <a:rPr kumimoji="1" lang="en-US" altLang="ja-JP" sz="1050" b="1" i="1" dirty="0"/>
                        <a:t>2</a:t>
                      </a:r>
                      <a:r>
                        <a:rPr kumimoji="1" lang="ja-JP" altLang="en-US" sz="1050" b="1" i="1" dirty="0"/>
                        <a:t>日間合計　</a:t>
                      </a:r>
                      <a:endParaRPr kumimoji="1" lang="ja-JP" altLang="en-US" sz="1050" b="1" i="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E6FAFE"/>
                    </a:solidFill>
                  </a:tcPr>
                </a:tc>
                <a:tc h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a:txBody>
                    <a:bodyPr/>
                    <a:lstStyle/>
                    <a:p>
                      <a:pPr algn="r"/>
                      <a:r>
                        <a:rPr kumimoji="1" lang="en-US" altLang="ja-JP" sz="1050" b="1" i="1" dirty="0"/>
                        <a:t>42,564</a:t>
                      </a:r>
                      <a:r>
                        <a:rPr kumimoji="1" lang="ja-JP" altLang="en-US" sz="1050" b="1" i="1" dirty="0"/>
                        <a:t>名</a:t>
                      </a:r>
                      <a:endParaRPr kumimoji="1" lang="ja-JP" altLang="en-US" sz="1050" b="1" i="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E6FAFE"/>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2350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E5A2A30A-8801-456A-AD3C-CB9D66AF2258}"/>
              </a:ext>
            </a:extLst>
          </p:cNvPr>
          <p:cNvSpPr/>
          <p:nvPr/>
        </p:nvSpPr>
        <p:spPr>
          <a:xfrm>
            <a:off x="-12031" y="291265"/>
            <a:ext cx="6882064" cy="37938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1" name="Text Box 9">
            <a:extLst>
              <a:ext uri="{FF2B5EF4-FFF2-40B4-BE49-F238E27FC236}">
                <a16:creationId xmlns:a16="http://schemas.microsoft.com/office/drawing/2014/main" id="{06C3EFEC-6357-439D-AFAA-C6645F13D1FD}"/>
              </a:ext>
            </a:extLst>
          </p:cNvPr>
          <p:cNvSpPr txBox="1">
            <a:spLocks noChangeArrowheads="1"/>
          </p:cNvSpPr>
          <p:nvPr/>
        </p:nvSpPr>
        <p:spPr bwMode="auto">
          <a:xfrm>
            <a:off x="239420" y="260997"/>
            <a:ext cx="6559109" cy="370358"/>
          </a:xfrm>
          <a:prstGeom prst="rect">
            <a:avLst/>
          </a:prstGeom>
          <a:noFill/>
          <a:ln w="9525">
            <a:noFill/>
            <a:miter lim="800000"/>
            <a:headEnd/>
            <a:tailEnd/>
          </a:ln>
          <a:effectLst/>
        </p:spPr>
        <p:txBody>
          <a:bodyPr wrap="square">
            <a:spAutoFit/>
          </a:bodyPr>
          <a:lstStyle/>
          <a:p>
            <a:pPr>
              <a:lnSpc>
                <a:spcPct val="150000"/>
              </a:lnSpc>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ご参加意向確認書 ①</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a:extLst>
              <a:ext uri="{FF2B5EF4-FFF2-40B4-BE49-F238E27FC236}">
                <a16:creationId xmlns:a16="http://schemas.microsoft.com/office/drawing/2014/main" id="{C4F34F57-17B6-4061-8375-A235A979F465}"/>
              </a:ext>
            </a:extLst>
          </p:cNvPr>
          <p:cNvGraphicFramePr>
            <a:graphicFrameLocks noGrp="1"/>
          </p:cNvGraphicFramePr>
          <p:nvPr>
            <p:extLst>
              <p:ext uri="{D42A27DB-BD31-4B8C-83A1-F6EECF244321}">
                <p14:modId xmlns:p14="http://schemas.microsoft.com/office/powerpoint/2010/main" val="4158094524"/>
              </p:ext>
            </p:extLst>
          </p:nvPr>
        </p:nvGraphicFramePr>
        <p:xfrm>
          <a:off x="185941" y="3254042"/>
          <a:ext cx="6476233" cy="1479240"/>
        </p:xfrm>
        <a:graphic>
          <a:graphicData uri="http://schemas.openxmlformats.org/drawingml/2006/table">
            <a:tbl>
              <a:tblPr/>
              <a:tblGrid>
                <a:gridCol w="1293916">
                  <a:extLst>
                    <a:ext uri="{9D8B030D-6E8A-4147-A177-3AD203B41FA5}">
                      <a16:colId xmlns:a16="http://schemas.microsoft.com/office/drawing/2014/main" val="1674972320"/>
                    </a:ext>
                  </a:extLst>
                </a:gridCol>
                <a:gridCol w="2153359">
                  <a:extLst>
                    <a:ext uri="{9D8B030D-6E8A-4147-A177-3AD203B41FA5}">
                      <a16:colId xmlns:a16="http://schemas.microsoft.com/office/drawing/2014/main" val="2698257378"/>
                    </a:ext>
                  </a:extLst>
                </a:gridCol>
                <a:gridCol w="3028958">
                  <a:extLst>
                    <a:ext uri="{9D8B030D-6E8A-4147-A177-3AD203B41FA5}">
                      <a16:colId xmlns:a16="http://schemas.microsoft.com/office/drawing/2014/main" val="2741265423"/>
                    </a:ext>
                  </a:extLst>
                </a:gridCol>
              </a:tblGrid>
              <a:tr h="739620">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ステージ</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PR</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の実施</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実施する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highlight>
                            <a:srgbClr val="FFFF00"/>
                          </a:highlight>
                          <a:latin typeface="Meiryo UI" panose="020B0604030504040204" pitchFamily="50" charset="-128"/>
                          <a:ea typeface="Meiryo UI" panose="020B0604030504040204" pitchFamily="50" charset="-128"/>
                        </a:rPr>
                        <a:t>　</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実施しない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（↓）ステージ内容の詳細をご記入ください。　</a:t>
                      </a: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0827866"/>
                  </a:ext>
                </a:extLst>
              </a:tr>
              <a:tr h="739620">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ゆるきゃら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着ぐるみキャラクター</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派遣する</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派遣しない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（↓）派遣できるゆるきゃらの詳細をご記入ください。　</a:t>
                      </a: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9319993"/>
                  </a:ext>
                </a:extLst>
              </a:tr>
            </a:tbl>
          </a:graphicData>
        </a:graphic>
      </p:graphicFrame>
      <p:graphicFrame>
        <p:nvGraphicFramePr>
          <p:cNvPr id="25" name="表 24">
            <a:extLst>
              <a:ext uri="{FF2B5EF4-FFF2-40B4-BE49-F238E27FC236}">
                <a16:creationId xmlns:a16="http://schemas.microsoft.com/office/drawing/2014/main" id="{495D221C-A16A-4CE5-B86D-1E19BE958C96}"/>
              </a:ext>
            </a:extLst>
          </p:cNvPr>
          <p:cNvGraphicFramePr>
            <a:graphicFrameLocks noGrp="1"/>
          </p:cNvGraphicFramePr>
          <p:nvPr>
            <p:extLst>
              <p:ext uri="{D42A27DB-BD31-4B8C-83A1-F6EECF244321}">
                <p14:modId xmlns:p14="http://schemas.microsoft.com/office/powerpoint/2010/main" val="1334731736"/>
              </p:ext>
            </p:extLst>
          </p:nvPr>
        </p:nvGraphicFramePr>
        <p:xfrm>
          <a:off x="185941" y="5044702"/>
          <a:ext cx="6476233" cy="3505200"/>
        </p:xfrm>
        <a:graphic>
          <a:graphicData uri="http://schemas.openxmlformats.org/drawingml/2006/table">
            <a:tbl>
              <a:tblPr/>
              <a:tblGrid>
                <a:gridCol w="1442798">
                  <a:extLst>
                    <a:ext uri="{9D8B030D-6E8A-4147-A177-3AD203B41FA5}">
                      <a16:colId xmlns:a16="http://schemas.microsoft.com/office/drawing/2014/main" val="1674972320"/>
                    </a:ext>
                  </a:extLst>
                </a:gridCol>
                <a:gridCol w="2029455">
                  <a:extLst>
                    <a:ext uri="{9D8B030D-6E8A-4147-A177-3AD203B41FA5}">
                      <a16:colId xmlns:a16="http://schemas.microsoft.com/office/drawing/2014/main" val="2698257378"/>
                    </a:ext>
                  </a:extLst>
                </a:gridCol>
                <a:gridCol w="3003980">
                  <a:extLst>
                    <a:ext uri="{9D8B030D-6E8A-4147-A177-3AD203B41FA5}">
                      <a16:colId xmlns:a16="http://schemas.microsoft.com/office/drawing/2014/main" val="2741265423"/>
                    </a:ext>
                  </a:extLst>
                </a:gridCol>
              </a:tblGrid>
              <a:tr h="701040">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ワークショップ</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ワークショップ体験コーナーでの実施</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実施する</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実施しない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（↓）実施予定の内容の詳細をご記入ください。　</a:t>
                      </a: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例）　こけし絵付けセット、赤べこ絵付けセット　等</a:t>
                      </a: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講師の派遣も可能な場合はその旨ご記入ください。</a:t>
                      </a: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7216501"/>
                  </a:ext>
                </a:extLst>
              </a:tr>
              <a:tr h="701040">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映像提供</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映像放映の希望</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希望する</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希望しない</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（↓）映像の詳細をご記入ください。　</a:t>
                      </a: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3248666"/>
                  </a:ext>
                </a:extLst>
              </a:tr>
              <a:tr h="7010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フォトスポット用衣装・アイテム協力</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フォトスポット用にご提供いただけるアイテム</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提供する</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提供しない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フォトスポット用衣装・その他アイテムの詳細をご記入ください。</a:t>
                      </a:r>
                      <a:endPar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例）さんさ衣装、なまはげかぶりもの、むすび丸パペット人形、キビタンのカチューシャ、　等</a:t>
                      </a:r>
                      <a:endPar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6693989"/>
                  </a:ext>
                </a:extLst>
              </a:tr>
              <a:tr h="7010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配布物</a:t>
                      </a: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ノベルティ・記念品</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海外輸送費は事務局にて負担致します</a:t>
                      </a:r>
                      <a:endParaRPr kumimoji="1" lang="en-US" altLang="ja-JP"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提供する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提供できない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（↓）提供できる物品の詳細をご記入ください。　</a:t>
                      </a: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例）　キーホルダー</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○○個程度、ボールペン</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○○枚程度　等</a:t>
                      </a: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食品はご提供いただけません。</a:t>
                      </a: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9584743"/>
                  </a:ext>
                </a:extLst>
              </a:tr>
              <a:tr h="7010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コンテンツ協力</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所有されるタイ向けコンテンツ（</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SNS</a:t>
                      </a:r>
                      <a:r>
                        <a:rPr kumimoji="1" lang="ja-JP" altLang="en-US" sz="1000" b="0" i="0" u="none" strike="noStrike" kern="1200" cap="none" spc="0" normalizeH="0" baseline="0" noProof="0" dirty="0" err="1">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web</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等）でのイベント</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PR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協力する</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協力できない</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コンテンツの詳細をご記入ください。</a:t>
                      </a:r>
                      <a:endPar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例）</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Facebook</a:t>
                      </a:r>
                      <a:r>
                        <a:rPr kumimoji="1" lang="ja-JP" altLang="en-US" sz="800" b="0" i="0" u="none" strike="noStrike" kern="1200" cap="none" spc="0" normalizeH="0" baseline="0" noProof="0" dirty="0" err="1">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HP</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、ページ名称　等</a:t>
                      </a:r>
                      <a:endParaRPr kumimoji="1" lang="en-US" altLang="ja-JP"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4605389"/>
                  </a:ext>
                </a:extLst>
              </a:tr>
            </a:tbl>
          </a:graphicData>
        </a:graphic>
      </p:graphicFrame>
      <p:sp>
        <p:nvSpPr>
          <p:cNvPr id="26" name="Text Box 9">
            <a:extLst>
              <a:ext uri="{FF2B5EF4-FFF2-40B4-BE49-F238E27FC236}">
                <a16:creationId xmlns:a16="http://schemas.microsoft.com/office/drawing/2014/main" id="{F5E6582C-F1D3-4EA6-AC07-2B108AD1BAF9}"/>
              </a:ext>
            </a:extLst>
          </p:cNvPr>
          <p:cNvSpPr txBox="1">
            <a:spLocks noChangeArrowheads="1"/>
          </p:cNvSpPr>
          <p:nvPr/>
        </p:nvSpPr>
        <p:spPr bwMode="auto">
          <a:xfrm>
            <a:off x="141811" y="1063978"/>
            <a:ext cx="6121463" cy="310791"/>
          </a:xfrm>
          <a:prstGeom prst="rect">
            <a:avLst/>
          </a:prstGeom>
          <a:noFill/>
          <a:ln w="9525">
            <a:noFill/>
            <a:miter lim="800000"/>
            <a:headEnd/>
            <a:tailEnd/>
          </a:ln>
          <a:effectLst/>
        </p:spPr>
        <p:txBody>
          <a:bodyPr wrap="square">
            <a:spAutoFit/>
          </a:bodyPr>
          <a:lstStyle/>
          <a:p>
            <a:pPr>
              <a:lnSpc>
                <a:spcPct val="150000"/>
              </a:lnSpc>
            </a:pPr>
            <a:r>
              <a:rPr lang="en-US" altLang="ja-JP" sz="1100" dirty="0">
                <a:latin typeface="Meiryo UI" panose="020B0604030504040204" pitchFamily="50" charset="-128"/>
                <a:ea typeface="Meiryo UI" panose="020B0604030504040204" pitchFamily="50" charset="-128"/>
                <a:cs typeface="メイリオ" pitchFamily="50" charset="-128"/>
              </a:rPr>
              <a:t>【1.</a:t>
            </a:r>
            <a:r>
              <a:rPr lang="ja-JP" altLang="en-US" sz="1100" dirty="0">
                <a:latin typeface="Meiryo UI" panose="020B0604030504040204" pitchFamily="50" charset="-128"/>
                <a:ea typeface="Meiryo UI" panose="020B0604030504040204" pitchFamily="50" charset="-128"/>
                <a:cs typeface="メイリオ" pitchFamily="50" charset="-128"/>
              </a:rPr>
              <a:t>ブース出展について</a:t>
            </a:r>
            <a:r>
              <a:rPr lang="en-US" altLang="ja-JP" sz="1100" dirty="0">
                <a:latin typeface="Meiryo UI" panose="020B0604030504040204" pitchFamily="50" charset="-128"/>
                <a:ea typeface="Meiryo UI" panose="020B0604030504040204" pitchFamily="50" charset="-128"/>
                <a:cs typeface="メイリオ" pitchFamily="50" charset="-128"/>
              </a:rPr>
              <a:t>】</a:t>
            </a:r>
            <a:r>
              <a:rPr lang="ja-JP" altLang="en-US" sz="1100" dirty="0">
                <a:latin typeface="Meiryo UI" panose="020B0604030504040204" pitchFamily="50" charset="-128"/>
                <a:ea typeface="Meiryo UI" panose="020B0604030504040204" pitchFamily="50" charset="-128"/>
                <a:cs typeface="メイリオ" pitchFamily="50" charset="-128"/>
              </a:rPr>
              <a:t>　</a:t>
            </a:r>
            <a:r>
              <a:rPr lang="en-US" altLang="ja-JP" sz="1100" dirty="0">
                <a:latin typeface="Meiryo UI" panose="020B0604030504040204" pitchFamily="50" charset="-128"/>
                <a:ea typeface="Meiryo UI" panose="020B0604030504040204" pitchFamily="50" charset="-128"/>
                <a:cs typeface="メイリオ" pitchFamily="50" charset="-128"/>
              </a:rPr>
              <a:t>※</a:t>
            </a:r>
            <a:r>
              <a:rPr lang="ja-JP" altLang="en-US" sz="1100" dirty="0">
                <a:latin typeface="Meiryo UI" panose="020B0604030504040204" pitchFamily="50" charset="-128"/>
                <a:ea typeface="Meiryo UI" panose="020B0604030504040204" pitchFamily="50" charset="-128"/>
                <a:cs typeface="メイリオ" pitchFamily="50" charset="-128"/>
              </a:rPr>
              <a:t>前ページのブース出展概要をご参照ください。</a:t>
            </a:r>
            <a:endParaRPr lang="en-US" altLang="ja-JP" sz="1100" dirty="0">
              <a:latin typeface="Meiryo UI" panose="020B0604030504040204" pitchFamily="50" charset="-128"/>
              <a:ea typeface="Meiryo UI" panose="020B0604030504040204" pitchFamily="50" charset="-128"/>
              <a:cs typeface="メイリオ" pitchFamily="50" charset="-128"/>
            </a:endParaRPr>
          </a:p>
        </p:txBody>
      </p:sp>
      <p:graphicFrame>
        <p:nvGraphicFramePr>
          <p:cNvPr id="27" name="表 26">
            <a:extLst>
              <a:ext uri="{FF2B5EF4-FFF2-40B4-BE49-F238E27FC236}">
                <a16:creationId xmlns:a16="http://schemas.microsoft.com/office/drawing/2014/main" id="{03ECC1AA-27AF-40ED-81A4-BB09D02F6F1A}"/>
              </a:ext>
            </a:extLst>
          </p:cNvPr>
          <p:cNvGraphicFramePr>
            <a:graphicFrameLocks noGrp="1"/>
          </p:cNvGraphicFramePr>
          <p:nvPr>
            <p:extLst>
              <p:ext uri="{D42A27DB-BD31-4B8C-83A1-F6EECF244321}">
                <p14:modId xmlns:p14="http://schemas.microsoft.com/office/powerpoint/2010/main" val="3911577210"/>
              </p:ext>
            </p:extLst>
          </p:nvPr>
        </p:nvGraphicFramePr>
        <p:xfrm>
          <a:off x="185941" y="1360843"/>
          <a:ext cx="6476233" cy="1449419"/>
        </p:xfrm>
        <a:graphic>
          <a:graphicData uri="http://schemas.openxmlformats.org/drawingml/2006/table">
            <a:tbl>
              <a:tblPr/>
              <a:tblGrid>
                <a:gridCol w="1293916">
                  <a:extLst>
                    <a:ext uri="{9D8B030D-6E8A-4147-A177-3AD203B41FA5}">
                      <a16:colId xmlns:a16="http://schemas.microsoft.com/office/drawing/2014/main" val="1674972320"/>
                    </a:ext>
                  </a:extLst>
                </a:gridCol>
                <a:gridCol w="2165551">
                  <a:extLst>
                    <a:ext uri="{9D8B030D-6E8A-4147-A177-3AD203B41FA5}">
                      <a16:colId xmlns:a16="http://schemas.microsoft.com/office/drawing/2014/main" val="2698257378"/>
                    </a:ext>
                  </a:extLst>
                </a:gridCol>
                <a:gridCol w="3016766">
                  <a:extLst>
                    <a:ext uri="{9D8B030D-6E8A-4147-A177-3AD203B41FA5}">
                      <a16:colId xmlns:a16="http://schemas.microsoft.com/office/drawing/2014/main" val="2741265423"/>
                    </a:ext>
                  </a:extLst>
                </a:gridCol>
              </a:tblGrid>
              <a:tr h="719967">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希望出展小間数</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ctr" latinLnBrk="0" hangingPunct="1">
                        <a:lnSpc>
                          <a:spcPct val="15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小間　：</a:t>
                      </a:r>
                      <a:r>
                        <a:rPr lang="en-US" altLang="ja-JP" sz="1000" dirty="0">
                          <a:highlight>
                            <a:srgbClr val="FFFFFF"/>
                          </a:highlight>
                          <a:latin typeface="Meiryo UI" panose="020B0604030504040204" pitchFamily="50" charset="-128"/>
                          <a:ea typeface="Meiryo UI" panose="020B0604030504040204" pitchFamily="50" charset="-128"/>
                          <a:cs typeface="Meiryo UI" panose="020B0604030504040204" pitchFamily="50" charset="-128"/>
                        </a:rPr>
                        <a:t>330,000</a:t>
                      </a:r>
                      <a:r>
                        <a:rPr lang="ja-JP" altLang="en-US" sz="1000" dirty="0">
                          <a:highlight>
                            <a:srgbClr val="FFFFFF"/>
                          </a:highlight>
                          <a:latin typeface="Meiryo UI" panose="020B0604030504040204" pitchFamily="50" charset="-128"/>
                          <a:ea typeface="Meiryo UI" panose="020B0604030504040204" pitchFamily="50" charset="-128"/>
                          <a:cs typeface="Meiryo UI" panose="020B0604030504040204" pitchFamily="50" charset="-128"/>
                        </a:rPr>
                        <a:t>円（税込）</a:t>
                      </a:r>
                      <a:endParaRPr lang="en-US" altLang="ja-JP" sz="1000" b="0" i="0" u="none" strike="noStrike" dirty="0">
                        <a:solidFill>
                          <a:srgbClr val="000000"/>
                        </a:solidFill>
                        <a:effectLst/>
                        <a:highlight>
                          <a:srgbClr val="FFFFFF"/>
                        </a:highligh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50000"/>
                        </a:lnSpc>
                        <a:spcBef>
                          <a:spcPts val="0"/>
                        </a:spcBef>
                        <a:spcAft>
                          <a:spcPts val="0"/>
                        </a:spcAft>
                        <a:buClrTx/>
                        <a:buSzTx/>
                        <a:buFontTx/>
                        <a:buNone/>
                        <a:tabLst/>
                        <a:defRPr/>
                      </a:pPr>
                      <a:r>
                        <a:rPr lang="ja-JP" altLang="en-US" sz="1000" b="0" i="0" u="none" strike="noStrike" dirty="0">
                          <a:solidFill>
                            <a:srgbClr val="000000"/>
                          </a:solidFill>
                          <a:effectLst/>
                          <a:highlight>
                            <a:srgbClr val="FFFFFF"/>
                          </a:highligh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highlight>
                            <a:srgbClr val="FFFFFF"/>
                          </a:highlight>
                          <a:latin typeface="Meiryo UI" panose="020B0604030504040204" pitchFamily="50" charset="-128"/>
                          <a:ea typeface="Meiryo UI" panose="020B0604030504040204" pitchFamily="50" charset="-128"/>
                        </a:rPr>
                        <a:t>2</a:t>
                      </a:r>
                      <a:r>
                        <a:rPr lang="ja-JP" altLang="en-US" sz="1000" b="0" i="0" u="none" strike="noStrike" dirty="0">
                          <a:solidFill>
                            <a:srgbClr val="000000"/>
                          </a:solidFill>
                          <a:effectLst/>
                          <a:highlight>
                            <a:srgbClr val="FFFFFF"/>
                          </a:highlight>
                          <a:latin typeface="Meiryo UI" panose="020B0604030504040204" pitchFamily="50" charset="-128"/>
                          <a:ea typeface="Meiryo UI" panose="020B0604030504040204" pitchFamily="50" charset="-128"/>
                        </a:rPr>
                        <a:t>小間　：</a:t>
                      </a:r>
                      <a:r>
                        <a:rPr lang="en-US" altLang="ja-JP" sz="1000" b="0" i="0" u="none" strike="noStrike" dirty="0">
                          <a:solidFill>
                            <a:srgbClr val="000000"/>
                          </a:solidFill>
                          <a:effectLst/>
                          <a:highlight>
                            <a:srgbClr val="FFFFFF"/>
                          </a:highlight>
                          <a:latin typeface="Meiryo UI" panose="020B0604030504040204" pitchFamily="50" charset="-128"/>
                          <a:ea typeface="Meiryo UI" panose="020B0604030504040204" pitchFamily="50" charset="-128"/>
                        </a:rPr>
                        <a:t>55</a:t>
                      </a:r>
                      <a:r>
                        <a:rPr lang="en-US" altLang="ja-JP" sz="1000" dirty="0">
                          <a:highlight>
                            <a:srgbClr val="FFFFFF"/>
                          </a:highlight>
                          <a:latin typeface="Meiryo UI" panose="020B0604030504040204" pitchFamily="50" charset="-128"/>
                          <a:ea typeface="Meiryo UI" panose="020B0604030504040204" pitchFamily="50" charset="-128"/>
                          <a:cs typeface="Meiryo UI" panose="020B0604030504040204" pitchFamily="50" charset="-128"/>
                        </a:rPr>
                        <a:t>0,000</a:t>
                      </a:r>
                      <a:r>
                        <a:rPr lang="ja-JP" altLang="en-US" sz="1000" dirty="0">
                          <a:highlight>
                            <a:srgbClr val="FFFFFF"/>
                          </a:highlight>
                          <a:latin typeface="Meiryo UI" panose="020B0604030504040204" pitchFamily="50" charset="-128"/>
                          <a:ea typeface="Meiryo UI" panose="020B0604030504040204" pitchFamily="50" charset="-128"/>
                          <a:cs typeface="Meiryo UI" panose="020B0604030504040204" pitchFamily="50" charset="-128"/>
                        </a:rPr>
                        <a:t>円（税込）</a:t>
                      </a:r>
                      <a:endParaRPr lang="ja-JP" altLang="en-US" sz="1000" b="0" i="0" u="none" strike="noStrike" dirty="0">
                        <a:solidFill>
                          <a:srgbClr val="000000"/>
                        </a:solidFill>
                        <a:effectLst/>
                        <a:highlight>
                          <a:srgbClr val="FFFFFF"/>
                        </a:highlight>
                        <a:latin typeface="Meiryo UI" panose="020B0604030504040204" pitchFamily="50" charset="-128"/>
                        <a:ea typeface="Meiryo UI" panose="020B0604030504040204" pitchFamily="50" charset="-128"/>
                      </a:endParaRPr>
                    </a:p>
                    <a:p>
                      <a:pPr algn="l" fontAlgn="ctr">
                        <a:lnSpc>
                          <a:spcPct val="150000"/>
                        </a:lnSpc>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小間以上　：要ご相談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小間以上はご相談ください。</a:t>
                      </a: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0827866"/>
                  </a:ext>
                </a:extLst>
              </a:tr>
              <a:tr h="672179">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ブース出展</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5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基本パッケージでの出展を希望する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5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スペース渡しでの出展を希望する</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（↓）ブースで実施する内容をご記入ください。</a:t>
                      </a: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7535628"/>
                  </a:ext>
                </a:extLst>
              </a:tr>
            </a:tbl>
          </a:graphicData>
        </a:graphic>
      </p:graphicFrame>
      <p:sp>
        <p:nvSpPr>
          <p:cNvPr id="28" name="Text Box 9">
            <a:extLst>
              <a:ext uri="{FF2B5EF4-FFF2-40B4-BE49-F238E27FC236}">
                <a16:creationId xmlns:a16="http://schemas.microsoft.com/office/drawing/2014/main" id="{28814183-29C4-453E-BA00-065407B40F48}"/>
              </a:ext>
            </a:extLst>
          </p:cNvPr>
          <p:cNvSpPr txBox="1">
            <a:spLocks noChangeArrowheads="1"/>
          </p:cNvSpPr>
          <p:nvPr/>
        </p:nvSpPr>
        <p:spPr bwMode="auto">
          <a:xfrm>
            <a:off x="141811" y="2944021"/>
            <a:ext cx="6121463" cy="310791"/>
          </a:xfrm>
          <a:prstGeom prst="rect">
            <a:avLst/>
          </a:prstGeom>
          <a:noFill/>
          <a:ln w="9525">
            <a:noFill/>
            <a:miter lim="800000"/>
            <a:headEnd/>
            <a:tailEnd/>
          </a:ln>
          <a:effectLst/>
        </p:spPr>
        <p:txBody>
          <a:bodyPr wrap="square">
            <a:spAutoFit/>
          </a:bodyPr>
          <a:lstStyle/>
          <a:p>
            <a:pPr>
              <a:lnSpc>
                <a:spcPct val="150000"/>
              </a:lnSpc>
            </a:pPr>
            <a:r>
              <a:rPr lang="en-US" altLang="ja-JP" sz="1100" dirty="0">
                <a:latin typeface="Meiryo UI" panose="020B0604030504040204" pitchFamily="50" charset="-128"/>
                <a:ea typeface="Meiryo UI" panose="020B0604030504040204" pitchFamily="50" charset="-128"/>
                <a:cs typeface="メイリオ" pitchFamily="50" charset="-128"/>
              </a:rPr>
              <a:t>【2.</a:t>
            </a:r>
            <a:r>
              <a:rPr lang="ja-JP" altLang="en-US" sz="1100" dirty="0">
                <a:latin typeface="Meiryo UI" panose="020B0604030504040204" pitchFamily="50" charset="-128"/>
                <a:ea typeface="Meiryo UI" panose="020B0604030504040204" pitchFamily="50" charset="-128"/>
                <a:cs typeface="メイリオ" pitchFamily="50" charset="-128"/>
              </a:rPr>
              <a:t>ステージについて</a:t>
            </a:r>
            <a:r>
              <a:rPr lang="en-US" altLang="ja-JP" sz="1100" dirty="0">
                <a:latin typeface="Meiryo UI" panose="020B0604030504040204" pitchFamily="50" charset="-128"/>
                <a:ea typeface="Meiryo UI" panose="020B0604030504040204" pitchFamily="50" charset="-128"/>
                <a:cs typeface="メイリオ" pitchFamily="50" charset="-128"/>
              </a:rPr>
              <a:t>】</a:t>
            </a:r>
            <a:r>
              <a:rPr lang="ja-JP" altLang="en-US" sz="1100" dirty="0">
                <a:latin typeface="Meiryo UI" panose="020B0604030504040204" pitchFamily="50" charset="-128"/>
                <a:ea typeface="Meiryo UI" panose="020B0604030504040204" pitchFamily="50" charset="-128"/>
                <a:cs typeface="メイリオ" pitchFamily="50" charset="-128"/>
              </a:rPr>
              <a:t>　</a:t>
            </a:r>
            <a:r>
              <a:rPr lang="en-US" altLang="ja-JP" sz="1100" dirty="0">
                <a:latin typeface="Meiryo UI" panose="020B0604030504040204" pitchFamily="50" charset="-128"/>
                <a:ea typeface="Meiryo UI" panose="020B0604030504040204" pitchFamily="50" charset="-128"/>
                <a:cs typeface="メイリオ" pitchFamily="50" charset="-128"/>
              </a:rPr>
              <a:t>※</a:t>
            </a:r>
            <a:r>
              <a:rPr lang="ja-JP" altLang="en-US" sz="1100" dirty="0">
                <a:latin typeface="Meiryo UI" panose="020B0604030504040204" pitchFamily="50" charset="-128"/>
                <a:ea typeface="Meiryo UI" panose="020B0604030504040204" pitchFamily="50" charset="-128"/>
                <a:cs typeface="メイリオ" pitchFamily="50" charset="-128"/>
              </a:rPr>
              <a:t>以下の演目について、ご協力いただける内容をご記入ください。</a:t>
            </a:r>
            <a:endParaRPr lang="en-US" altLang="ja-JP" sz="1100" dirty="0">
              <a:latin typeface="Meiryo UI" panose="020B0604030504040204" pitchFamily="50" charset="-128"/>
              <a:ea typeface="Meiryo UI" panose="020B0604030504040204" pitchFamily="50" charset="-128"/>
              <a:cs typeface="メイリオ" pitchFamily="50" charset="-128"/>
            </a:endParaRPr>
          </a:p>
        </p:txBody>
      </p:sp>
      <p:sp>
        <p:nvSpPr>
          <p:cNvPr id="29" name="Text Box 9">
            <a:extLst>
              <a:ext uri="{FF2B5EF4-FFF2-40B4-BE49-F238E27FC236}">
                <a16:creationId xmlns:a16="http://schemas.microsoft.com/office/drawing/2014/main" id="{076EA104-34AC-48FC-955A-DEC7AEEC58D1}"/>
              </a:ext>
            </a:extLst>
          </p:cNvPr>
          <p:cNvSpPr txBox="1">
            <a:spLocks noChangeArrowheads="1"/>
          </p:cNvSpPr>
          <p:nvPr/>
        </p:nvSpPr>
        <p:spPr bwMode="auto">
          <a:xfrm>
            <a:off x="141811" y="4766294"/>
            <a:ext cx="6121463" cy="310791"/>
          </a:xfrm>
          <a:prstGeom prst="rect">
            <a:avLst/>
          </a:prstGeom>
          <a:noFill/>
          <a:ln w="9525">
            <a:noFill/>
            <a:miter lim="800000"/>
            <a:headEnd/>
            <a:tailEnd/>
          </a:ln>
          <a:effectLst/>
        </p:spPr>
        <p:txBody>
          <a:bodyPr wrap="square">
            <a:spAutoFit/>
          </a:bodyPr>
          <a:lstStyle/>
          <a:p>
            <a:pPr>
              <a:lnSpc>
                <a:spcPct val="150000"/>
              </a:lnSpc>
            </a:pPr>
            <a:r>
              <a:rPr lang="en-US" altLang="ja-JP" sz="1100" dirty="0">
                <a:latin typeface="Meiryo UI" panose="020B0604030504040204" pitchFamily="50" charset="-128"/>
                <a:ea typeface="Meiryo UI" panose="020B0604030504040204" pitchFamily="50" charset="-128"/>
                <a:cs typeface="メイリオ" pitchFamily="50" charset="-128"/>
              </a:rPr>
              <a:t>【3.</a:t>
            </a:r>
            <a:r>
              <a:rPr lang="ja-JP" altLang="en-US" sz="1100" dirty="0">
                <a:latin typeface="Meiryo UI" panose="020B0604030504040204" pitchFamily="50" charset="-128"/>
                <a:ea typeface="Meiryo UI" panose="020B0604030504040204" pitchFamily="50" charset="-128"/>
                <a:cs typeface="メイリオ" pitchFamily="50" charset="-128"/>
              </a:rPr>
              <a:t>その他</a:t>
            </a:r>
            <a:r>
              <a:rPr lang="en-US" altLang="ja-JP" sz="1100" dirty="0">
                <a:latin typeface="Meiryo UI" panose="020B0604030504040204" pitchFamily="50" charset="-128"/>
                <a:ea typeface="Meiryo UI" panose="020B0604030504040204" pitchFamily="50" charset="-128"/>
                <a:cs typeface="メイリオ" pitchFamily="50" charset="-128"/>
              </a:rPr>
              <a:t>】</a:t>
            </a:r>
            <a:r>
              <a:rPr lang="ja-JP" altLang="en-US" sz="1100" dirty="0">
                <a:latin typeface="Meiryo UI" panose="020B0604030504040204" pitchFamily="50" charset="-128"/>
                <a:ea typeface="Meiryo UI" panose="020B0604030504040204" pitchFamily="50" charset="-128"/>
                <a:cs typeface="メイリオ" pitchFamily="50" charset="-128"/>
              </a:rPr>
              <a:t>　</a:t>
            </a:r>
            <a:r>
              <a:rPr lang="en-US" altLang="ja-JP" sz="1100" dirty="0">
                <a:latin typeface="Meiryo UI" panose="020B0604030504040204" pitchFamily="50" charset="-128"/>
                <a:ea typeface="Meiryo UI" panose="020B0604030504040204" pitchFamily="50" charset="-128"/>
                <a:cs typeface="メイリオ" pitchFamily="50" charset="-128"/>
              </a:rPr>
              <a:t>※</a:t>
            </a:r>
            <a:r>
              <a:rPr lang="ja-JP" altLang="en-US" sz="1100" dirty="0">
                <a:latin typeface="Meiryo UI" panose="020B0604030504040204" pitchFamily="50" charset="-128"/>
                <a:ea typeface="Meiryo UI" panose="020B0604030504040204" pitchFamily="50" charset="-128"/>
                <a:cs typeface="メイリオ" pitchFamily="50" charset="-128"/>
              </a:rPr>
              <a:t>以下の項目について、ご協力いただける内容をご記入ください。</a:t>
            </a:r>
            <a:endParaRPr lang="en-US" altLang="ja-JP" sz="1100" dirty="0">
              <a:latin typeface="Meiryo UI" panose="020B0604030504040204" pitchFamily="50" charset="-128"/>
              <a:ea typeface="Meiryo UI" panose="020B0604030504040204" pitchFamily="50" charset="-128"/>
              <a:cs typeface="メイリオ" pitchFamily="50" charset="-128"/>
            </a:endParaRPr>
          </a:p>
        </p:txBody>
      </p:sp>
      <p:sp>
        <p:nvSpPr>
          <p:cNvPr id="30" name="Text Box 9">
            <a:extLst>
              <a:ext uri="{FF2B5EF4-FFF2-40B4-BE49-F238E27FC236}">
                <a16:creationId xmlns:a16="http://schemas.microsoft.com/office/drawing/2014/main" id="{A9ADE029-50D0-401B-B8DB-C67184E63F3A}"/>
              </a:ext>
            </a:extLst>
          </p:cNvPr>
          <p:cNvSpPr txBox="1">
            <a:spLocks noChangeArrowheads="1"/>
          </p:cNvSpPr>
          <p:nvPr/>
        </p:nvSpPr>
        <p:spPr bwMode="auto">
          <a:xfrm>
            <a:off x="141811" y="830362"/>
            <a:ext cx="6121463" cy="276999"/>
          </a:xfrm>
          <a:prstGeom prst="rect">
            <a:avLst/>
          </a:prstGeom>
          <a:noFill/>
          <a:ln w="9525">
            <a:noFill/>
            <a:miter lim="800000"/>
            <a:headEnd/>
            <a:tailEnd/>
          </a:ln>
          <a:effectLst/>
        </p:spPr>
        <p:txBody>
          <a:bodyPr wrap="square">
            <a:spAutoFit/>
          </a:bodyPr>
          <a:lstStyle/>
          <a:p>
            <a:pPr fontAlgn="ctr"/>
            <a:r>
              <a:rPr lang="ja-JP" altLang="en-US" sz="1200" b="1" dirty="0">
                <a:solidFill>
                  <a:srgbClr val="000000"/>
                </a:solidFill>
                <a:latin typeface="Meiryo UI" panose="020B0604030504040204" pitchFamily="50" charset="-128"/>
                <a:ea typeface="Meiryo UI" panose="020B0604030504040204" pitchFamily="50" charset="-128"/>
              </a:rPr>
              <a:t>■ご意向の確認　</a:t>
            </a:r>
            <a:r>
              <a:rPr lang="en-US" altLang="ja-JP" sz="1200" b="1" dirty="0">
                <a:solidFill>
                  <a:srgbClr val="000000"/>
                </a:solidFill>
                <a:latin typeface="Meiryo UI" panose="020B0604030504040204" pitchFamily="50" charset="-128"/>
                <a:ea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rPr>
              <a:t>各項目の当てはまる箇所に ☑チェックをご記入ください）</a:t>
            </a:r>
            <a:endParaRPr lang="en-US" altLang="ja-JP" sz="1200" b="1" dirty="0">
              <a:solidFill>
                <a:srgbClr val="000000"/>
              </a:solidFill>
              <a:latin typeface="Meiryo UI" panose="020B0604030504040204" pitchFamily="50" charset="-128"/>
              <a:ea typeface="Meiryo UI" panose="020B0604030504040204" pitchFamily="50" charset="-128"/>
            </a:endParaRPr>
          </a:p>
        </p:txBody>
      </p:sp>
      <p:sp>
        <p:nvSpPr>
          <p:cNvPr id="22" name="Text Box 9">
            <a:extLst>
              <a:ext uri="{FF2B5EF4-FFF2-40B4-BE49-F238E27FC236}">
                <a16:creationId xmlns:a16="http://schemas.microsoft.com/office/drawing/2014/main" id="{68752F1B-D203-410B-A233-DFEA0F22F6C2}"/>
              </a:ext>
            </a:extLst>
          </p:cNvPr>
          <p:cNvSpPr txBox="1">
            <a:spLocks noChangeArrowheads="1"/>
          </p:cNvSpPr>
          <p:nvPr/>
        </p:nvSpPr>
        <p:spPr bwMode="auto">
          <a:xfrm>
            <a:off x="132124" y="2798657"/>
            <a:ext cx="6593751" cy="238527"/>
          </a:xfrm>
          <a:prstGeom prst="rect">
            <a:avLst/>
          </a:prstGeom>
          <a:noFill/>
          <a:ln w="9525">
            <a:noFill/>
            <a:miter lim="800000"/>
            <a:headEnd/>
            <a:tailEnd/>
          </a:ln>
          <a:effectLst/>
        </p:spPr>
        <p:txBody>
          <a:bodyPr wrap="square">
            <a:spAutoFit/>
          </a:bodyPr>
          <a:lstStyle/>
          <a:p>
            <a:r>
              <a:rPr lang="en-US" altLang="ja-JP" sz="900" dirty="0">
                <a:solidFill>
                  <a:srgbClr val="FF0000"/>
                </a:solidFill>
                <a:latin typeface="Meiryo UI" panose="020B0604030504040204" pitchFamily="50" charset="-128"/>
                <a:ea typeface="Meiryo UI" panose="020B0604030504040204" pitchFamily="50" charset="-128"/>
              </a:rPr>
              <a:t>※</a:t>
            </a:r>
            <a:r>
              <a:rPr lang="ja-JP" altLang="en-US" sz="900" dirty="0">
                <a:solidFill>
                  <a:srgbClr val="FF0000"/>
                </a:solidFill>
                <a:latin typeface="Meiryo UI" panose="020B0604030504040204" pitchFamily="50" charset="-128"/>
                <a:ea typeface="Meiryo UI" panose="020B0604030504040204" pitchFamily="50" charset="-128"/>
              </a:rPr>
              <a:t>試食や食品の配布については会場への確認が必要となりますのでまずはご希望をお聞かせください。</a:t>
            </a:r>
            <a:endParaRPr lang="en-US" altLang="ja-JP" sz="900" dirty="0">
              <a:solidFill>
                <a:srgbClr val="FF0000"/>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6128422" y="834699"/>
            <a:ext cx="269226"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a:t>
            </a:r>
          </a:p>
        </p:txBody>
      </p:sp>
      <p:pic>
        <p:nvPicPr>
          <p:cNvPr id="17" name="Picture 2">
            <a:extLst>
              <a:ext uri="{FF2B5EF4-FFF2-40B4-BE49-F238E27FC236}">
                <a16:creationId xmlns:a16="http://schemas.microsoft.com/office/drawing/2014/main" id="{9323F904-857C-4381-8093-55D99C028192}"/>
              </a:ext>
            </a:extLst>
          </p:cNvPr>
          <p:cNvPicPr>
            <a:picLocks noChangeAspect="1" noChangeArrowheads="1"/>
          </p:cNvPicPr>
          <p:nvPr/>
        </p:nvPicPr>
        <p:blipFill>
          <a:blip r:embed="rId2"/>
          <a:srcRect l="6636" t="15894" r="5655" b="15326"/>
          <a:stretch>
            <a:fillRect/>
          </a:stretch>
        </p:blipFill>
        <p:spPr bwMode="auto">
          <a:xfrm>
            <a:off x="6223571" y="357289"/>
            <a:ext cx="574958" cy="244634"/>
          </a:xfrm>
          <a:prstGeom prst="rect">
            <a:avLst/>
          </a:prstGeom>
          <a:noFill/>
          <a:ln w="9525">
            <a:noFill/>
            <a:miter lim="800000"/>
            <a:headEnd/>
            <a:tailEnd/>
          </a:ln>
        </p:spPr>
      </p:pic>
      <p:sp>
        <p:nvSpPr>
          <p:cNvPr id="3" name="正方形/長方形 2">
            <a:extLst>
              <a:ext uri="{FF2B5EF4-FFF2-40B4-BE49-F238E27FC236}">
                <a16:creationId xmlns:a16="http://schemas.microsoft.com/office/drawing/2014/main" id="{CE82B03C-3006-0E3D-3256-1C8FF1597778}"/>
              </a:ext>
            </a:extLst>
          </p:cNvPr>
          <p:cNvSpPr/>
          <p:nvPr/>
        </p:nvSpPr>
        <p:spPr>
          <a:xfrm>
            <a:off x="5953148" y="870402"/>
            <a:ext cx="685800" cy="3693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93873E2C-6169-65EF-4C4C-A414CB463905}"/>
              </a:ext>
            </a:extLst>
          </p:cNvPr>
          <p:cNvSpPr/>
          <p:nvPr/>
        </p:nvSpPr>
        <p:spPr>
          <a:xfrm>
            <a:off x="346059" y="9617935"/>
            <a:ext cx="1433314" cy="246221"/>
          </a:xfrm>
          <a:prstGeom prst="rect">
            <a:avLst/>
          </a:prstGeom>
        </p:spPr>
        <p:txBody>
          <a:bodyPr wrap="square">
            <a:spAutoFit/>
          </a:bodyPr>
          <a:lstStyle/>
          <a:p>
            <a:r>
              <a:rPr lang="en-US" altLang="ja-JP" sz="1000" dirty="0">
                <a:latin typeface="Meiryo UI" panose="020B0604030504040204" pitchFamily="50" charset="-128"/>
                <a:ea typeface="Meiryo UI" panose="020B0604030504040204" pitchFamily="50" charset="-128"/>
              </a:rPr>
              <a:t>&gt; </a:t>
            </a:r>
            <a:r>
              <a:rPr lang="ja-JP" altLang="en-US" sz="1000" dirty="0">
                <a:latin typeface="Meiryo UI" panose="020B0604030504040204" pitchFamily="50" charset="-128"/>
                <a:ea typeface="Meiryo UI" panose="020B0604030504040204" pitchFamily="50" charset="-128"/>
              </a:rPr>
              <a:t>次ページに続く       </a:t>
            </a:r>
          </a:p>
        </p:txBody>
      </p:sp>
      <p:sp>
        <p:nvSpPr>
          <p:cNvPr id="6" name="Text Box 9">
            <a:extLst>
              <a:ext uri="{FF2B5EF4-FFF2-40B4-BE49-F238E27FC236}">
                <a16:creationId xmlns:a16="http://schemas.microsoft.com/office/drawing/2014/main" id="{2DA8BF81-AC67-92B2-8116-32A29BAD3377}"/>
              </a:ext>
            </a:extLst>
          </p:cNvPr>
          <p:cNvSpPr txBox="1">
            <a:spLocks noChangeArrowheads="1"/>
          </p:cNvSpPr>
          <p:nvPr/>
        </p:nvSpPr>
        <p:spPr bwMode="auto">
          <a:xfrm>
            <a:off x="141811" y="8644064"/>
            <a:ext cx="6121463" cy="310791"/>
          </a:xfrm>
          <a:prstGeom prst="rect">
            <a:avLst/>
          </a:prstGeom>
          <a:noFill/>
          <a:ln w="9525">
            <a:noFill/>
            <a:miter lim="800000"/>
            <a:headEnd/>
            <a:tailEnd/>
          </a:ln>
          <a:effectLst/>
        </p:spPr>
        <p:txBody>
          <a:bodyPr wrap="square">
            <a:spAutoFit/>
          </a:bodyPr>
          <a:lstStyle/>
          <a:p>
            <a:pPr>
              <a:lnSpc>
                <a:spcPct val="150000"/>
              </a:lnSpc>
            </a:pPr>
            <a:r>
              <a:rPr lang="en-US" altLang="ja-JP" sz="1100" dirty="0">
                <a:latin typeface="Meiryo UI" panose="020B0604030504040204" pitchFamily="50" charset="-128"/>
                <a:ea typeface="Meiryo UI" panose="020B0604030504040204" pitchFamily="50" charset="-128"/>
                <a:cs typeface="メイリオ" pitchFamily="50" charset="-128"/>
              </a:rPr>
              <a:t>【4.</a:t>
            </a:r>
            <a:r>
              <a:rPr lang="ja-JP" altLang="en-US" sz="1100" dirty="0">
                <a:latin typeface="Meiryo UI" panose="020B0604030504040204" pitchFamily="50" charset="-128"/>
                <a:ea typeface="Meiryo UI" panose="020B0604030504040204" pitchFamily="50" charset="-128"/>
                <a:cs typeface="メイリオ" pitchFamily="50" charset="-128"/>
              </a:rPr>
              <a:t>商談会のご参加について</a:t>
            </a:r>
            <a:r>
              <a:rPr lang="en-US" altLang="ja-JP" sz="1100" dirty="0">
                <a:latin typeface="Meiryo UI" panose="020B0604030504040204" pitchFamily="50" charset="-128"/>
                <a:ea typeface="Meiryo UI" panose="020B0604030504040204" pitchFamily="50" charset="-128"/>
                <a:cs typeface="メイリオ" pitchFamily="50" charset="-128"/>
              </a:rPr>
              <a:t>】</a:t>
            </a:r>
          </a:p>
        </p:txBody>
      </p:sp>
      <p:graphicFrame>
        <p:nvGraphicFramePr>
          <p:cNvPr id="7" name="表 6">
            <a:extLst>
              <a:ext uri="{FF2B5EF4-FFF2-40B4-BE49-F238E27FC236}">
                <a16:creationId xmlns:a16="http://schemas.microsoft.com/office/drawing/2014/main" id="{6709E55B-D909-1681-A5C0-AB7A312A2C91}"/>
              </a:ext>
            </a:extLst>
          </p:cNvPr>
          <p:cNvGraphicFramePr>
            <a:graphicFrameLocks noGrp="1"/>
          </p:cNvGraphicFramePr>
          <p:nvPr>
            <p:extLst>
              <p:ext uri="{D42A27DB-BD31-4B8C-83A1-F6EECF244321}">
                <p14:modId xmlns:p14="http://schemas.microsoft.com/office/powerpoint/2010/main" val="354715832"/>
              </p:ext>
            </p:extLst>
          </p:nvPr>
        </p:nvGraphicFramePr>
        <p:xfrm>
          <a:off x="185941" y="8940927"/>
          <a:ext cx="6476233" cy="607783"/>
        </p:xfrm>
        <a:graphic>
          <a:graphicData uri="http://schemas.openxmlformats.org/drawingml/2006/table">
            <a:tbl>
              <a:tblPr/>
              <a:tblGrid>
                <a:gridCol w="1426959">
                  <a:extLst>
                    <a:ext uri="{9D8B030D-6E8A-4147-A177-3AD203B41FA5}">
                      <a16:colId xmlns:a16="http://schemas.microsoft.com/office/drawing/2014/main" val="1674972320"/>
                    </a:ext>
                  </a:extLst>
                </a:gridCol>
                <a:gridCol w="2070100">
                  <a:extLst>
                    <a:ext uri="{9D8B030D-6E8A-4147-A177-3AD203B41FA5}">
                      <a16:colId xmlns:a16="http://schemas.microsoft.com/office/drawing/2014/main" val="2698257378"/>
                    </a:ext>
                  </a:extLst>
                </a:gridCol>
                <a:gridCol w="2979174">
                  <a:extLst>
                    <a:ext uri="{9D8B030D-6E8A-4147-A177-3AD203B41FA5}">
                      <a16:colId xmlns:a16="http://schemas.microsoft.com/office/drawing/2014/main" val="2741265423"/>
                    </a:ext>
                  </a:extLst>
                </a:gridCol>
              </a:tblGrid>
              <a:tr h="607783">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商談会について</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月</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日（火）</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14:00-16:30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商談会に参加を希望する</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商談会に参加を希望しない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（↓）希望する商談先の業種等の希望がありましたらご記入ください。</a:t>
                      </a: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0827866"/>
                  </a:ext>
                </a:extLst>
              </a:tr>
            </a:tbl>
          </a:graphicData>
        </a:graphic>
      </p:graphicFrame>
    </p:spTree>
    <p:extLst>
      <p:ext uri="{BB962C8B-B14F-4D97-AF65-F5344CB8AC3E}">
        <p14:creationId xmlns:p14="http://schemas.microsoft.com/office/powerpoint/2010/main" val="1133608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a:extLst>
              <a:ext uri="{FF2B5EF4-FFF2-40B4-BE49-F238E27FC236}">
                <a16:creationId xmlns:a16="http://schemas.microsoft.com/office/drawing/2014/main" id="{80E5F730-ED6B-436C-9CAF-8521CE67F5A2}"/>
              </a:ext>
            </a:extLst>
          </p:cNvPr>
          <p:cNvGraphicFramePr>
            <a:graphicFrameLocks noGrp="1"/>
          </p:cNvGraphicFramePr>
          <p:nvPr>
            <p:extLst>
              <p:ext uri="{D42A27DB-BD31-4B8C-83A1-F6EECF244321}">
                <p14:modId xmlns:p14="http://schemas.microsoft.com/office/powerpoint/2010/main" val="38269954"/>
              </p:ext>
            </p:extLst>
          </p:nvPr>
        </p:nvGraphicFramePr>
        <p:xfrm>
          <a:off x="336402" y="4257843"/>
          <a:ext cx="6172303" cy="4055720"/>
        </p:xfrm>
        <a:graphic>
          <a:graphicData uri="http://schemas.openxmlformats.org/drawingml/2006/table">
            <a:tbl>
              <a:tblPr/>
              <a:tblGrid>
                <a:gridCol w="1880045">
                  <a:extLst>
                    <a:ext uri="{9D8B030D-6E8A-4147-A177-3AD203B41FA5}">
                      <a16:colId xmlns:a16="http://schemas.microsoft.com/office/drawing/2014/main" val="2727054726"/>
                    </a:ext>
                  </a:extLst>
                </a:gridCol>
                <a:gridCol w="4292258">
                  <a:extLst>
                    <a:ext uri="{9D8B030D-6E8A-4147-A177-3AD203B41FA5}">
                      <a16:colId xmlns:a16="http://schemas.microsoft.com/office/drawing/2014/main" val="681227262"/>
                    </a:ext>
                  </a:extLst>
                </a:gridCol>
              </a:tblGrid>
              <a:tr h="323169">
                <a:tc>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none" strike="noStrike" baseline="0" dirty="0">
                          <a:solidFill>
                            <a:srgbClr val="000000"/>
                          </a:solidFill>
                          <a:effectLst/>
                          <a:latin typeface="Meiryo UI" panose="020B0604030504040204" pitchFamily="50" charset="-128"/>
                          <a:ea typeface="Meiryo UI" panose="020B0604030504040204" pitchFamily="50" charset="-128"/>
                        </a:rPr>
                        <a:t> </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基本情報</a:t>
                      </a:r>
                    </a:p>
                  </a:txBody>
                  <a:tcPr marL="9850" marR="9850" marT="98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kumimoji="1" lang="ja-JP" altLang="en-US" dirty="0">
                        <a:latin typeface="Meiryo UI" panose="020B0604030504040204" pitchFamily="50" charset="-128"/>
                        <a:ea typeface="Meiryo UI" panose="020B0604030504040204" pitchFamily="50" charset="-128"/>
                      </a:endParaRPr>
                    </a:p>
                  </a:txBody>
                  <a:tcPr marL="9850" marR="9850" marT="985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4883960"/>
                  </a:ext>
                </a:extLst>
              </a:tr>
              <a:tr h="252000">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（フリガナ）</a:t>
                      </a:r>
                    </a:p>
                  </a:txBody>
                  <a:tcPr marL="9850" marR="9850" marT="98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850" marR="9850" marT="98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56814542"/>
                  </a:ext>
                </a:extLst>
              </a:tr>
              <a:tr h="396801">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団体名</a:t>
                      </a:r>
                    </a:p>
                  </a:txBody>
                  <a:tcPr marL="9850" marR="9850" marT="98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850" marR="9850" marT="98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9727525"/>
                  </a:ext>
                </a:extLst>
              </a:tr>
              <a:tr h="252000">
                <a:tc rowSpan="2">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住所</a:t>
                      </a:r>
                    </a:p>
                  </a:txBody>
                  <a:tcPr marL="9850" marR="9850" marT="98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850" marR="9850" marT="985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948290293"/>
                  </a:ext>
                </a:extLst>
              </a:tr>
              <a:tr h="376819">
                <a:tc v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850" marR="9850" marT="98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850" marR="9850" marT="985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118858"/>
                  </a:ext>
                </a:extLst>
              </a:tr>
              <a:tr h="396800">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電話番号</a:t>
                      </a:r>
                    </a:p>
                  </a:txBody>
                  <a:tcPr marL="9850" marR="9850" marT="98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850" marR="9850" marT="98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809285"/>
                  </a:ext>
                </a:extLst>
              </a:tr>
              <a:tr h="252000">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（フリガナ）</a:t>
                      </a:r>
                    </a:p>
                  </a:txBody>
                  <a:tcPr marL="9850" marR="9850" marT="98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850" marR="9850" marT="98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95225785"/>
                  </a:ext>
                </a:extLst>
              </a:tr>
              <a:tr h="355753">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担当者氏名</a:t>
                      </a:r>
                    </a:p>
                  </a:txBody>
                  <a:tcPr marL="9850" marR="9850" marT="98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850" marR="9850" marT="98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522219"/>
                  </a:ext>
                </a:extLst>
              </a:tr>
              <a:tr h="383119">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担当者所属・役職</a:t>
                      </a:r>
                    </a:p>
                  </a:txBody>
                  <a:tcPr marL="9850" marR="9850" marT="98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850" marR="9850" marT="98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854962"/>
                  </a:ext>
                </a:extLst>
              </a:tr>
              <a:tr h="355753">
                <a:tc>
                  <a:txBody>
                    <a:bodyPr/>
                    <a:lstStyle/>
                    <a:p>
                      <a:pPr algn="l" fontAlgn="ctr"/>
                      <a:r>
                        <a:rPr lang="zh-TW" altLang="en-US" sz="1100" b="0" i="0" u="none" strike="noStrike" dirty="0">
                          <a:solidFill>
                            <a:srgbClr val="000000"/>
                          </a:solidFill>
                          <a:effectLst/>
                          <a:latin typeface="Meiryo UI" panose="020B0604030504040204" pitchFamily="50" charset="-128"/>
                          <a:ea typeface="Meiryo UI" panose="020B0604030504040204" pitchFamily="50" charset="-128"/>
                        </a:rPr>
                        <a:t> 担当者連絡先（電話番号）</a:t>
                      </a:r>
                    </a:p>
                  </a:txBody>
                  <a:tcPr marL="9850" marR="9850" marT="98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850" marR="9850" marT="98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9490200"/>
                  </a:ext>
                </a:extLst>
              </a:tr>
              <a:tr h="355753">
                <a:tc>
                  <a:txBody>
                    <a:bodyPr/>
                    <a:lstStyle/>
                    <a:p>
                      <a:pPr algn="l"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　　　〃　　　（ＦＡＸ）</a:t>
                      </a:r>
                    </a:p>
                  </a:txBody>
                  <a:tcPr marL="9850" marR="9850" marT="98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850" marR="9850" marT="98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0170605"/>
                  </a:ext>
                </a:extLst>
              </a:tr>
              <a:tr h="355753">
                <a:tc>
                  <a:txBody>
                    <a:bodyPr/>
                    <a:lstStyle/>
                    <a:p>
                      <a:pPr algn="l"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　　　〃　　　（E-mail）</a:t>
                      </a:r>
                    </a:p>
                  </a:txBody>
                  <a:tcPr marL="9850" marR="9850" marT="98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850" marR="9850" marT="98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8895182"/>
                  </a:ext>
                </a:extLst>
              </a:tr>
            </a:tbl>
          </a:graphicData>
        </a:graphic>
      </p:graphicFrame>
      <p:sp>
        <p:nvSpPr>
          <p:cNvPr id="19" name="矢印: 五方向 18">
            <a:extLst>
              <a:ext uri="{FF2B5EF4-FFF2-40B4-BE49-F238E27FC236}">
                <a16:creationId xmlns:a16="http://schemas.microsoft.com/office/drawing/2014/main" id="{50C487E0-135E-4F17-99E1-047669671CA7}"/>
              </a:ext>
            </a:extLst>
          </p:cNvPr>
          <p:cNvSpPr/>
          <p:nvPr/>
        </p:nvSpPr>
        <p:spPr>
          <a:xfrm rot="5400000">
            <a:off x="2698262" y="6053962"/>
            <a:ext cx="1473981" cy="6172303"/>
          </a:xfrm>
          <a:prstGeom prst="homePlate">
            <a:avLst>
              <a:gd name="adj" fmla="val 2954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0" name="Text Box 9">
            <a:extLst>
              <a:ext uri="{FF2B5EF4-FFF2-40B4-BE49-F238E27FC236}">
                <a16:creationId xmlns:a16="http://schemas.microsoft.com/office/drawing/2014/main" id="{3F76EDB3-31A9-46A2-99EB-030D1B3D378C}"/>
              </a:ext>
            </a:extLst>
          </p:cNvPr>
          <p:cNvSpPr txBox="1">
            <a:spLocks noChangeArrowheads="1"/>
          </p:cNvSpPr>
          <p:nvPr/>
        </p:nvSpPr>
        <p:spPr bwMode="auto">
          <a:xfrm>
            <a:off x="336405" y="8432488"/>
            <a:ext cx="6172302" cy="1138773"/>
          </a:xfrm>
          <a:prstGeom prst="rect">
            <a:avLst/>
          </a:prstGeom>
          <a:noFill/>
          <a:ln w="9525">
            <a:noFill/>
            <a:miter lim="800000"/>
            <a:headEnd/>
            <a:tailEnd/>
          </a:ln>
          <a:effectLst/>
        </p:spPr>
        <p:txBody>
          <a:bodyPr wrap="square">
            <a:spAutoFit/>
          </a:bodyPr>
          <a:lstStyle/>
          <a:p>
            <a:pPr algn="ct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送付先</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「日本東北観光フェア」出展者事務局出展者事務局</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担当：金城</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u="sng" dirty="0">
                <a:latin typeface="Meiryo UI" panose="020B0604030504040204" pitchFamily="50" charset="-128"/>
                <a:ea typeface="Meiryo UI" panose="020B0604030504040204" pitchFamily="50" charset="-128"/>
                <a:cs typeface="Meiryo UI" panose="020B0604030504040204" pitchFamily="50" charset="-128"/>
              </a:rPr>
              <a:t>E-mail</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u="sng" dirty="0">
                <a:latin typeface="Meiryo UI" panose="020B0604030504040204" pitchFamily="50" charset="-128"/>
                <a:ea typeface="Meiryo UI" panose="020B0604030504040204" pitchFamily="50" charset="-128"/>
                <a:cs typeface="Meiryo UI" panose="020B0604030504040204" pitchFamily="50" charset="-128"/>
              </a:rPr>
              <a:t>kaneshiro.hideki@jeki.co.jp</a:t>
            </a:r>
          </a:p>
          <a:p>
            <a:pPr algn="ctr"/>
            <a:r>
              <a:rPr lang="ja-JP" altLang="en-US"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申込み〆切：</a:t>
            </a:r>
            <a:r>
              <a:rPr lang="en-US" altLang="ja-JP"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日（金）</a:t>
            </a:r>
            <a:endPar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a:extLst>
              <a:ext uri="{FF2B5EF4-FFF2-40B4-BE49-F238E27FC236}">
                <a16:creationId xmlns:a16="http://schemas.microsoft.com/office/drawing/2014/main" id="{7C7CE06E-060C-249E-BA1A-654E8EC63E80}"/>
              </a:ext>
            </a:extLst>
          </p:cNvPr>
          <p:cNvSpPr/>
          <p:nvPr/>
        </p:nvSpPr>
        <p:spPr>
          <a:xfrm>
            <a:off x="-12031" y="291265"/>
            <a:ext cx="6882064" cy="37938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 name="Text Box 9">
            <a:extLst>
              <a:ext uri="{FF2B5EF4-FFF2-40B4-BE49-F238E27FC236}">
                <a16:creationId xmlns:a16="http://schemas.microsoft.com/office/drawing/2014/main" id="{AB32A6F5-B88B-3483-4F15-BE3371D20875}"/>
              </a:ext>
            </a:extLst>
          </p:cNvPr>
          <p:cNvSpPr txBox="1">
            <a:spLocks noChangeArrowheads="1"/>
          </p:cNvSpPr>
          <p:nvPr/>
        </p:nvSpPr>
        <p:spPr bwMode="auto">
          <a:xfrm>
            <a:off x="239420" y="260997"/>
            <a:ext cx="6559109" cy="370358"/>
          </a:xfrm>
          <a:prstGeom prst="rect">
            <a:avLst/>
          </a:prstGeom>
          <a:noFill/>
          <a:ln w="9525">
            <a:noFill/>
            <a:miter lim="800000"/>
            <a:headEnd/>
            <a:tailEnd/>
          </a:ln>
          <a:effectLst/>
        </p:spPr>
        <p:txBody>
          <a:bodyPr wrap="square">
            <a:spAutoFit/>
          </a:bodyPr>
          <a:lstStyle/>
          <a:p>
            <a:pPr>
              <a:lnSpc>
                <a:spcPct val="150000"/>
              </a:lnSpc>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ご参加意向確認書 ②</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Picture 2">
            <a:extLst>
              <a:ext uri="{FF2B5EF4-FFF2-40B4-BE49-F238E27FC236}">
                <a16:creationId xmlns:a16="http://schemas.microsoft.com/office/drawing/2014/main" id="{9F1875A1-76E9-D462-F509-1F714F605EEB}"/>
              </a:ext>
            </a:extLst>
          </p:cNvPr>
          <p:cNvPicPr>
            <a:picLocks noChangeAspect="1" noChangeArrowheads="1"/>
          </p:cNvPicPr>
          <p:nvPr/>
        </p:nvPicPr>
        <p:blipFill>
          <a:blip r:embed="rId2"/>
          <a:srcRect l="6636" t="15894" r="5655" b="15326"/>
          <a:stretch>
            <a:fillRect/>
          </a:stretch>
        </p:blipFill>
        <p:spPr bwMode="auto">
          <a:xfrm>
            <a:off x="6223571" y="357289"/>
            <a:ext cx="574958" cy="244634"/>
          </a:xfrm>
          <a:prstGeom prst="rect">
            <a:avLst/>
          </a:prstGeom>
          <a:noFill/>
          <a:ln w="9525">
            <a:noFill/>
            <a:miter lim="800000"/>
            <a:headEnd/>
            <a:tailEnd/>
          </a:ln>
        </p:spPr>
      </p:pic>
      <p:sp>
        <p:nvSpPr>
          <p:cNvPr id="6" name="テキスト ボックス 5">
            <a:extLst>
              <a:ext uri="{FF2B5EF4-FFF2-40B4-BE49-F238E27FC236}">
                <a16:creationId xmlns:a16="http://schemas.microsoft.com/office/drawing/2014/main" id="{524CE6B6-2309-207B-2324-5BE3C707C097}"/>
              </a:ext>
            </a:extLst>
          </p:cNvPr>
          <p:cNvSpPr txBox="1"/>
          <p:nvPr/>
        </p:nvSpPr>
        <p:spPr>
          <a:xfrm>
            <a:off x="239420" y="787842"/>
            <a:ext cx="7270750" cy="261610"/>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 その他、ご協力いただける内容やご提案などございましたらお聞かせください。　</a:t>
            </a:r>
          </a:p>
        </p:txBody>
      </p:sp>
      <p:sp>
        <p:nvSpPr>
          <p:cNvPr id="10" name="テキスト ボックス 9">
            <a:extLst>
              <a:ext uri="{FF2B5EF4-FFF2-40B4-BE49-F238E27FC236}">
                <a16:creationId xmlns:a16="http://schemas.microsoft.com/office/drawing/2014/main" id="{75E7465F-8EB2-5F25-822A-FA0B80E07E15}"/>
              </a:ext>
            </a:extLst>
          </p:cNvPr>
          <p:cNvSpPr txBox="1"/>
          <p:nvPr/>
        </p:nvSpPr>
        <p:spPr>
          <a:xfrm>
            <a:off x="239420" y="2568227"/>
            <a:ext cx="5653380" cy="261610"/>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 本イベントへのご意見ご要望等ございましたらご記入ください。</a:t>
            </a:r>
          </a:p>
        </p:txBody>
      </p:sp>
      <p:graphicFrame>
        <p:nvGraphicFramePr>
          <p:cNvPr id="16" name="表 23">
            <a:extLst>
              <a:ext uri="{FF2B5EF4-FFF2-40B4-BE49-F238E27FC236}">
                <a16:creationId xmlns:a16="http://schemas.microsoft.com/office/drawing/2014/main" id="{1EEE24D7-AB30-8259-463F-0D4872A71AA9}"/>
              </a:ext>
            </a:extLst>
          </p:cNvPr>
          <p:cNvGraphicFramePr>
            <a:graphicFrameLocks noGrp="1"/>
          </p:cNvGraphicFramePr>
          <p:nvPr>
            <p:extLst>
              <p:ext uri="{D42A27DB-BD31-4B8C-83A1-F6EECF244321}">
                <p14:modId xmlns:p14="http://schemas.microsoft.com/office/powerpoint/2010/main" val="2889956219"/>
              </p:ext>
            </p:extLst>
          </p:nvPr>
        </p:nvGraphicFramePr>
        <p:xfrm>
          <a:off x="336402" y="1078817"/>
          <a:ext cx="6172303" cy="1323439"/>
        </p:xfrm>
        <a:graphic>
          <a:graphicData uri="http://schemas.openxmlformats.org/drawingml/2006/table">
            <a:tbl>
              <a:tblPr firstRow="1" bandRow="1">
                <a:tableStyleId>{5C22544A-7EE6-4342-B048-85BDC9FD1C3A}</a:tableStyleId>
              </a:tblPr>
              <a:tblGrid>
                <a:gridCol w="6172303">
                  <a:extLst>
                    <a:ext uri="{9D8B030D-6E8A-4147-A177-3AD203B41FA5}">
                      <a16:colId xmlns:a16="http://schemas.microsoft.com/office/drawing/2014/main" val="114715984"/>
                    </a:ext>
                  </a:extLst>
                </a:gridCol>
              </a:tblGrid>
              <a:tr h="1323439">
                <a:tc>
                  <a:txBody>
                    <a:bodyPr/>
                    <a:lstStyle/>
                    <a:p>
                      <a:endParaRPr kumimoji="1" lang="ja-JP" altLang="en-US" sz="105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2718534"/>
                  </a:ext>
                </a:extLst>
              </a:tr>
            </a:tbl>
          </a:graphicData>
        </a:graphic>
      </p:graphicFrame>
      <p:graphicFrame>
        <p:nvGraphicFramePr>
          <p:cNvPr id="24" name="表 23">
            <a:extLst>
              <a:ext uri="{FF2B5EF4-FFF2-40B4-BE49-F238E27FC236}">
                <a16:creationId xmlns:a16="http://schemas.microsoft.com/office/drawing/2014/main" id="{B932389F-EF7B-5F18-B9F8-6F047D3C3312}"/>
              </a:ext>
            </a:extLst>
          </p:cNvPr>
          <p:cNvGraphicFramePr>
            <a:graphicFrameLocks noGrp="1"/>
          </p:cNvGraphicFramePr>
          <p:nvPr>
            <p:extLst>
              <p:ext uri="{D42A27DB-BD31-4B8C-83A1-F6EECF244321}">
                <p14:modId xmlns:p14="http://schemas.microsoft.com/office/powerpoint/2010/main" val="2889956219"/>
              </p:ext>
            </p:extLst>
          </p:nvPr>
        </p:nvGraphicFramePr>
        <p:xfrm>
          <a:off x="336402" y="2810251"/>
          <a:ext cx="6172303" cy="1323439"/>
        </p:xfrm>
        <a:graphic>
          <a:graphicData uri="http://schemas.openxmlformats.org/drawingml/2006/table">
            <a:tbl>
              <a:tblPr firstRow="1" bandRow="1">
                <a:tableStyleId>{5C22544A-7EE6-4342-B048-85BDC9FD1C3A}</a:tableStyleId>
              </a:tblPr>
              <a:tblGrid>
                <a:gridCol w="6172303">
                  <a:extLst>
                    <a:ext uri="{9D8B030D-6E8A-4147-A177-3AD203B41FA5}">
                      <a16:colId xmlns:a16="http://schemas.microsoft.com/office/drawing/2014/main" val="114715984"/>
                    </a:ext>
                  </a:extLst>
                </a:gridCol>
              </a:tblGrid>
              <a:tr h="1323439">
                <a:tc>
                  <a:txBody>
                    <a:bodyPr/>
                    <a:lstStyle/>
                    <a:p>
                      <a:endParaRPr kumimoji="1" lang="ja-JP" altLang="en-US" sz="105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2718534"/>
                  </a:ext>
                </a:extLst>
              </a:tr>
            </a:tbl>
          </a:graphicData>
        </a:graphic>
      </p:graphicFrame>
    </p:spTree>
    <p:extLst>
      <p:ext uri="{BB962C8B-B14F-4D97-AF65-F5344CB8AC3E}">
        <p14:creationId xmlns:p14="http://schemas.microsoft.com/office/powerpoint/2010/main" val="71439047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1922</Words>
  <Application>Microsoft Office PowerPoint</Application>
  <PresentationFormat>A4 210 x 297 mm</PresentationFormat>
  <Paragraphs>229</Paragraphs>
  <Slides>5</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vt:i4>
      </vt:variant>
    </vt:vector>
  </HeadingPairs>
  <TitlesOfParts>
    <vt:vector size="11" baseType="lpstr">
      <vt:lpstr>BIZ UDPゴシック</vt:lpstr>
      <vt:lpstr>Meiryo UI</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金城 秀基</dc:creator>
  <cp:lastModifiedBy>ttpopc066</cp:lastModifiedBy>
  <cp:revision>34</cp:revision>
  <cp:lastPrinted>2023-02-10T02:39:23Z</cp:lastPrinted>
  <dcterms:modified xsi:type="dcterms:W3CDTF">2023-02-10T03:39:57Z</dcterms:modified>
</cp:coreProperties>
</file>