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1200" r:id="rId2"/>
    <p:sldId id="337" r:id="rId3"/>
    <p:sldId id="1209" r:id="rId4"/>
    <p:sldId id="345" r:id="rId5"/>
    <p:sldId id="347" r:id="rId6"/>
    <p:sldId id="1202" r:id="rId7"/>
    <p:sldId id="1201" r:id="rId8"/>
    <p:sldId id="1191" r:id="rId9"/>
    <p:sldId id="1199" r:id="rId10"/>
    <p:sldId id="1195" r:id="rId11"/>
  </p:sldIdLst>
  <p:sldSz cx="6858000" cy="9906000" type="A4"/>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3324" userDrawn="1">
          <p15:clr>
            <a:srgbClr val="A4A3A4"/>
          </p15:clr>
        </p15:guide>
        <p15:guide id="2" pos="21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70C0"/>
    <a:srgbClr val="FFFFFF"/>
    <a:srgbClr val="FFFF00"/>
    <a:srgbClr val="008000"/>
    <a:srgbClr val="0000FF"/>
    <a:srgbClr val="BFBFBF"/>
    <a:srgbClr val="00FFCC"/>
    <a:srgbClr val="B02A00"/>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9" autoAdjust="0"/>
    <p:restoredTop sz="94660" autoAdjust="0"/>
  </p:normalViewPr>
  <p:slideViewPr>
    <p:cSldViewPr snapToGrid="0">
      <p:cViewPr>
        <p:scale>
          <a:sx n="75" d="100"/>
          <a:sy n="75" d="100"/>
        </p:scale>
        <p:origin x="3210" y="54"/>
      </p:cViewPr>
      <p:guideLst>
        <p:guide orient="horz" pos="3324"/>
        <p:guide pos="218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2"/>
            <a:ext cx="2919413" cy="493714"/>
          </a:xfrm>
          <a:prstGeom prst="rect">
            <a:avLst/>
          </a:prstGeom>
        </p:spPr>
        <p:txBody>
          <a:bodyPr vert="horz" lIns="91375" tIns="45688" rIns="91375" bIns="45688"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sz="quarter" idx="1"/>
          </p:nvPr>
        </p:nvSpPr>
        <p:spPr>
          <a:xfrm>
            <a:off x="3814764" y="2"/>
            <a:ext cx="2919412" cy="493714"/>
          </a:xfrm>
          <a:prstGeom prst="rect">
            <a:avLst/>
          </a:prstGeom>
        </p:spPr>
        <p:txBody>
          <a:bodyPr vert="horz" lIns="91375" tIns="45688" rIns="91375" bIns="45688" rtlCol="0"/>
          <a:lstStyle>
            <a:lvl1pPr algn="r" fontAlgn="auto">
              <a:spcBef>
                <a:spcPts val="0"/>
              </a:spcBef>
              <a:spcAft>
                <a:spcPts val="0"/>
              </a:spcAft>
              <a:defRPr sz="1200">
                <a:latin typeface="+mn-lt"/>
                <a:ea typeface="+mn-ea"/>
              </a:defRPr>
            </a:lvl1pPr>
          </a:lstStyle>
          <a:p>
            <a:pPr>
              <a:defRPr/>
            </a:pPr>
            <a:fld id="{E8871455-1DFE-4363-85D9-C9A805D97116}" type="datetimeFigureOut">
              <a:rPr lang="ja-JP" altLang="en-US"/>
              <a:pPr>
                <a:defRPr/>
              </a:pPr>
              <a:t>2023/6/26</a:t>
            </a:fld>
            <a:endParaRPr lang="ja-JP" altLang="en-US"/>
          </a:p>
        </p:txBody>
      </p:sp>
      <p:sp>
        <p:nvSpPr>
          <p:cNvPr id="4" name="フッター プレースホルダー 3"/>
          <p:cNvSpPr>
            <a:spLocks noGrp="1"/>
          </p:cNvSpPr>
          <p:nvPr>
            <p:ph type="ftr" sz="quarter" idx="2"/>
          </p:nvPr>
        </p:nvSpPr>
        <p:spPr>
          <a:xfrm>
            <a:off x="7" y="9371016"/>
            <a:ext cx="2919413" cy="493713"/>
          </a:xfrm>
          <a:prstGeom prst="rect">
            <a:avLst/>
          </a:prstGeom>
        </p:spPr>
        <p:txBody>
          <a:bodyPr vert="horz" lIns="91375" tIns="45688" rIns="91375" bIns="45688"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5" name="スライド番号プレースホルダー 4"/>
          <p:cNvSpPr>
            <a:spLocks noGrp="1"/>
          </p:cNvSpPr>
          <p:nvPr>
            <p:ph type="sldNum" sz="quarter" idx="3"/>
          </p:nvPr>
        </p:nvSpPr>
        <p:spPr>
          <a:xfrm>
            <a:off x="3814764" y="9371016"/>
            <a:ext cx="2919412" cy="493713"/>
          </a:xfrm>
          <a:prstGeom prst="rect">
            <a:avLst/>
          </a:prstGeom>
        </p:spPr>
        <p:txBody>
          <a:bodyPr vert="horz" lIns="91375" tIns="45688" rIns="91375" bIns="45688" rtlCol="0" anchor="b"/>
          <a:lstStyle>
            <a:lvl1pPr algn="r" fontAlgn="auto">
              <a:spcBef>
                <a:spcPts val="0"/>
              </a:spcBef>
              <a:spcAft>
                <a:spcPts val="0"/>
              </a:spcAft>
              <a:defRPr sz="1200">
                <a:latin typeface="+mn-lt"/>
                <a:ea typeface="+mn-ea"/>
              </a:defRPr>
            </a:lvl1pPr>
          </a:lstStyle>
          <a:p>
            <a:pPr>
              <a:defRPr/>
            </a:pPr>
            <a:fld id="{1D72F30C-D8F0-45C0-BD9A-BF6040B26138}" type="slidenum">
              <a:rPr lang="ja-JP" altLang="en-US"/>
              <a:pPr>
                <a:defRPr/>
              </a:pPr>
              <a:t>‹#›</a:t>
            </a:fld>
            <a:endParaRPr lang="ja-JP" altLang="en-US"/>
          </a:p>
        </p:txBody>
      </p:sp>
    </p:spTree>
    <p:extLst>
      <p:ext uri="{BB962C8B-B14F-4D97-AF65-F5344CB8AC3E}">
        <p14:creationId xmlns:p14="http://schemas.microsoft.com/office/powerpoint/2010/main" val="2407370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2918621" cy="493237"/>
          </a:xfrm>
          <a:prstGeom prst="rect">
            <a:avLst/>
          </a:prstGeom>
        </p:spPr>
        <p:txBody>
          <a:bodyPr vert="horz" lIns="90607" tIns="45301" rIns="90607" bIns="4530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575" y="1"/>
            <a:ext cx="2918621" cy="493237"/>
          </a:xfrm>
          <a:prstGeom prst="rect">
            <a:avLst/>
          </a:prstGeom>
        </p:spPr>
        <p:txBody>
          <a:bodyPr vert="horz" lIns="90607" tIns="45301" rIns="90607" bIns="45301" rtlCol="0"/>
          <a:lstStyle>
            <a:lvl1pPr algn="r">
              <a:defRPr sz="1200"/>
            </a:lvl1pPr>
          </a:lstStyle>
          <a:p>
            <a:fld id="{0B059EF7-2CAD-4138-AD5E-B66F633B21E6}" type="datetimeFigureOut">
              <a:rPr kumimoji="1" lang="ja-JP" altLang="en-US" smtClean="0"/>
              <a:t>2023/6/26</a:t>
            </a:fld>
            <a:endParaRPr kumimoji="1" lang="ja-JP" altLang="en-US"/>
          </a:p>
        </p:txBody>
      </p:sp>
      <p:sp>
        <p:nvSpPr>
          <p:cNvPr id="4" name="スライド イメージ プレースホルダー 3"/>
          <p:cNvSpPr>
            <a:spLocks noGrp="1" noRot="1" noChangeAspect="1"/>
          </p:cNvSpPr>
          <p:nvPr>
            <p:ph type="sldImg" idx="2"/>
          </p:nvPr>
        </p:nvSpPr>
        <p:spPr>
          <a:xfrm>
            <a:off x="2089150" y="741363"/>
            <a:ext cx="2557463" cy="3697287"/>
          </a:xfrm>
          <a:prstGeom prst="rect">
            <a:avLst/>
          </a:prstGeom>
          <a:noFill/>
          <a:ln w="12700">
            <a:solidFill>
              <a:prstClr val="black"/>
            </a:solidFill>
          </a:ln>
        </p:spPr>
        <p:txBody>
          <a:bodyPr vert="horz" lIns="90607" tIns="45301" rIns="90607" bIns="45301" rtlCol="0" anchor="ctr"/>
          <a:lstStyle/>
          <a:p>
            <a:endParaRPr lang="ja-JP" altLang="en-US"/>
          </a:p>
        </p:txBody>
      </p:sp>
      <p:sp>
        <p:nvSpPr>
          <p:cNvPr id="5" name="ノート プレースホルダー 4"/>
          <p:cNvSpPr>
            <a:spLocks noGrp="1"/>
          </p:cNvSpPr>
          <p:nvPr>
            <p:ph type="body" sz="quarter" idx="3"/>
          </p:nvPr>
        </p:nvSpPr>
        <p:spPr>
          <a:xfrm>
            <a:off x="673891" y="4686541"/>
            <a:ext cx="5387982" cy="4439132"/>
          </a:xfrm>
          <a:prstGeom prst="rect">
            <a:avLst/>
          </a:prstGeom>
        </p:spPr>
        <p:txBody>
          <a:bodyPr vert="horz" lIns="90607" tIns="45301" rIns="90607" bIns="4530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371505"/>
            <a:ext cx="2918621" cy="493236"/>
          </a:xfrm>
          <a:prstGeom prst="rect">
            <a:avLst/>
          </a:prstGeom>
        </p:spPr>
        <p:txBody>
          <a:bodyPr vert="horz" lIns="90607" tIns="45301" rIns="90607" bIns="4530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575" y="9371505"/>
            <a:ext cx="2918621" cy="493236"/>
          </a:xfrm>
          <a:prstGeom prst="rect">
            <a:avLst/>
          </a:prstGeom>
        </p:spPr>
        <p:txBody>
          <a:bodyPr vert="horz" lIns="90607" tIns="45301" rIns="90607" bIns="45301" rtlCol="0" anchor="b"/>
          <a:lstStyle>
            <a:lvl1pPr algn="r">
              <a:defRPr sz="1200"/>
            </a:lvl1pPr>
          </a:lstStyle>
          <a:p>
            <a:fld id="{C8A70C1C-97FA-407F-A8C0-C6D19C2308F3}" type="slidenum">
              <a:rPr kumimoji="1" lang="ja-JP" altLang="en-US" smtClean="0"/>
              <a:t>‹#›</a:t>
            </a:fld>
            <a:endParaRPr kumimoji="1" lang="ja-JP" altLang="en-US"/>
          </a:p>
        </p:txBody>
      </p:sp>
    </p:spTree>
    <p:extLst>
      <p:ext uri="{BB962C8B-B14F-4D97-AF65-F5344CB8AC3E}">
        <p14:creationId xmlns:p14="http://schemas.microsoft.com/office/powerpoint/2010/main" val="355120959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8A70C1C-97FA-407F-A8C0-C6D19C2308F3}" type="slidenum">
              <a:rPr kumimoji="1" lang="ja-JP" altLang="en-US" smtClean="0"/>
              <a:t>3</a:t>
            </a:fld>
            <a:endParaRPr kumimoji="1" lang="ja-JP" altLang="en-US"/>
          </a:p>
        </p:txBody>
      </p:sp>
    </p:spTree>
    <p:extLst>
      <p:ext uri="{BB962C8B-B14F-4D97-AF65-F5344CB8AC3E}">
        <p14:creationId xmlns:p14="http://schemas.microsoft.com/office/powerpoint/2010/main" val="1438041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7"/>
            <a:ext cx="5829300" cy="2123369"/>
          </a:xfrm>
        </p:spPr>
        <p:txBody>
          <a:bodyPr/>
          <a:lstStyle/>
          <a:p>
            <a:r>
              <a:rPr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2D79C751-D49D-4A7E-9DEC-410A7F9FA358}" type="datetimeFigureOut">
              <a:rPr lang="ja-JP" altLang="en-US"/>
              <a:pPr>
                <a:defRPr/>
              </a:pPr>
              <a:t>2023/6/26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CCC04C2E-84D6-40F2-9422-7357E53DE375}"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0567D1EE-D7DE-4488-8771-5557150B05B1}" type="datetimeFigureOut">
              <a:rPr lang="ja-JP" altLang="en-US"/>
              <a:pPr>
                <a:defRPr/>
              </a:pPr>
              <a:t>2023/6/26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C025244B-0740-475B-848C-AD72FA8964F1}"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73264"/>
            <a:ext cx="1157288" cy="1220822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257175" y="573264"/>
            <a:ext cx="3357563" cy="1220822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0CD360E6-82B3-4D37-A3C8-563CD6265C82}" type="datetimeFigureOut">
              <a:rPr lang="ja-JP" altLang="en-US"/>
              <a:pPr>
                <a:defRPr/>
              </a:pPr>
              <a:t>2023/6/26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0124103-829D-4DF1-B1C1-4FF90C3661D1}" type="slidenum">
              <a:rPr lang="ja-JP" altLang="en-US"/>
              <a:pPr>
                <a:defRPr/>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333376" y="415925"/>
            <a:ext cx="6181725" cy="84328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 2"/>
          <p:cNvSpPr>
            <a:spLocks noGrp="1"/>
          </p:cNvSpPr>
          <p:nvPr>
            <p:ph type="dt" sz="half" idx="10"/>
          </p:nvPr>
        </p:nvSpPr>
        <p:spPr>
          <a:xfrm>
            <a:off x="342900" y="9182100"/>
            <a:ext cx="1600200" cy="527050"/>
          </a:xfrm>
        </p:spPr>
        <p:txBody>
          <a:bodyPr/>
          <a:lstStyle>
            <a:lvl1pPr>
              <a:defRPr/>
            </a:lvl1pPr>
          </a:lstStyle>
          <a:p>
            <a:pPr>
              <a:defRPr/>
            </a:pPr>
            <a:fld id="{0220606D-DF01-41C2-9BB3-86989AD4C47A}" type="datetimeFigureOut">
              <a:rPr lang="ja-JP" altLang="en-US"/>
              <a:pPr>
                <a:defRPr/>
              </a:pPr>
              <a:t>2023/6/26</a:t>
            </a:fld>
            <a:endParaRPr lang="ja-JP" altLang="en-US"/>
          </a:p>
        </p:txBody>
      </p:sp>
      <p:sp>
        <p:nvSpPr>
          <p:cNvPr id="4" name="フッター プレースホルダ 3"/>
          <p:cNvSpPr>
            <a:spLocks noGrp="1"/>
          </p:cNvSpPr>
          <p:nvPr>
            <p:ph type="ftr" sz="quarter" idx="11"/>
          </p:nvPr>
        </p:nvSpPr>
        <p:spPr>
          <a:xfrm>
            <a:off x="2343150" y="9182100"/>
            <a:ext cx="2171700" cy="527050"/>
          </a:xfrm>
        </p:spPr>
        <p:txBody>
          <a:bodyPr/>
          <a:lstStyle>
            <a:lvl1pPr>
              <a:defRPr/>
            </a:lvl1pPr>
          </a:lstStyle>
          <a:p>
            <a:pPr>
              <a:defRPr/>
            </a:pPr>
            <a:endParaRPr lang="ja-JP" altLang="en-US"/>
          </a:p>
        </p:txBody>
      </p:sp>
      <p:sp>
        <p:nvSpPr>
          <p:cNvPr id="5" name="スライド番号プレースホルダ 4"/>
          <p:cNvSpPr>
            <a:spLocks noGrp="1"/>
          </p:cNvSpPr>
          <p:nvPr>
            <p:ph type="sldNum" sz="quarter" idx="12"/>
          </p:nvPr>
        </p:nvSpPr>
        <p:spPr>
          <a:xfrm>
            <a:off x="4914900" y="9182100"/>
            <a:ext cx="1600200" cy="527050"/>
          </a:xfrm>
        </p:spPr>
        <p:txBody>
          <a:bodyPr/>
          <a:lstStyle>
            <a:lvl1pPr>
              <a:defRPr/>
            </a:lvl1pPr>
          </a:lstStyle>
          <a:p>
            <a:pPr>
              <a:defRPr/>
            </a:pPr>
            <a:fld id="{40B920C6-7C20-4520-8355-716E9E839157}"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03E95D32-6BE3-491B-88CB-28F2DCE867E7}" type="datetimeFigureOut">
              <a:rPr lang="ja-JP" altLang="en-US"/>
              <a:pPr>
                <a:defRPr/>
              </a:pPr>
              <a:t>2023/6/26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708241FB-DE9E-4F21-8022-64B5B6DF4673}"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4"/>
            <a:ext cx="5829300" cy="1967442"/>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541735" y="4198592"/>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755CC9C7-878B-4671-9281-0637A5FE2D09}" type="datetimeFigureOut">
              <a:rPr lang="ja-JP" altLang="en-US"/>
              <a:pPr>
                <a:defRPr/>
              </a:pPr>
              <a:t>2023/6/26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2BDA2D5-AA3B-45B6-938B-A5AFED3BD895}"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257176" y="3338695"/>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2628902" y="3338695"/>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00546B8D-B4A7-44D4-8F3A-8C30BF1AADF5}" type="datetimeFigureOut">
              <a:rPr lang="ja-JP" altLang="en-US"/>
              <a:pPr>
                <a:defRPr/>
              </a:pPr>
              <a:t>2023/6/26</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B6E9597-581E-4BDB-AA2E-16AFD7FB9B63}"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342902"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342902"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3483773"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3483773"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D36062F3-FB83-44B0-B9ED-CABD781FCD14}" type="datetimeFigureOut">
              <a:rPr lang="ja-JP" altLang="en-US"/>
              <a:pPr>
                <a:defRPr/>
              </a:pPr>
              <a:t>2023/6/26</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FBB63921-A9BF-4339-B530-D6402B1924C9}"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75A37B04-1D4C-4989-A196-CBA284A82198}" type="datetimeFigureOut">
              <a:rPr lang="ja-JP" altLang="en-US"/>
              <a:pPr>
                <a:defRPr/>
              </a:pPr>
              <a:t>2023/6/26</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0C619625-2D24-47C3-AE55-BDC6C6F0EF5F}"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B9501A82-3DC4-496F-8667-807437DC6A69}" type="datetimeFigureOut">
              <a:rPr lang="ja-JP" altLang="en-US"/>
              <a:pPr>
                <a:defRPr/>
              </a:pPr>
              <a:t>2023/6/26</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03A1AA4C-67D0-4205-B53D-D956545DF733}"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4" y="394405"/>
            <a:ext cx="2256235" cy="1678517"/>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2681291" y="394412"/>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342904" y="2072924"/>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4EDEC6F4-8EB3-4F8D-8009-B98A40B83153}" type="datetimeFigureOut">
              <a:rPr lang="ja-JP" altLang="en-US"/>
              <a:pPr>
                <a:defRPr/>
              </a:pPr>
              <a:t>2023/6/26</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75C7A898-687E-47D1-BEC3-7F31CFCA61B3}"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B3B2C49E-B1F1-45D8-867D-775CE08A03A6}" type="datetimeFigureOut">
              <a:rPr lang="ja-JP" altLang="en-US"/>
              <a:pPr>
                <a:defRPr/>
              </a:pPr>
              <a:t>2023/6/26</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14838341-9991-469A-B863-8C61FCC0B57F}"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333375" y="415925"/>
            <a:ext cx="6172200" cy="165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342900" y="2311402"/>
            <a:ext cx="6172200" cy="65373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342900" y="9182100"/>
            <a:ext cx="1600200" cy="527050"/>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F942116F-A549-49AF-B76C-F7DA13A60AB4}" type="datetimeFigureOut">
              <a:rPr lang="ja-JP" altLang="en-US"/>
              <a:pPr>
                <a:defRPr/>
              </a:pPr>
              <a:t>2023/6/26</a:t>
            </a:fld>
            <a:endParaRPr lang="ja-JP" altLang="en-US"/>
          </a:p>
        </p:txBody>
      </p:sp>
      <p:sp>
        <p:nvSpPr>
          <p:cNvPr id="5" name="フッター プレースホルダー 4"/>
          <p:cNvSpPr>
            <a:spLocks noGrp="1"/>
          </p:cNvSpPr>
          <p:nvPr>
            <p:ph type="ftr" sz="quarter" idx="3"/>
          </p:nvPr>
        </p:nvSpPr>
        <p:spPr>
          <a:xfrm>
            <a:off x="2380220" y="9182100"/>
            <a:ext cx="2171700" cy="52705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4914900" y="9182100"/>
            <a:ext cx="1600200" cy="527050"/>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0A570CFC-4A4C-425C-B2F2-B00F85DEF55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0.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19.sv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 Id="rId1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pn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2" Type="http://schemas.openxmlformats.org/officeDocument/2006/relationships/hyperlink" Target="mailto:Kaneshiro.Hideki@jeki.co.j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png"/><Relationship Id="rId18" Type="http://schemas.openxmlformats.org/officeDocument/2006/relationships/image" Target="../media/image59.jpeg"/><Relationship Id="rId3" Type="http://schemas.openxmlformats.org/officeDocument/2006/relationships/image" Target="../media/image45.jpeg"/><Relationship Id="rId7" Type="http://schemas.openxmlformats.org/officeDocument/2006/relationships/image" Target="../media/image48.jpeg"/><Relationship Id="rId12" Type="http://schemas.openxmlformats.org/officeDocument/2006/relationships/image" Target="../media/image53.jpeg"/><Relationship Id="rId17" Type="http://schemas.openxmlformats.org/officeDocument/2006/relationships/image" Target="../media/image58.png"/><Relationship Id="rId2" Type="http://schemas.openxmlformats.org/officeDocument/2006/relationships/hyperlink" Target="https://www.youtube.com/watch?v=KTnJVllXIQM" TargetMode="External"/><Relationship Id="rId16"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2.png"/><Relationship Id="rId5" Type="http://schemas.microsoft.com/office/2007/relationships/hdphoto" Target="../media/hdphoto2.wdp"/><Relationship Id="rId15" Type="http://schemas.openxmlformats.org/officeDocument/2006/relationships/image" Target="../media/image56.png"/><Relationship Id="rId10" Type="http://schemas.openxmlformats.org/officeDocument/2006/relationships/image" Target="../media/image51.png"/><Relationship Id="rId19" Type="http://schemas.openxmlformats.org/officeDocument/2006/relationships/image" Target="../media/image60.jpeg"/><Relationship Id="rId4" Type="http://schemas.openxmlformats.org/officeDocument/2006/relationships/image" Target="../media/image46.png"/><Relationship Id="rId9" Type="http://schemas.openxmlformats.org/officeDocument/2006/relationships/image" Target="../media/image50.png"/><Relationship Id="rId14" Type="http://schemas.openxmlformats.org/officeDocument/2006/relationships/image" Target="../media/image5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a:extLst>
              <a:ext uri="{FF2B5EF4-FFF2-40B4-BE49-F238E27FC236}">
                <a16:creationId xmlns:a16="http://schemas.microsoft.com/office/drawing/2014/main" id="{F650AF4A-3063-8BA7-98F3-DC257656B5E1}"/>
              </a:ext>
            </a:extLst>
          </p:cNvPr>
          <p:cNvSpPr txBox="1">
            <a:spLocks noChangeArrowheads="1"/>
          </p:cNvSpPr>
          <p:nvPr/>
        </p:nvSpPr>
        <p:spPr bwMode="auto">
          <a:xfrm>
            <a:off x="333760" y="4609628"/>
            <a:ext cx="6055773" cy="4215065"/>
          </a:xfrm>
          <a:prstGeom prst="rect">
            <a:avLst/>
          </a:prstGeom>
          <a:noFill/>
          <a:ln w="9525">
            <a:noFill/>
            <a:miter lim="800000"/>
            <a:headEnd/>
            <a:tailEnd/>
          </a:ln>
          <a:effectLst/>
        </p:spPr>
        <p:txBody>
          <a:bodyPr wrap="square">
            <a:spAutoFit/>
          </a:bodyPr>
          <a:lstStyle/>
          <a:p>
            <a:pPr>
              <a:lnSpc>
                <a:spcPct val="150000"/>
              </a:lnSpc>
            </a:pPr>
            <a:r>
              <a:rPr lang="ja-JP" altLang="en-US" sz="1000" dirty="0">
                <a:solidFill>
                  <a:prstClr val="black"/>
                </a:solidFill>
                <a:latin typeface="Meiryo UI" panose="020B0604030504040204" pitchFamily="50" charset="-128"/>
                <a:ea typeface="Meiryo UI" panose="020B0604030504040204" pitchFamily="50" charset="-128"/>
                <a:cs typeface="メイリオ" pitchFamily="50" charset="-128"/>
              </a:rPr>
              <a:t>　</a:t>
            </a:r>
            <a:r>
              <a:rPr lang="en-US" altLang="ja-JP" sz="1000" dirty="0">
                <a:solidFill>
                  <a:prstClr val="black"/>
                </a:solidFill>
                <a:latin typeface="Meiryo UI" panose="020B0604030504040204" pitchFamily="50" charset="-128"/>
                <a:ea typeface="Meiryo UI" panose="020B0604030504040204" pitchFamily="50" charset="-128"/>
                <a:cs typeface="メイリオ"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メイリオ" pitchFamily="50" charset="-128"/>
              </a:rPr>
              <a:t>実施概要</a:t>
            </a:r>
            <a:r>
              <a:rPr lang="en-US" altLang="ja-JP" sz="1000" dirty="0">
                <a:solidFill>
                  <a:prstClr val="black"/>
                </a:solidFill>
                <a:latin typeface="Meiryo UI" panose="020B0604030504040204" pitchFamily="50" charset="-128"/>
                <a:ea typeface="Meiryo UI" panose="020B0604030504040204" pitchFamily="50" charset="-128"/>
                <a:cs typeface="メイリオ" pitchFamily="50" charset="-128"/>
              </a:rPr>
              <a:t>】</a:t>
            </a:r>
          </a:p>
          <a:p>
            <a:pPr>
              <a:lnSpc>
                <a:spcPct val="150000"/>
              </a:lnSpc>
              <a:defRPr/>
            </a:pPr>
            <a:r>
              <a:rPr lang="ja-JP" altLang="en-US" sz="1000" dirty="0">
                <a:solidFill>
                  <a:prstClr val="black"/>
                </a:solidFill>
                <a:latin typeface="Meiryo UI" panose="020B0604030504040204" pitchFamily="50" charset="-128"/>
                <a:ea typeface="Meiryo UI" panose="020B0604030504040204" pitchFamily="50" charset="-128"/>
                <a:cs typeface="メイリオ" pitchFamily="50" charset="-128"/>
              </a:rPr>
              <a:t>■名称：「日本東北遊楽日</a:t>
            </a:r>
            <a:r>
              <a:rPr lang="en-US" altLang="ja-JP" sz="1000" dirty="0">
                <a:solidFill>
                  <a:prstClr val="black"/>
                </a:solidFill>
                <a:latin typeface="Meiryo UI" panose="020B0604030504040204" pitchFamily="50" charset="-128"/>
                <a:ea typeface="Meiryo UI" panose="020B0604030504040204" pitchFamily="50" charset="-128"/>
                <a:cs typeface="メイリオ" pitchFamily="50" charset="-128"/>
              </a:rPr>
              <a:t>2023</a:t>
            </a:r>
            <a:r>
              <a:rPr lang="ja-JP" altLang="en-US" sz="1000" dirty="0">
                <a:solidFill>
                  <a:prstClr val="black"/>
                </a:solidFill>
                <a:latin typeface="Meiryo UI" panose="020B0604030504040204" pitchFamily="50" charset="-128"/>
                <a:ea typeface="Meiryo UI" panose="020B0604030504040204" pitchFamily="50" charset="-128"/>
                <a:cs typeface="メイリオ" pitchFamily="50" charset="-128"/>
              </a:rPr>
              <a:t>　新・魅力再發見！</a:t>
            </a:r>
            <a:r>
              <a:rPr lang="ja-JP" altLang="en-US" sz="900" dirty="0">
                <a:solidFill>
                  <a:prstClr val="black"/>
                </a:solidFill>
                <a:latin typeface="Meiryo UI" panose="020B0604030504040204" pitchFamily="50" charset="-128"/>
                <a:ea typeface="Meiryo UI" panose="020B0604030504040204" pitchFamily="50" charset="-128"/>
                <a:cs typeface="メイリオ" pitchFamily="50" charset="-128"/>
              </a:rPr>
              <a:t>（</a:t>
            </a:r>
            <a:r>
              <a:rPr lang="ja-JP" altLang="en-US" sz="700" dirty="0">
                <a:solidFill>
                  <a:prstClr val="black"/>
                </a:solidFill>
                <a:latin typeface="Meiryo UI"/>
                <a:ea typeface="Meiryo UI"/>
              </a:rPr>
              <a:t>シン　メー　リー ツェー ファー シェン！）</a:t>
            </a:r>
            <a:r>
              <a:rPr lang="ja-JP" altLang="en-US" sz="1000" dirty="0">
                <a:solidFill>
                  <a:prstClr val="black"/>
                </a:solidFill>
                <a:latin typeface="Meiryo UI"/>
                <a:ea typeface="Meiryo UI"/>
              </a:rPr>
              <a:t>」</a:t>
            </a:r>
            <a:endParaRPr lang="en-US" altLang="ja-JP" sz="1000" dirty="0">
              <a:solidFill>
                <a:prstClr val="black"/>
              </a:solidFill>
              <a:latin typeface="Meiryo UI" panose="020B0604030504040204" pitchFamily="50" charset="-128"/>
              <a:ea typeface="Meiryo UI" panose="020B0604030504040204" pitchFamily="50" charset="-128"/>
              <a:cs typeface="メイリオ" pitchFamily="50" charset="-128"/>
            </a:endParaRPr>
          </a:p>
          <a:p>
            <a:pPr>
              <a:lnSpc>
                <a:spcPct val="150000"/>
              </a:lnSpc>
            </a:pPr>
            <a:r>
              <a:rPr lang="ja-JP" altLang="en-US" sz="1000" dirty="0">
                <a:solidFill>
                  <a:prstClr val="black"/>
                </a:solidFill>
                <a:latin typeface="Meiryo UI" panose="020B0604030504040204" pitchFamily="50" charset="-128"/>
                <a:ea typeface="Meiryo UI" panose="020B0604030504040204" pitchFamily="50" charset="-128"/>
                <a:cs typeface="メイリオ" pitchFamily="50" charset="-128"/>
              </a:rPr>
              <a:t>■目的：台湾の一般消費者向けに、東北旅行の魅力を</a:t>
            </a:r>
            <a:r>
              <a:rPr lang="en-US" altLang="ja-JP" sz="1000" dirty="0">
                <a:solidFill>
                  <a:prstClr val="black"/>
                </a:solidFill>
                <a:latin typeface="Meiryo UI" panose="020B0604030504040204" pitchFamily="50" charset="-128"/>
                <a:ea typeface="Meiryo UI" panose="020B0604030504040204" pitchFamily="50" charset="-128"/>
                <a:cs typeface="メイリオ" pitchFamily="50" charset="-128"/>
              </a:rPr>
              <a:t>PR</a:t>
            </a:r>
            <a:r>
              <a:rPr lang="ja-JP" altLang="en-US" sz="1000" dirty="0">
                <a:solidFill>
                  <a:prstClr val="black"/>
                </a:solidFill>
                <a:latin typeface="Meiryo UI" panose="020B0604030504040204" pitchFamily="50" charset="-128"/>
                <a:ea typeface="Meiryo UI" panose="020B0604030504040204" pitchFamily="50" charset="-128"/>
                <a:cs typeface="メイリオ" pitchFamily="50" charset="-128"/>
              </a:rPr>
              <a:t>するイベントを実施し、</a:t>
            </a:r>
            <a:endParaRPr lang="en-US" altLang="ja-JP" sz="1000" dirty="0">
              <a:solidFill>
                <a:prstClr val="black"/>
              </a:solidFill>
              <a:latin typeface="Meiryo UI" panose="020B0604030504040204" pitchFamily="50" charset="-128"/>
              <a:ea typeface="Meiryo UI" panose="020B0604030504040204" pitchFamily="50" charset="-128"/>
              <a:cs typeface="メイリオ" pitchFamily="50" charset="-128"/>
            </a:endParaRPr>
          </a:p>
          <a:p>
            <a:pPr>
              <a:lnSpc>
                <a:spcPct val="150000"/>
              </a:lnSpc>
            </a:pPr>
            <a:r>
              <a:rPr lang="ja-JP" altLang="en-US" sz="1000" dirty="0">
                <a:solidFill>
                  <a:prstClr val="black"/>
                </a:solidFill>
                <a:latin typeface="Meiryo UI" panose="020B0604030504040204" pitchFamily="50" charset="-128"/>
                <a:ea typeface="Meiryo UI" panose="020B0604030504040204" pitchFamily="50" charset="-128"/>
                <a:cs typeface="メイリオ" pitchFamily="50" charset="-128"/>
              </a:rPr>
              <a:t>　　　　　　台湾人の東北旅行の 需要喚起を図ることを目的とする。</a:t>
            </a:r>
            <a:endParaRPr lang="en-US" altLang="ja-JP" sz="1000" dirty="0">
              <a:solidFill>
                <a:prstClr val="black"/>
              </a:solidFill>
              <a:latin typeface="Meiryo UI" panose="020B0604030504040204" pitchFamily="50" charset="-128"/>
              <a:ea typeface="Meiryo UI" panose="020B0604030504040204" pitchFamily="50" charset="-128"/>
              <a:cs typeface="メイリオ" pitchFamily="50" charset="-128"/>
            </a:endParaRPr>
          </a:p>
          <a:p>
            <a:pPr>
              <a:lnSpc>
                <a:spcPct val="150000"/>
              </a:lnSpc>
            </a:pPr>
            <a:r>
              <a:rPr lang="ja-JP" altLang="en-US" sz="1000" dirty="0">
                <a:solidFill>
                  <a:prstClr val="black"/>
                </a:solidFill>
                <a:latin typeface="Meiryo UI" panose="020B0604030504040204" pitchFamily="50" charset="-128"/>
                <a:ea typeface="Meiryo UI" panose="020B0604030504040204" pitchFamily="50" charset="-128"/>
                <a:cs typeface="メイリオ" pitchFamily="50" charset="-128"/>
              </a:rPr>
              <a:t>■主催：</a:t>
            </a:r>
            <a:r>
              <a:rPr lang="ja-JP" altLang="en-US" sz="1000" dirty="0">
                <a:latin typeface="Meiryo UI" panose="020B0604030504040204" pitchFamily="50" charset="-128"/>
                <a:ea typeface="Meiryo UI" panose="020B0604030504040204" pitchFamily="50" charset="-128"/>
                <a:cs typeface="メイリオ" pitchFamily="50" charset="-128"/>
              </a:rPr>
              <a:t>一般社団法人東北観光推進機構</a:t>
            </a:r>
            <a:endParaRPr lang="en-US" altLang="ja-JP" sz="1000" dirty="0">
              <a:latin typeface="Meiryo UI" panose="020B0604030504040204" pitchFamily="50" charset="-128"/>
              <a:ea typeface="Meiryo UI" panose="020B0604030504040204" pitchFamily="50" charset="-128"/>
              <a:cs typeface="メイリオ" pitchFamily="50" charset="-128"/>
            </a:endParaRPr>
          </a:p>
          <a:p>
            <a:pPr>
              <a:lnSpc>
                <a:spcPct val="150000"/>
              </a:lnSpc>
            </a:pPr>
            <a:r>
              <a:rPr lang="ja-JP" altLang="en-US" sz="1000" dirty="0">
                <a:solidFill>
                  <a:prstClr val="black"/>
                </a:solidFill>
                <a:latin typeface="Meiryo UI" panose="020B0604030504040204" pitchFamily="50" charset="-128"/>
                <a:ea typeface="Meiryo UI" panose="020B0604030504040204" pitchFamily="50" charset="-128"/>
                <a:cs typeface="メイリオ" pitchFamily="50" charset="-128"/>
              </a:rPr>
              <a:t>■期間：</a:t>
            </a:r>
            <a:r>
              <a:rPr lang="en-US" altLang="ja-JP" sz="1000" dirty="0">
                <a:solidFill>
                  <a:prstClr val="black"/>
                </a:solidFill>
                <a:latin typeface="Meiryo UI" panose="020B0604030504040204" pitchFamily="50" charset="-128"/>
                <a:ea typeface="Meiryo UI" panose="020B0604030504040204" pitchFamily="50" charset="-128"/>
                <a:cs typeface="メイリオ" pitchFamily="50" charset="-128"/>
              </a:rPr>
              <a:t>2023</a:t>
            </a:r>
            <a:r>
              <a:rPr lang="ja-JP" altLang="en-US" sz="1000" dirty="0">
                <a:solidFill>
                  <a:prstClr val="black"/>
                </a:solidFill>
                <a:latin typeface="Meiryo UI" panose="020B0604030504040204" pitchFamily="50" charset="-128"/>
                <a:ea typeface="Meiryo UI" panose="020B0604030504040204" pitchFamily="50" charset="-128"/>
                <a:cs typeface="メイリオ" pitchFamily="50" charset="-128"/>
              </a:rPr>
              <a:t>年</a:t>
            </a:r>
            <a:r>
              <a:rPr lang="en-US" altLang="ja-JP" sz="1000" dirty="0">
                <a:solidFill>
                  <a:prstClr val="black"/>
                </a:solidFill>
                <a:latin typeface="Meiryo UI" panose="020B0604030504040204" pitchFamily="50" charset="-128"/>
                <a:ea typeface="Meiryo UI" panose="020B0604030504040204" pitchFamily="50" charset="-128"/>
                <a:cs typeface="メイリオ" pitchFamily="50" charset="-128"/>
              </a:rPr>
              <a:t>12</a:t>
            </a:r>
            <a:r>
              <a:rPr lang="ja-JP" altLang="en-US" sz="1000" dirty="0">
                <a:solidFill>
                  <a:prstClr val="black"/>
                </a:solidFill>
                <a:latin typeface="Meiryo UI" panose="020B0604030504040204" pitchFamily="50" charset="-128"/>
                <a:ea typeface="Meiryo UI" panose="020B0604030504040204" pitchFamily="50" charset="-128"/>
                <a:cs typeface="メイリオ" pitchFamily="50" charset="-128"/>
              </a:rPr>
              <a:t>月</a:t>
            </a:r>
            <a:r>
              <a:rPr lang="en-US" altLang="ja-JP" sz="1000" dirty="0">
                <a:solidFill>
                  <a:prstClr val="black"/>
                </a:solidFill>
                <a:latin typeface="Meiryo UI" panose="020B0604030504040204" pitchFamily="50" charset="-128"/>
                <a:ea typeface="Meiryo UI" panose="020B0604030504040204" pitchFamily="50" charset="-128"/>
                <a:cs typeface="メイリオ" pitchFamily="50" charset="-128"/>
              </a:rPr>
              <a:t>9</a:t>
            </a:r>
            <a:r>
              <a:rPr lang="ja-JP" altLang="en-US" sz="1000" dirty="0">
                <a:solidFill>
                  <a:prstClr val="black"/>
                </a:solidFill>
                <a:latin typeface="Meiryo UI" panose="020B0604030504040204" pitchFamily="50" charset="-128"/>
                <a:ea typeface="Meiryo UI" panose="020B0604030504040204" pitchFamily="50" charset="-128"/>
                <a:cs typeface="メイリオ" pitchFamily="50" charset="-128"/>
              </a:rPr>
              <a:t>日（土）～</a:t>
            </a:r>
            <a:r>
              <a:rPr lang="en-US" altLang="ja-JP" sz="1000" dirty="0">
                <a:solidFill>
                  <a:prstClr val="black"/>
                </a:solidFill>
                <a:latin typeface="Meiryo UI" panose="020B0604030504040204" pitchFamily="50" charset="-128"/>
                <a:ea typeface="Meiryo UI" panose="020B0604030504040204" pitchFamily="50" charset="-128"/>
                <a:cs typeface="メイリオ" pitchFamily="50" charset="-128"/>
              </a:rPr>
              <a:t>12</a:t>
            </a:r>
            <a:r>
              <a:rPr lang="ja-JP" altLang="en-US" sz="1000" dirty="0">
                <a:solidFill>
                  <a:prstClr val="black"/>
                </a:solidFill>
                <a:latin typeface="Meiryo UI" panose="020B0604030504040204" pitchFamily="50" charset="-128"/>
                <a:ea typeface="Meiryo UI" panose="020B0604030504040204" pitchFamily="50" charset="-128"/>
                <a:cs typeface="メイリオ" pitchFamily="50" charset="-128"/>
              </a:rPr>
              <a:t>月</a:t>
            </a:r>
            <a:r>
              <a:rPr lang="en-US" altLang="ja-JP" sz="1000" dirty="0">
                <a:solidFill>
                  <a:prstClr val="black"/>
                </a:solidFill>
                <a:latin typeface="Meiryo UI" panose="020B0604030504040204" pitchFamily="50" charset="-128"/>
                <a:ea typeface="Meiryo UI" panose="020B0604030504040204" pitchFamily="50" charset="-128"/>
                <a:cs typeface="メイリオ" pitchFamily="50" charset="-128"/>
              </a:rPr>
              <a:t>10</a:t>
            </a:r>
            <a:r>
              <a:rPr lang="ja-JP" altLang="en-US" sz="1000" dirty="0">
                <a:solidFill>
                  <a:prstClr val="black"/>
                </a:solidFill>
                <a:latin typeface="Meiryo UI" panose="020B0604030504040204" pitchFamily="50" charset="-128"/>
                <a:ea typeface="Meiryo UI" panose="020B0604030504040204" pitchFamily="50" charset="-128"/>
                <a:cs typeface="メイリオ" pitchFamily="50" charset="-128"/>
              </a:rPr>
              <a:t>日（日）の</a:t>
            </a:r>
            <a:r>
              <a:rPr lang="en-US" altLang="ja-JP" sz="1000" dirty="0">
                <a:solidFill>
                  <a:prstClr val="black"/>
                </a:solidFill>
                <a:latin typeface="Meiryo UI" panose="020B0604030504040204" pitchFamily="50" charset="-128"/>
                <a:ea typeface="Meiryo UI" panose="020B0604030504040204" pitchFamily="50" charset="-128"/>
                <a:cs typeface="メイリオ" pitchFamily="50" charset="-128"/>
              </a:rPr>
              <a:t>2</a:t>
            </a:r>
            <a:r>
              <a:rPr lang="ja-JP" altLang="en-US" sz="1000" dirty="0">
                <a:solidFill>
                  <a:prstClr val="black"/>
                </a:solidFill>
                <a:latin typeface="Meiryo UI" panose="020B0604030504040204" pitchFamily="50" charset="-128"/>
                <a:ea typeface="Meiryo UI" panose="020B0604030504040204" pitchFamily="50" charset="-128"/>
                <a:cs typeface="メイリオ" pitchFamily="50" charset="-128"/>
              </a:rPr>
              <a:t>日間</a:t>
            </a:r>
            <a:endParaRPr lang="en-US" altLang="ja-JP" sz="1000" dirty="0">
              <a:solidFill>
                <a:prstClr val="black"/>
              </a:solidFill>
              <a:latin typeface="Meiryo UI" panose="020B0604030504040204" pitchFamily="50" charset="-128"/>
              <a:ea typeface="Meiryo UI" panose="020B0604030504040204" pitchFamily="50" charset="-128"/>
              <a:cs typeface="メイリオ" pitchFamily="50" charset="-128"/>
            </a:endParaRPr>
          </a:p>
          <a:p>
            <a:pPr>
              <a:lnSpc>
                <a:spcPct val="150000"/>
              </a:lnSpc>
            </a:pPr>
            <a:r>
              <a:rPr lang="ja-JP" altLang="en-US" sz="1000" dirty="0">
                <a:solidFill>
                  <a:prstClr val="black"/>
                </a:solidFill>
                <a:latin typeface="Meiryo UI" panose="020B0604030504040204" pitchFamily="50" charset="-128"/>
                <a:ea typeface="Meiryo UI" panose="020B0604030504040204" pitchFamily="50" charset="-128"/>
                <a:cs typeface="メイリオ" pitchFamily="50" charset="-128"/>
              </a:rPr>
              <a:t>■時間：</a:t>
            </a:r>
            <a:r>
              <a:rPr lang="en-US" altLang="ja-JP" sz="1000" dirty="0">
                <a:solidFill>
                  <a:prstClr val="black"/>
                </a:solidFill>
                <a:latin typeface="Meiryo UI" panose="020B0604030504040204" pitchFamily="50" charset="-128"/>
                <a:ea typeface="Meiryo UI" panose="020B0604030504040204" pitchFamily="50" charset="-128"/>
                <a:cs typeface="メイリオ" pitchFamily="50" charset="-128"/>
              </a:rPr>
              <a:t>10</a:t>
            </a:r>
            <a:r>
              <a:rPr lang="ja-JP" altLang="en-US" sz="1000" dirty="0">
                <a:solidFill>
                  <a:prstClr val="black"/>
                </a:solidFill>
                <a:latin typeface="Meiryo UI" panose="020B0604030504040204" pitchFamily="50" charset="-128"/>
                <a:ea typeface="Meiryo UI" panose="020B0604030504040204" pitchFamily="50" charset="-128"/>
                <a:cs typeface="メイリオ" pitchFamily="50" charset="-128"/>
              </a:rPr>
              <a:t>：</a:t>
            </a:r>
            <a:r>
              <a:rPr lang="en-US" altLang="ja-JP" sz="1000" dirty="0">
                <a:solidFill>
                  <a:prstClr val="black"/>
                </a:solidFill>
                <a:latin typeface="Meiryo UI" panose="020B0604030504040204" pitchFamily="50" charset="-128"/>
                <a:ea typeface="Meiryo UI" panose="020B0604030504040204" pitchFamily="50" charset="-128"/>
                <a:cs typeface="メイリオ" pitchFamily="50" charset="-128"/>
              </a:rPr>
              <a:t>00</a:t>
            </a:r>
            <a:r>
              <a:rPr lang="ja-JP" altLang="en-US" sz="1000" dirty="0">
                <a:solidFill>
                  <a:prstClr val="black"/>
                </a:solidFill>
                <a:latin typeface="Meiryo UI" panose="020B0604030504040204" pitchFamily="50" charset="-128"/>
                <a:ea typeface="Meiryo UI" panose="020B0604030504040204" pitchFamily="50" charset="-128"/>
                <a:cs typeface="メイリオ" pitchFamily="50" charset="-128"/>
              </a:rPr>
              <a:t>～</a:t>
            </a:r>
            <a:r>
              <a:rPr lang="en-US" altLang="ja-JP" sz="1000" dirty="0">
                <a:solidFill>
                  <a:prstClr val="black"/>
                </a:solidFill>
                <a:latin typeface="Meiryo UI" panose="020B0604030504040204" pitchFamily="50" charset="-128"/>
                <a:ea typeface="Meiryo UI" panose="020B0604030504040204" pitchFamily="50" charset="-128"/>
                <a:cs typeface="メイリオ" pitchFamily="50" charset="-128"/>
              </a:rPr>
              <a:t>18</a:t>
            </a:r>
            <a:r>
              <a:rPr lang="ja-JP" altLang="en-US" sz="1000" dirty="0">
                <a:solidFill>
                  <a:prstClr val="black"/>
                </a:solidFill>
                <a:latin typeface="Meiryo UI" panose="020B0604030504040204" pitchFamily="50" charset="-128"/>
                <a:ea typeface="Meiryo UI" panose="020B0604030504040204" pitchFamily="50" charset="-128"/>
                <a:cs typeface="メイリオ" pitchFamily="50" charset="-128"/>
              </a:rPr>
              <a:t>：</a:t>
            </a:r>
            <a:r>
              <a:rPr lang="en-US" altLang="ja-JP" sz="1000" dirty="0">
                <a:solidFill>
                  <a:prstClr val="black"/>
                </a:solidFill>
                <a:latin typeface="Meiryo UI" panose="020B0604030504040204" pitchFamily="50" charset="-128"/>
                <a:ea typeface="Meiryo UI" panose="020B0604030504040204" pitchFamily="50" charset="-128"/>
                <a:cs typeface="メイリオ" pitchFamily="50" charset="-128"/>
              </a:rPr>
              <a:t>00</a:t>
            </a:r>
            <a:r>
              <a:rPr lang="ja-JP" altLang="en-US" sz="1000" dirty="0">
                <a:solidFill>
                  <a:prstClr val="black"/>
                </a:solidFill>
                <a:latin typeface="Meiryo UI" panose="020B0604030504040204" pitchFamily="50" charset="-128"/>
                <a:ea typeface="Meiryo UI" panose="020B0604030504040204" pitchFamily="50" charset="-128"/>
                <a:cs typeface="メイリオ" pitchFamily="50" charset="-128"/>
              </a:rPr>
              <a:t>　</a:t>
            </a:r>
            <a:r>
              <a:rPr lang="en-US" altLang="ja-JP" sz="1000" dirty="0">
                <a:solidFill>
                  <a:prstClr val="black"/>
                </a:solidFill>
                <a:latin typeface="Meiryo UI" panose="020B0604030504040204" pitchFamily="50" charset="-128"/>
                <a:ea typeface="Meiryo UI" panose="020B0604030504040204" pitchFamily="50" charset="-128"/>
                <a:cs typeface="メイリオ"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メイリオ" pitchFamily="50" charset="-128"/>
              </a:rPr>
              <a:t>記念セレモニー 実施予定（</a:t>
            </a:r>
            <a:r>
              <a:rPr lang="en-US" altLang="ja-JP" sz="1000" dirty="0">
                <a:solidFill>
                  <a:prstClr val="black"/>
                </a:solidFill>
                <a:latin typeface="Meiryo UI" panose="020B0604030504040204" pitchFamily="50" charset="-128"/>
                <a:ea typeface="Meiryo UI" panose="020B0604030504040204" pitchFamily="50" charset="-128"/>
                <a:cs typeface="メイリオ" pitchFamily="50" charset="-128"/>
              </a:rPr>
              <a:t>12</a:t>
            </a:r>
            <a:r>
              <a:rPr lang="ja-JP" altLang="en-US" sz="1000" dirty="0">
                <a:solidFill>
                  <a:prstClr val="black"/>
                </a:solidFill>
                <a:latin typeface="Meiryo UI" panose="020B0604030504040204" pitchFamily="50" charset="-128"/>
                <a:ea typeface="Meiryo UI" panose="020B0604030504040204" pitchFamily="50" charset="-128"/>
                <a:cs typeface="メイリオ" pitchFamily="50" charset="-128"/>
              </a:rPr>
              <a:t>月</a:t>
            </a:r>
            <a:r>
              <a:rPr lang="en-US" altLang="ja-JP" sz="1000" dirty="0">
                <a:solidFill>
                  <a:prstClr val="black"/>
                </a:solidFill>
                <a:latin typeface="Meiryo UI" panose="020B0604030504040204" pitchFamily="50" charset="-128"/>
                <a:ea typeface="Meiryo UI" panose="020B0604030504040204" pitchFamily="50" charset="-128"/>
                <a:cs typeface="メイリオ" pitchFamily="50" charset="-128"/>
              </a:rPr>
              <a:t>9</a:t>
            </a:r>
            <a:r>
              <a:rPr lang="ja-JP" altLang="en-US" sz="1000" dirty="0">
                <a:solidFill>
                  <a:prstClr val="black"/>
                </a:solidFill>
                <a:latin typeface="Meiryo UI" panose="020B0604030504040204" pitchFamily="50" charset="-128"/>
                <a:ea typeface="Meiryo UI" panose="020B0604030504040204" pitchFamily="50" charset="-128"/>
                <a:cs typeface="メイリオ" pitchFamily="50" charset="-128"/>
              </a:rPr>
              <a:t>日（土）のみ</a:t>
            </a:r>
            <a:r>
              <a:rPr lang="en-US" altLang="ja-JP" sz="1000" dirty="0">
                <a:solidFill>
                  <a:prstClr val="black"/>
                </a:solidFill>
                <a:latin typeface="Meiryo UI" panose="020B0604030504040204" pitchFamily="50" charset="-128"/>
                <a:ea typeface="Meiryo UI" panose="020B0604030504040204" pitchFamily="50" charset="-128"/>
                <a:cs typeface="メイリオ" pitchFamily="50" charset="-128"/>
              </a:rPr>
              <a:t>14</a:t>
            </a:r>
            <a:r>
              <a:rPr lang="ja-JP" altLang="en-US" sz="1000" dirty="0">
                <a:solidFill>
                  <a:prstClr val="black"/>
                </a:solidFill>
                <a:latin typeface="Meiryo UI" panose="020B0604030504040204" pitchFamily="50" charset="-128"/>
                <a:ea typeface="Meiryo UI" panose="020B0604030504040204" pitchFamily="50" charset="-128"/>
                <a:cs typeface="メイリオ" pitchFamily="50" charset="-128"/>
              </a:rPr>
              <a:t>：</a:t>
            </a:r>
            <a:r>
              <a:rPr lang="en-US" altLang="ja-JP" sz="1000" dirty="0">
                <a:solidFill>
                  <a:prstClr val="black"/>
                </a:solidFill>
                <a:latin typeface="Meiryo UI" panose="020B0604030504040204" pitchFamily="50" charset="-128"/>
                <a:ea typeface="Meiryo UI" panose="020B0604030504040204" pitchFamily="50" charset="-128"/>
                <a:cs typeface="メイリオ" pitchFamily="50" charset="-128"/>
              </a:rPr>
              <a:t>00</a:t>
            </a:r>
            <a:r>
              <a:rPr lang="ja-JP" altLang="en-US" sz="1000" dirty="0">
                <a:solidFill>
                  <a:prstClr val="black"/>
                </a:solidFill>
                <a:latin typeface="Meiryo UI" panose="020B0604030504040204" pitchFamily="50" charset="-128"/>
                <a:ea typeface="Meiryo UI" panose="020B0604030504040204" pitchFamily="50" charset="-128"/>
                <a:cs typeface="メイリオ" pitchFamily="50" charset="-128"/>
              </a:rPr>
              <a:t>～</a:t>
            </a:r>
            <a:r>
              <a:rPr lang="en-US" altLang="ja-JP" sz="1000" dirty="0">
                <a:solidFill>
                  <a:prstClr val="black"/>
                </a:solidFill>
                <a:latin typeface="Meiryo UI" panose="020B0604030504040204" pitchFamily="50" charset="-128"/>
                <a:ea typeface="Meiryo UI" panose="020B0604030504040204" pitchFamily="50" charset="-128"/>
                <a:cs typeface="メイリオ" pitchFamily="50" charset="-128"/>
              </a:rPr>
              <a:t>14</a:t>
            </a:r>
            <a:r>
              <a:rPr lang="ja-JP" altLang="en-US" sz="1000" dirty="0">
                <a:solidFill>
                  <a:prstClr val="black"/>
                </a:solidFill>
                <a:latin typeface="Meiryo UI" panose="020B0604030504040204" pitchFamily="50" charset="-128"/>
                <a:ea typeface="Meiryo UI" panose="020B0604030504040204" pitchFamily="50" charset="-128"/>
                <a:cs typeface="メイリオ" pitchFamily="50" charset="-128"/>
              </a:rPr>
              <a:t>：</a:t>
            </a:r>
            <a:r>
              <a:rPr lang="en-US" altLang="ja-JP" sz="1000" dirty="0">
                <a:solidFill>
                  <a:prstClr val="black"/>
                </a:solidFill>
                <a:latin typeface="Meiryo UI" panose="020B0604030504040204" pitchFamily="50" charset="-128"/>
                <a:ea typeface="Meiryo UI" panose="020B0604030504040204" pitchFamily="50" charset="-128"/>
                <a:cs typeface="メイリオ" pitchFamily="50" charset="-128"/>
              </a:rPr>
              <a:t>20</a:t>
            </a:r>
            <a:r>
              <a:rPr lang="ja-JP" altLang="en-US" sz="1000" dirty="0">
                <a:solidFill>
                  <a:prstClr val="black"/>
                </a:solidFill>
                <a:latin typeface="Meiryo UI" panose="020B0604030504040204" pitchFamily="50" charset="-128"/>
                <a:ea typeface="Meiryo UI" panose="020B0604030504040204" pitchFamily="50" charset="-128"/>
                <a:cs typeface="メイリオ" pitchFamily="50" charset="-128"/>
              </a:rPr>
              <a:t>）</a:t>
            </a:r>
            <a:endParaRPr lang="en-US" altLang="ja-JP" sz="1000" dirty="0">
              <a:solidFill>
                <a:prstClr val="black"/>
              </a:solidFill>
              <a:latin typeface="Meiryo UI" panose="020B0604030504040204" pitchFamily="50" charset="-128"/>
              <a:ea typeface="Meiryo UI" panose="020B0604030504040204" pitchFamily="50" charset="-128"/>
              <a:cs typeface="メイリオ" pitchFamily="50" charset="-128"/>
            </a:endParaRPr>
          </a:p>
          <a:p>
            <a:pPr>
              <a:lnSpc>
                <a:spcPct val="150000"/>
              </a:lnSpc>
            </a:pPr>
            <a:r>
              <a:rPr lang="ja-JP" altLang="en-US" sz="1000" dirty="0">
                <a:solidFill>
                  <a:prstClr val="black"/>
                </a:solidFill>
                <a:latin typeface="Meiryo UI" panose="020B0604030504040204" pitchFamily="50" charset="-128"/>
                <a:ea typeface="Meiryo UI" panose="020B0604030504040204" pitchFamily="50" charset="-128"/>
                <a:cs typeface="メイリオ" pitchFamily="50" charset="-128"/>
              </a:rPr>
              <a:t>　　　　　   </a:t>
            </a:r>
            <a:r>
              <a:rPr lang="en-US" altLang="ja-JP" sz="800" dirty="0">
                <a:solidFill>
                  <a:prstClr val="black"/>
                </a:solidFill>
                <a:latin typeface="Meiryo UI" panose="020B0604030504040204" pitchFamily="50" charset="-128"/>
                <a:ea typeface="Meiryo UI" panose="020B0604030504040204" pitchFamily="50" charset="-128"/>
                <a:cs typeface="メイリオ"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メイリオ" pitchFamily="50" charset="-128"/>
              </a:rPr>
              <a:t>開催時間は予定となります。変更となる場合がございますのでご了承ください。</a:t>
            </a:r>
            <a:endParaRPr lang="en-US" altLang="ja-JP" sz="800" dirty="0">
              <a:solidFill>
                <a:prstClr val="black"/>
              </a:solidFill>
              <a:latin typeface="Meiryo UI" panose="020B0604030504040204" pitchFamily="50" charset="-128"/>
              <a:ea typeface="Meiryo UI" panose="020B0604030504040204" pitchFamily="50" charset="-128"/>
              <a:cs typeface="メイリオ" pitchFamily="50" charset="-128"/>
            </a:endParaRPr>
          </a:p>
          <a:p>
            <a:pPr>
              <a:lnSpc>
                <a:spcPct val="150000"/>
              </a:lnSpc>
            </a:pPr>
            <a:endParaRPr lang="en-US" altLang="ja-JP" sz="1000" dirty="0">
              <a:solidFill>
                <a:prstClr val="black"/>
              </a:solidFill>
              <a:latin typeface="Meiryo UI" panose="020B0604030504040204" pitchFamily="50" charset="-128"/>
              <a:ea typeface="Meiryo UI" panose="020B0604030504040204" pitchFamily="50" charset="-128"/>
              <a:cs typeface="メイリオ" pitchFamily="50" charset="-128"/>
            </a:endParaRPr>
          </a:p>
          <a:p>
            <a:pPr>
              <a:lnSpc>
                <a:spcPct val="150000"/>
              </a:lnSpc>
            </a:pPr>
            <a:endParaRPr lang="en-US" altLang="ja-JP" sz="1000" dirty="0">
              <a:solidFill>
                <a:prstClr val="black"/>
              </a:solidFill>
              <a:latin typeface="Meiryo UI" panose="020B0604030504040204" pitchFamily="50" charset="-128"/>
              <a:ea typeface="Meiryo UI" panose="020B0604030504040204" pitchFamily="50" charset="-128"/>
              <a:cs typeface="メイリオ" pitchFamily="50" charset="-128"/>
            </a:endParaRPr>
          </a:p>
          <a:p>
            <a:pPr>
              <a:lnSpc>
                <a:spcPct val="150000"/>
              </a:lnSpc>
            </a:pPr>
            <a:endParaRPr lang="en-US" altLang="ja-JP" sz="1000" dirty="0">
              <a:solidFill>
                <a:prstClr val="black"/>
              </a:solidFill>
              <a:latin typeface="Meiryo UI" panose="020B0604030504040204" pitchFamily="50" charset="-128"/>
              <a:ea typeface="Meiryo UI" panose="020B0604030504040204" pitchFamily="50" charset="-128"/>
              <a:cs typeface="メイリオ" pitchFamily="50" charset="-128"/>
            </a:endParaRPr>
          </a:p>
          <a:p>
            <a:pPr>
              <a:lnSpc>
                <a:spcPct val="150000"/>
              </a:lnSpc>
            </a:pPr>
            <a:endParaRPr lang="en-US" altLang="ja-JP" sz="1000" dirty="0">
              <a:solidFill>
                <a:prstClr val="black"/>
              </a:solidFill>
              <a:latin typeface="Meiryo UI" panose="020B0604030504040204" pitchFamily="50" charset="-128"/>
              <a:ea typeface="Meiryo UI" panose="020B0604030504040204" pitchFamily="50" charset="-128"/>
              <a:cs typeface="メイリオ" pitchFamily="50" charset="-128"/>
            </a:endParaRPr>
          </a:p>
          <a:p>
            <a:pPr>
              <a:lnSpc>
                <a:spcPct val="150000"/>
              </a:lnSpc>
            </a:pPr>
            <a:endParaRPr lang="en-US" altLang="ja-JP" sz="1000" dirty="0">
              <a:solidFill>
                <a:prstClr val="black"/>
              </a:solidFill>
              <a:latin typeface="Meiryo UI" panose="020B0604030504040204" pitchFamily="50" charset="-128"/>
              <a:ea typeface="Meiryo UI" panose="020B0604030504040204" pitchFamily="50" charset="-128"/>
              <a:cs typeface="メイリオ" pitchFamily="50" charset="-128"/>
            </a:endParaRPr>
          </a:p>
          <a:p>
            <a:pPr>
              <a:lnSpc>
                <a:spcPct val="150000"/>
              </a:lnSpc>
            </a:pPr>
            <a:endParaRPr lang="en-US" altLang="ja-JP" sz="1000" dirty="0">
              <a:solidFill>
                <a:prstClr val="black"/>
              </a:solidFill>
              <a:latin typeface="Meiryo UI" panose="020B0604030504040204" pitchFamily="50" charset="-128"/>
              <a:ea typeface="Meiryo UI" panose="020B0604030504040204" pitchFamily="50" charset="-128"/>
              <a:cs typeface="メイリオ"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メイリオ" pitchFamily="50" charset="-128"/>
              </a:rPr>
              <a:t>■場所：</a:t>
            </a:r>
            <a:r>
              <a:rPr lang="ja-JP" altLang="en-US" sz="1000" dirty="0">
                <a:solidFill>
                  <a:prstClr val="black"/>
                </a:solidFill>
                <a:latin typeface="Meiryo UI" panose="020B0604030504040204" pitchFamily="50" charset="-128"/>
                <a:ea typeface="Meiryo UI" panose="020B0604030504040204" pitchFamily="50" charset="-128"/>
                <a:cs typeface="Meiryo UI" pitchFamily="50" charset="-128"/>
              </a:rPr>
              <a:t>華山</a:t>
            </a:r>
            <a:r>
              <a:rPr lang="en-US" altLang="ja-JP" sz="1000" dirty="0">
                <a:solidFill>
                  <a:prstClr val="black"/>
                </a:solidFill>
                <a:latin typeface="Meiryo UI" panose="020B0604030504040204" pitchFamily="50" charset="-128"/>
                <a:ea typeface="Meiryo UI" panose="020B0604030504040204" pitchFamily="50" charset="-128"/>
                <a:cs typeface="Meiryo UI" pitchFamily="50" charset="-128"/>
              </a:rPr>
              <a:t>1914</a:t>
            </a:r>
            <a:r>
              <a:rPr lang="ja-JP" altLang="en-US" sz="1000" dirty="0">
                <a:solidFill>
                  <a:prstClr val="black"/>
                </a:solidFill>
                <a:latin typeface="Meiryo UI" panose="020B0604030504040204" pitchFamily="50" charset="-128"/>
                <a:ea typeface="Meiryo UI" panose="020B0604030504040204" pitchFamily="50" charset="-128"/>
                <a:cs typeface="Meiryo UI" pitchFamily="50" charset="-128"/>
              </a:rPr>
              <a:t>文化創意産業園区　東</a:t>
            </a:r>
            <a:r>
              <a:rPr lang="en-US" altLang="ja-JP" sz="1000" dirty="0">
                <a:solidFill>
                  <a:prstClr val="black"/>
                </a:solidFill>
                <a:latin typeface="Meiryo UI" panose="020B0604030504040204" pitchFamily="50" charset="-128"/>
                <a:ea typeface="Meiryo UI" panose="020B0604030504040204" pitchFamily="50" charset="-128"/>
                <a:cs typeface="Meiryo UI" pitchFamily="50" charset="-128"/>
              </a:rPr>
              <a:t>2A</a:t>
            </a:r>
            <a:r>
              <a:rPr lang="ja-JP" altLang="en-US" sz="1000" dirty="0">
                <a:solidFill>
                  <a:prstClr val="black"/>
                </a:solidFill>
                <a:latin typeface="Meiryo UI" panose="020B0604030504040204" pitchFamily="50" charset="-128"/>
                <a:ea typeface="Meiryo UI" panose="020B0604030504040204" pitchFamily="50" charset="-128"/>
                <a:cs typeface="Meiryo UI" pitchFamily="50" charset="-128"/>
              </a:rPr>
              <a:t>～</a:t>
            </a:r>
            <a:r>
              <a:rPr lang="en-US" altLang="ja-JP" sz="1000" dirty="0">
                <a:solidFill>
                  <a:prstClr val="black"/>
                </a:solidFill>
                <a:latin typeface="Meiryo UI" panose="020B0604030504040204" pitchFamily="50" charset="-128"/>
                <a:ea typeface="Meiryo UI" panose="020B0604030504040204" pitchFamily="50" charset="-128"/>
                <a:cs typeface="Meiryo UI" pitchFamily="50" charset="-128"/>
              </a:rPr>
              <a:t>2D</a:t>
            </a:r>
            <a:r>
              <a:rPr lang="ja-JP" altLang="en-US" sz="1000" dirty="0">
                <a:solidFill>
                  <a:prstClr val="black"/>
                </a:solidFill>
                <a:latin typeface="Meiryo UI" panose="020B0604030504040204" pitchFamily="50" charset="-128"/>
                <a:ea typeface="Meiryo UI" panose="020B0604030504040204" pitchFamily="50" charset="-128"/>
                <a:cs typeface="Meiryo UI" pitchFamily="50" charset="-128"/>
              </a:rPr>
              <a:t>（</a:t>
            </a:r>
            <a:r>
              <a:rPr lang="en-US" altLang="ja-JP" sz="1000" dirty="0">
                <a:solidFill>
                  <a:prstClr val="black"/>
                </a:solidFill>
                <a:latin typeface="Meiryo UI" panose="020B0604030504040204" pitchFamily="50" charset="-128"/>
                <a:ea typeface="Meiryo UI" panose="020B0604030504040204" pitchFamily="50" charset="-128"/>
                <a:cs typeface="Meiryo UI" pitchFamily="50" charset="-128"/>
              </a:rPr>
              <a:t>4</a:t>
            </a:r>
            <a:r>
              <a:rPr lang="ja-JP" altLang="en-US" sz="1000" dirty="0">
                <a:solidFill>
                  <a:prstClr val="black"/>
                </a:solidFill>
                <a:latin typeface="Meiryo UI" panose="020B0604030504040204" pitchFamily="50" charset="-128"/>
                <a:ea typeface="Meiryo UI" panose="020B0604030504040204" pitchFamily="50" charset="-128"/>
                <a:cs typeface="Meiryo UI" pitchFamily="50" charset="-128"/>
              </a:rPr>
              <a:t>棟連結使用）</a:t>
            </a:r>
            <a:endParaRPr lang="en-US" altLang="ja-JP" sz="1000" dirty="0">
              <a:solidFill>
                <a:prstClr val="black"/>
              </a:solidFill>
              <a:latin typeface="Meiryo UI" panose="020B0604030504040204" pitchFamily="50" charset="-128"/>
              <a:ea typeface="Meiryo UI" panose="020B0604030504040204" pitchFamily="50" charset="-128"/>
              <a:cs typeface="Meiryo UI"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itchFamily="50" charset="-128"/>
              </a:rPr>
              <a:t>　　　　　　</a:t>
            </a:r>
            <a:r>
              <a:rPr lang="en-US" altLang="ja-JP" sz="1000" dirty="0">
                <a:solidFill>
                  <a:prstClr val="black"/>
                </a:solidFill>
                <a:latin typeface="Meiryo UI" panose="020B0604030504040204" pitchFamily="50" charset="-128"/>
                <a:ea typeface="Meiryo UI" panose="020B0604030504040204" pitchFamily="50" charset="-128"/>
                <a:cs typeface="Meiryo UI"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itchFamily="50" charset="-128"/>
              </a:rPr>
              <a:t>住所</a:t>
            </a:r>
            <a:r>
              <a:rPr lang="en-US" altLang="ja-JP" sz="1000" dirty="0">
                <a:solidFill>
                  <a:prstClr val="black"/>
                </a:solidFill>
                <a:latin typeface="Meiryo UI" panose="020B0604030504040204" pitchFamily="50" charset="-128"/>
                <a:ea typeface="Meiryo UI" panose="020B0604030504040204" pitchFamily="50" charset="-128"/>
                <a:cs typeface="Meiryo UI"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itchFamily="50" charset="-128"/>
              </a:rPr>
              <a:t>台北市中正區八德路一段</a:t>
            </a:r>
            <a:r>
              <a:rPr lang="en-US" altLang="ja-JP" sz="1000" dirty="0">
                <a:solidFill>
                  <a:prstClr val="black"/>
                </a:solidFill>
                <a:latin typeface="Meiryo UI" panose="020B0604030504040204" pitchFamily="50" charset="-128"/>
                <a:ea typeface="Meiryo UI" panose="020B0604030504040204" pitchFamily="50" charset="-128"/>
                <a:cs typeface="Meiryo UI" pitchFamily="50" charset="-128"/>
              </a:rPr>
              <a:t>1</a:t>
            </a:r>
            <a:r>
              <a:rPr lang="ja-JP" altLang="en-US" sz="1000" dirty="0">
                <a:solidFill>
                  <a:prstClr val="black"/>
                </a:solidFill>
                <a:latin typeface="Meiryo UI" panose="020B0604030504040204" pitchFamily="50" charset="-128"/>
                <a:ea typeface="Meiryo UI" panose="020B0604030504040204" pitchFamily="50" charset="-128"/>
                <a:cs typeface="Meiryo UI" pitchFamily="50" charset="-128"/>
              </a:rPr>
              <a:t>號</a:t>
            </a:r>
            <a:endParaRPr lang="en-US" altLang="ja-JP" sz="1000" dirty="0">
              <a:solidFill>
                <a:prstClr val="black"/>
              </a:solidFill>
              <a:latin typeface="Meiryo UI" panose="020B0604030504040204" pitchFamily="50" charset="-128"/>
              <a:ea typeface="Meiryo UI" panose="020B0604030504040204" pitchFamily="50" charset="-128"/>
              <a:cs typeface="Meiryo UI" pitchFamily="50" charset="-128"/>
            </a:endParaRPr>
          </a:p>
          <a:p>
            <a:pPr defTabSz="839788">
              <a:spcAft>
                <a:spcPts val="600"/>
              </a:spcAft>
            </a:pPr>
            <a:r>
              <a:rPr lang="ja-JP" altLang="en-US" sz="1000" dirty="0">
                <a:solidFill>
                  <a:prstClr val="black"/>
                </a:solidFill>
                <a:latin typeface="Meiryo UI" panose="020B0604030504040204" pitchFamily="50" charset="-128"/>
                <a:ea typeface="Meiryo UI" panose="020B0604030504040204" pitchFamily="50" charset="-128"/>
                <a:cs typeface="Meiryo UI" pitchFamily="50" charset="-128"/>
              </a:rPr>
              <a:t>　　　　　　</a:t>
            </a:r>
            <a:r>
              <a:rPr lang="en-US" altLang="ja-JP" sz="1000" dirty="0">
                <a:solidFill>
                  <a:prstClr val="black"/>
                </a:solidFill>
                <a:latin typeface="Meiryo UI" panose="020B0604030504040204" pitchFamily="50" charset="-128"/>
                <a:ea typeface="Meiryo UI" panose="020B0604030504040204" pitchFamily="50" charset="-128"/>
                <a:cs typeface="Meiryo UI"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itchFamily="50" charset="-128"/>
              </a:rPr>
              <a:t>交通</a:t>
            </a:r>
            <a:r>
              <a:rPr lang="en-US" altLang="ja-JP" sz="1000" dirty="0">
                <a:solidFill>
                  <a:prstClr val="black"/>
                </a:solidFill>
                <a:latin typeface="Meiryo UI" panose="020B0604030504040204" pitchFamily="50" charset="-128"/>
                <a:ea typeface="Meiryo UI" panose="020B0604030504040204" pitchFamily="50" charset="-128"/>
                <a:cs typeface="Meiryo UI" pitchFamily="50" charset="-128"/>
              </a:rPr>
              <a:t>/</a:t>
            </a:r>
            <a:r>
              <a:rPr lang="en-US" altLang="ja-JP" sz="1000" dirty="0">
                <a:solidFill>
                  <a:srgbClr val="333333"/>
                </a:solidFill>
                <a:latin typeface="Meiryo UI" panose="020B0604030504040204" pitchFamily="50" charset="-128"/>
                <a:ea typeface="Meiryo UI" panose="020B0604030504040204" pitchFamily="50" charset="-128"/>
                <a:cs typeface="Meiryo UI" pitchFamily="50" charset="-128"/>
              </a:rPr>
              <a:t>MRT</a:t>
            </a:r>
            <a:r>
              <a:rPr lang="ja-JP" altLang="en-US" sz="1000" dirty="0">
                <a:solidFill>
                  <a:srgbClr val="333333"/>
                </a:solidFill>
                <a:latin typeface="Meiryo UI" panose="020B0604030504040204" pitchFamily="50" charset="-128"/>
                <a:ea typeface="Meiryo UI" panose="020B0604030504040204" pitchFamily="50" charset="-128"/>
                <a:cs typeface="Meiryo UI" pitchFamily="50" charset="-128"/>
              </a:rPr>
              <a:t>「忠孝新生」駅出口</a:t>
            </a:r>
            <a:r>
              <a:rPr lang="en-US" altLang="ja-JP" sz="1000" dirty="0">
                <a:solidFill>
                  <a:srgbClr val="333333"/>
                </a:solidFill>
                <a:latin typeface="Meiryo UI" panose="020B0604030504040204" pitchFamily="50" charset="-128"/>
                <a:ea typeface="Meiryo UI" panose="020B0604030504040204" pitchFamily="50" charset="-128"/>
                <a:cs typeface="Meiryo UI" pitchFamily="50" charset="-128"/>
              </a:rPr>
              <a:t>1</a:t>
            </a:r>
            <a:r>
              <a:rPr lang="ja-JP" altLang="en-US" sz="1000" dirty="0">
                <a:solidFill>
                  <a:srgbClr val="333333"/>
                </a:solidFill>
                <a:latin typeface="Meiryo UI" panose="020B0604030504040204" pitchFamily="50" charset="-128"/>
                <a:ea typeface="Meiryo UI" panose="020B0604030504040204" pitchFamily="50" charset="-128"/>
                <a:cs typeface="Meiryo UI" pitchFamily="50" charset="-128"/>
              </a:rPr>
              <a:t>から徒歩</a:t>
            </a:r>
            <a:r>
              <a:rPr lang="en-US" altLang="ja-JP" sz="1000" dirty="0">
                <a:solidFill>
                  <a:srgbClr val="333333"/>
                </a:solidFill>
                <a:latin typeface="Meiryo UI" panose="020B0604030504040204" pitchFamily="50" charset="-128"/>
                <a:ea typeface="Meiryo UI" panose="020B0604030504040204" pitchFamily="50" charset="-128"/>
                <a:cs typeface="Meiryo UI" pitchFamily="50" charset="-128"/>
              </a:rPr>
              <a:t>3</a:t>
            </a:r>
            <a:r>
              <a:rPr lang="ja-JP" altLang="en-US" sz="1000" dirty="0">
                <a:solidFill>
                  <a:srgbClr val="333333"/>
                </a:solidFill>
                <a:latin typeface="Meiryo UI" panose="020B0604030504040204" pitchFamily="50" charset="-128"/>
                <a:ea typeface="Meiryo UI" panose="020B0604030504040204" pitchFamily="50" charset="-128"/>
                <a:cs typeface="Meiryo UI" pitchFamily="50" charset="-128"/>
              </a:rPr>
              <a:t>分、</a:t>
            </a:r>
            <a:r>
              <a:rPr lang="en-US" altLang="ja-JP" sz="1000" dirty="0">
                <a:solidFill>
                  <a:srgbClr val="333333"/>
                </a:solidFill>
                <a:latin typeface="Meiryo UI" panose="020B0604030504040204" pitchFamily="50" charset="-128"/>
                <a:ea typeface="Meiryo UI" panose="020B0604030504040204" pitchFamily="50" charset="-128"/>
                <a:cs typeface="Meiryo UI" pitchFamily="50" charset="-128"/>
              </a:rPr>
              <a:t>MRT</a:t>
            </a:r>
            <a:r>
              <a:rPr lang="ja-JP" altLang="en-US" sz="1000" dirty="0">
                <a:solidFill>
                  <a:srgbClr val="333333"/>
                </a:solidFill>
                <a:latin typeface="Meiryo UI" panose="020B0604030504040204" pitchFamily="50" charset="-128"/>
                <a:ea typeface="Meiryo UI" panose="020B0604030504040204" pitchFamily="50" charset="-128"/>
                <a:cs typeface="Meiryo UI" pitchFamily="50" charset="-128"/>
              </a:rPr>
              <a:t>「善導寺」駅出口</a:t>
            </a:r>
            <a:r>
              <a:rPr lang="en-US" altLang="ja-JP" sz="1000" dirty="0">
                <a:solidFill>
                  <a:srgbClr val="333333"/>
                </a:solidFill>
                <a:latin typeface="Meiryo UI" panose="020B0604030504040204" pitchFamily="50" charset="-128"/>
                <a:ea typeface="Meiryo UI" panose="020B0604030504040204" pitchFamily="50" charset="-128"/>
                <a:cs typeface="Meiryo UI" pitchFamily="50" charset="-128"/>
              </a:rPr>
              <a:t>6</a:t>
            </a:r>
            <a:r>
              <a:rPr lang="ja-JP" altLang="en-US" sz="1000" dirty="0">
                <a:solidFill>
                  <a:srgbClr val="333333"/>
                </a:solidFill>
                <a:latin typeface="Meiryo UI" panose="020B0604030504040204" pitchFamily="50" charset="-128"/>
                <a:ea typeface="Meiryo UI" panose="020B0604030504040204" pitchFamily="50" charset="-128"/>
                <a:cs typeface="Meiryo UI" pitchFamily="50" charset="-128"/>
              </a:rPr>
              <a:t>から徒歩</a:t>
            </a:r>
            <a:r>
              <a:rPr lang="en-US" altLang="ja-JP" sz="1000" dirty="0">
                <a:solidFill>
                  <a:srgbClr val="333333"/>
                </a:solidFill>
                <a:latin typeface="Meiryo UI" panose="020B0604030504040204" pitchFamily="50" charset="-128"/>
                <a:ea typeface="Meiryo UI" panose="020B0604030504040204" pitchFamily="50" charset="-128"/>
                <a:cs typeface="Meiryo UI" pitchFamily="50" charset="-128"/>
              </a:rPr>
              <a:t>5</a:t>
            </a:r>
            <a:r>
              <a:rPr lang="ja-JP" altLang="en-US" sz="1000" dirty="0">
                <a:solidFill>
                  <a:srgbClr val="333333"/>
                </a:solidFill>
                <a:latin typeface="Meiryo UI" panose="020B0604030504040204" pitchFamily="50" charset="-128"/>
                <a:ea typeface="Meiryo UI" panose="020B0604030504040204" pitchFamily="50" charset="-128"/>
                <a:cs typeface="Meiryo UI" pitchFamily="50" charset="-128"/>
              </a:rPr>
              <a:t>分</a:t>
            </a:r>
            <a:r>
              <a:rPr lang="ja-JP" altLang="en-US" sz="1000" dirty="0">
                <a:solidFill>
                  <a:prstClr val="black"/>
                </a:solidFill>
                <a:latin typeface="Meiryo UI" panose="020B0604030504040204" pitchFamily="50" charset="-128"/>
                <a:ea typeface="Meiryo UI" panose="020B0604030504040204" pitchFamily="50" charset="-128"/>
                <a:cs typeface="Meiryo UI" pitchFamily="50" charset="-128"/>
              </a:rPr>
              <a:t> </a:t>
            </a:r>
            <a:endParaRPr lang="en-US" altLang="ja-JP" sz="1000" dirty="0">
              <a:solidFill>
                <a:prstClr val="black"/>
              </a:solidFill>
              <a:latin typeface="Meiryo UI" panose="020B0604030504040204" pitchFamily="50" charset="-128"/>
              <a:ea typeface="Meiryo UI" panose="020B0604030504040204" pitchFamily="50" charset="-128"/>
              <a:cs typeface="Meiryo UI" pitchFamily="50" charset="-128"/>
            </a:endParaRPr>
          </a:p>
          <a:p>
            <a:pPr defTabSz="839788"/>
            <a:r>
              <a:rPr lang="ja-JP" altLang="en-US" sz="1000" dirty="0">
                <a:solidFill>
                  <a:prstClr val="black"/>
                </a:solidFill>
                <a:latin typeface="Meiryo UI" panose="020B0604030504040204" pitchFamily="50" charset="-128"/>
                <a:ea typeface="Meiryo UI" panose="020B0604030504040204" pitchFamily="50" charset="-128"/>
                <a:cs typeface="メイリオ" pitchFamily="50" charset="-128"/>
              </a:rPr>
              <a:t>■出展条件：ブース出展は当機構の正会員・賛助会員の皆様に限らせていただきます。会員でない場合は入会申し　　　</a:t>
            </a:r>
            <a:endParaRPr lang="en-US" altLang="ja-JP" sz="1000" dirty="0">
              <a:solidFill>
                <a:prstClr val="black"/>
              </a:solidFill>
              <a:latin typeface="Meiryo UI" panose="020B0604030504040204" pitchFamily="50" charset="-128"/>
              <a:ea typeface="Meiryo UI" panose="020B0604030504040204" pitchFamily="50" charset="-128"/>
              <a:cs typeface="メイリオ" pitchFamily="50" charset="-128"/>
            </a:endParaRPr>
          </a:p>
          <a:p>
            <a:pPr defTabSz="839788"/>
            <a:r>
              <a:rPr lang="ja-JP" altLang="en-US" sz="1000" dirty="0">
                <a:solidFill>
                  <a:prstClr val="black"/>
                </a:solidFill>
                <a:latin typeface="Meiryo UI" panose="020B0604030504040204" pitchFamily="50" charset="-128"/>
                <a:ea typeface="Meiryo UI" panose="020B0604030504040204" pitchFamily="50" charset="-128"/>
                <a:cs typeface="メイリオ" pitchFamily="50" charset="-128"/>
              </a:rPr>
              <a:t>　　　　　　　　　込みをいただいた上で本申込書を送付いただきますようお願いいたします。</a:t>
            </a:r>
            <a:endParaRPr lang="en-US" altLang="ja-JP" sz="1000" dirty="0">
              <a:solidFill>
                <a:prstClr val="black"/>
              </a:solidFill>
              <a:latin typeface="Meiryo UI" panose="020B0604030504040204" pitchFamily="50" charset="-128"/>
              <a:ea typeface="Meiryo UI" panose="020B0604030504040204" pitchFamily="50" charset="-128"/>
              <a:cs typeface="メイリオ" pitchFamily="50" charset="-128"/>
            </a:endParaRPr>
          </a:p>
        </p:txBody>
      </p:sp>
      <p:sp>
        <p:nvSpPr>
          <p:cNvPr id="26633" name="Text Box 9"/>
          <p:cNvSpPr txBox="1">
            <a:spLocks noChangeArrowheads="1"/>
          </p:cNvSpPr>
          <p:nvPr/>
        </p:nvSpPr>
        <p:spPr bwMode="auto">
          <a:xfrm>
            <a:off x="4340580" y="883572"/>
            <a:ext cx="2159630" cy="667875"/>
          </a:xfrm>
          <a:prstGeom prst="rect">
            <a:avLst/>
          </a:prstGeom>
          <a:noFill/>
          <a:ln w="9525">
            <a:noFill/>
            <a:miter lim="800000"/>
            <a:headEnd/>
            <a:tailEnd/>
          </a:ln>
          <a:effectLst/>
        </p:spPr>
        <p:txBody>
          <a:bodyPr wrap="none">
            <a:spAutoFit/>
          </a:bodyPr>
          <a:lstStyle/>
          <a:p>
            <a:pPr algn="r" eaLnBrk="0" hangingPunct="0">
              <a:spcBef>
                <a:spcPct val="20000"/>
              </a:spcBef>
              <a:buFont typeface="Arial" charset="0"/>
              <a:buNone/>
            </a:pPr>
            <a:r>
              <a:rPr lang="en-US" altLang="ja-JP" sz="1100" dirty="0">
                <a:latin typeface="Meiryo UI" panose="020B0604030504040204" pitchFamily="50" charset="-128"/>
                <a:ea typeface="Meiryo UI" panose="020B0604030504040204" pitchFamily="50" charset="-128"/>
              </a:rPr>
              <a:t>2023</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6</a:t>
            </a:r>
            <a:r>
              <a:rPr lang="ja-JP" altLang="en-US" sz="1100" dirty="0">
                <a:latin typeface="Meiryo UI" panose="020B0604030504040204" pitchFamily="50" charset="-128"/>
                <a:ea typeface="Meiryo UI" panose="020B0604030504040204" pitchFamily="50" charset="-128"/>
              </a:rPr>
              <a:t>月</a:t>
            </a:r>
            <a:r>
              <a:rPr lang="en-US" altLang="ja-JP" sz="1100" dirty="0">
                <a:latin typeface="Meiryo UI" panose="020B0604030504040204" pitchFamily="50" charset="-128"/>
                <a:ea typeface="Meiryo UI" panose="020B0604030504040204" pitchFamily="50" charset="-128"/>
              </a:rPr>
              <a:t>26</a:t>
            </a:r>
            <a:r>
              <a:rPr lang="ja-JP" altLang="en-US" sz="1100" dirty="0">
                <a:latin typeface="Meiryo UI" panose="020B0604030504040204" pitchFamily="50" charset="-128"/>
                <a:ea typeface="Meiryo UI" panose="020B0604030504040204" pitchFamily="50" charset="-128"/>
              </a:rPr>
              <a:t>日</a:t>
            </a:r>
            <a:endParaRPr lang="en-US" altLang="ja-JP" sz="1100" dirty="0">
              <a:latin typeface="Meiryo UI" panose="020B0604030504040204" pitchFamily="50" charset="-128"/>
              <a:ea typeface="Meiryo UI" panose="020B0604030504040204" pitchFamily="50" charset="-128"/>
            </a:endParaRPr>
          </a:p>
          <a:p>
            <a:pPr algn="r" eaLnBrk="0" hangingPunct="0">
              <a:spcBef>
                <a:spcPct val="20000"/>
              </a:spcBef>
              <a:buFont typeface="Arial" charset="0"/>
              <a:buNone/>
            </a:pPr>
            <a:endParaRPr lang="en-US" altLang="ja-JP" sz="1100" dirty="0">
              <a:latin typeface="Meiryo UI" panose="020B0604030504040204" pitchFamily="50" charset="-128"/>
              <a:ea typeface="Meiryo UI" panose="020B0604030504040204" pitchFamily="50" charset="-128"/>
            </a:endParaRPr>
          </a:p>
          <a:p>
            <a:pPr algn="r" eaLnBrk="0" hangingPunct="0">
              <a:spcBef>
                <a:spcPct val="20000"/>
              </a:spcBef>
              <a:buFont typeface="Arial" charset="0"/>
              <a:buNone/>
            </a:pPr>
            <a:r>
              <a:rPr lang="ja-JP" altLang="en-US" sz="1100" dirty="0">
                <a:latin typeface="Meiryo UI" panose="020B0604030504040204" pitchFamily="50" charset="-128"/>
                <a:ea typeface="Meiryo UI" panose="020B0604030504040204" pitchFamily="50" charset="-128"/>
              </a:rPr>
              <a:t>一般社団法人東北観光推進機構</a:t>
            </a:r>
            <a:endParaRPr lang="en-US" altLang="ja-JP" sz="1100" dirty="0">
              <a:latin typeface="Meiryo UI" panose="020B0604030504040204" pitchFamily="50" charset="-128"/>
              <a:ea typeface="Meiryo UI" panose="020B0604030504040204" pitchFamily="50" charset="-128"/>
            </a:endParaRPr>
          </a:p>
        </p:txBody>
      </p:sp>
      <p:pic>
        <p:nvPicPr>
          <p:cNvPr id="26630"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420395" y="212970"/>
            <a:ext cx="985191" cy="546050"/>
          </a:xfrm>
          <a:prstGeom prst="rect">
            <a:avLst/>
          </a:prstGeom>
          <a:noFill/>
          <a:ln w="9525">
            <a:noFill/>
            <a:miter lim="800000"/>
            <a:headEnd/>
            <a:tailEnd/>
          </a:ln>
        </p:spPr>
      </p:pic>
      <p:sp>
        <p:nvSpPr>
          <p:cNvPr id="14" name="Text Box 9"/>
          <p:cNvSpPr txBox="1">
            <a:spLocks noChangeArrowheads="1"/>
          </p:cNvSpPr>
          <p:nvPr/>
        </p:nvSpPr>
        <p:spPr bwMode="auto">
          <a:xfrm>
            <a:off x="583681" y="1578317"/>
            <a:ext cx="5586786" cy="492443"/>
          </a:xfrm>
          <a:prstGeom prst="rect">
            <a:avLst/>
          </a:prstGeom>
          <a:noFill/>
          <a:ln w="9525">
            <a:noFill/>
            <a:miter lim="800000"/>
            <a:headEnd/>
            <a:tailEnd/>
          </a:ln>
          <a:effectLst/>
        </p:spPr>
        <p:txBody>
          <a:bodyPr wrap="none">
            <a:spAutoFit/>
          </a:bodyPr>
          <a:lstStyle/>
          <a:p>
            <a:pPr algn="ctr" eaLnBrk="0" hangingPunct="0">
              <a:spcBef>
                <a:spcPct val="20000"/>
              </a:spcBef>
              <a:buFont typeface="Arial" charset="0"/>
              <a:buNone/>
            </a:pPr>
            <a:r>
              <a:rPr lang="ja-JP" altLang="en-US" sz="1400" b="1" u="sng" dirty="0">
                <a:latin typeface="Meiryo UI" panose="020B0604030504040204" pitchFamily="50" charset="-128"/>
                <a:ea typeface="Meiryo UI" panose="020B0604030504040204" pitchFamily="50" charset="-128"/>
              </a:rPr>
              <a:t>「日本東北遊楽日</a:t>
            </a:r>
            <a:r>
              <a:rPr lang="en-US" altLang="ja-JP" sz="1400" b="1" u="sng" dirty="0">
                <a:latin typeface="Meiryo UI" panose="020B0604030504040204" pitchFamily="50" charset="-128"/>
                <a:ea typeface="Meiryo UI" panose="020B0604030504040204" pitchFamily="50" charset="-128"/>
              </a:rPr>
              <a:t>2023</a:t>
            </a:r>
            <a:r>
              <a:rPr lang="ja-JP" altLang="en-US" sz="1400" b="1" u="sng" dirty="0">
                <a:latin typeface="Meiryo UI" panose="020B0604030504040204" pitchFamily="50" charset="-128"/>
                <a:ea typeface="Meiryo UI" panose="020B0604030504040204" pitchFamily="50" charset="-128"/>
              </a:rPr>
              <a:t>　新・魅力再發見！」を開催いたします！</a:t>
            </a:r>
            <a:endParaRPr lang="en-US" altLang="ja-JP" sz="1400" b="1" u="sng" dirty="0">
              <a:latin typeface="Meiryo UI" panose="020B0604030504040204" pitchFamily="50" charset="-128"/>
              <a:ea typeface="Meiryo UI" panose="020B0604030504040204" pitchFamily="50" charset="-128"/>
            </a:endParaRPr>
          </a:p>
          <a:p>
            <a:pPr algn="ctr" eaLnBrk="0" hangingPunct="0">
              <a:spcBef>
                <a:spcPct val="20000"/>
              </a:spcBef>
              <a:buFont typeface="Arial" charset="0"/>
              <a:buNone/>
            </a:pPr>
            <a:r>
              <a:rPr lang="en-US" altLang="ja-JP" sz="1000" b="1"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　台湾における一般消費者向けイベントを通じた東北地域の訪日プロモーション事業ご参加のご案内　</a:t>
            </a:r>
            <a:r>
              <a:rPr lang="en-US" altLang="ja-JP" sz="1000" b="1" dirty="0">
                <a:latin typeface="Meiryo UI" panose="020B0604030504040204" pitchFamily="50" charset="-128"/>
                <a:ea typeface="Meiryo UI" panose="020B0604030504040204" pitchFamily="50" charset="-128"/>
              </a:rPr>
              <a:t>-</a:t>
            </a:r>
            <a:endParaRPr lang="ja-JP" altLang="en-US" sz="1000" b="1" dirty="0">
              <a:latin typeface="Meiryo UI" panose="020B0604030504040204" pitchFamily="50" charset="-128"/>
              <a:ea typeface="Meiryo UI" panose="020B0604030504040204" pitchFamily="50" charset="-128"/>
            </a:endParaRPr>
          </a:p>
        </p:txBody>
      </p:sp>
      <p:sp>
        <p:nvSpPr>
          <p:cNvPr id="16" name="Text Box 9"/>
          <p:cNvSpPr txBox="1">
            <a:spLocks noChangeArrowheads="1"/>
          </p:cNvSpPr>
          <p:nvPr/>
        </p:nvSpPr>
        <p:spPr bwMode="auto">
          <a:xfrm>
            <a:off x="468467" y="4477701"/>
            <a:ext cx="5865272" cy="263855"/>
          </a:xfrm>
          <a:prstGeom prst="rect">
            <a:avLst/>
          </a:prstGeom>
          <a:noFill/>
          <a:ln w="9525">
            <a:noFill/>
            <a:miter lim="800000"/>
            <a:headEnd/>
            <a:tailEnd/>
          </a:ln>
          <a:effectLst/>
        </p:spPr>
        <p:txBody>
          <a:bodyPr wrap="square">
            <a:spAutoFit/>
          </a:bodyPr>
          <a:lstStyle/>
          <a:p>
            <a:pPr algn="ctr">
              <a:lnSpc>
                <a:spcPct val="120000"/>
              </a:lnSpc>
            </a:pPr>
            <a:r>
              <a:rPr lang="ja-JP" altLang="en-US" sz="1050" dirty="0">
                <a:latin typeface="Meiryo UI" panose="020B0604030504040204" pitchFamily="50" charset="-128"/>
                <a:ea typeface="Meiryo UI" panose="020B0604030504040204" pitchFamily="50" charset="-128"/>
                <a:cs typeface="メイリオ" pitchFamily="50" charset="-128"/>
              </a:rPr>
              <a:t>　記</a:t>
            </a:r>
            <a:endParaRPr lang="ja-JP" altLang="en-US" sz="1050" dirty="0">
              <a:solidFill>
                <a:srgbClr val="333333"/>
              </a:solidFill>
              <a:latin typeface="Meiryo UI" panose="020B0604030504040204" pitchFamily="50" charset="-128"/>
              <a:ea typeface="Meiryo UI" panose="020B0604030504040204"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1340749202"/>
              </p:ext>
            </p:extLst>
          </p:nvPr>
        </p:nvGraphicFramePr>
        <p:xfrm>
          <a:off x="483918" y="6560297"/>
          <a:ext cx="5686549" cy="1234989"/>
        </p:xfrm>
        <a:graphic>
          <a:graphicData uri="http://schemas.openxmlformats.org/drawingml/2006/table">
            <a:tbl>
              <a:tblPr/>
              <a:tblGrid>
                <a:gridCol w="1713459">
                  <a:extLst>
                    <a:ext uri="{9D8B030D-6E8A-4147-A177-3AD203B41FA5}">
                      <a16:colId xmlns:a16="http://schemas.microsoft.com/office/drawing/2014/main" val="20002"/>
                    </a:ext>
                  </a:extLst>
                </a:gridCol>
                <a:gridCol w="2149995">
                  <a:extLst>
                    <a:ext uri="{9D8B030D-6E8A-4147-A177-3AD203B41FA5}">
                      <a16:colId xmlns:a16="http://schemas.microsoft.com/office/drawing/2014/main" val="20003"/>
                    </a:ext>
                  </a:extLst>
                </a:gridCol>
                <a:gridCol w="1823095">
                  <a:extLst>
                    <a:ext uri="{9D8B030D-6E8A-4147-A177-3AD203B41FA5}">
                      <a16:colId xmlns:a16="http://schemas.microsoft.com/office/drawing/2014/main" val="20004"/>
                    </a:ext>
                  </a:extLst>
                </a:gridCol>
              </a:tblGrid>
              <a:tr h="1491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12/8</a:t>
                      </a: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（金）</a:t>
                      </a: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12/9</a:t>
                      </a: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（土）</a:t>
                      </a: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12/10</a:t>
                      </a: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（日）</a:t>
                      </a: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16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50000"/>
                      </a:schemeClr>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10:00</a:t>
                      </a: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18:00</a:t>
                      </a:r>
                      <a:endParaRPr kumimoji="0" lang="ja-JP"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イベント開催</a:t>
                      </a:r>
                      <a:endPar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14</a:t>
                      </a: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00</a:t>
                      </a: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14:20</a:t>
                      </a:r>
                      <a:endParaRPr kumimoji="0" lang="ja-JP"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記念セレモニー</a:t>
                      </a: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a:noFill/>
                    </a:lnTlToBr>
                    <a:lnBlToTr>
                      <a:noFill/>
                    </a:lnBlToTr>
                    <a:solidFill>
                      <a:schemeClr val="bg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10:00</a:t>
                      </a: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a:t>
                      </a: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18:00</a:t>
                      </a:r>
                      <a:endParaRPr kumimoji="0" lang="ja-JP"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イベント開催</a:t>
                      </a: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a:noFill/>
                    </a:lnTlToBr>
                    <a:lnBlToTr>
                      <a:noFill/>
                    </a:lnBlToTr>
                    <a:noFill/>
                  </a:tcPr>
                </a:tc>
                <a:extLst>
                  <a:ext uri="{0D108BD9-81ED-4DB2-BD59-A6C34878D82A}">
                    <a16:rowId xmlns:a16="http://schemas.microsoft.com/office/drawing/2014/main" val="10001"/>
                  </a:ext>
                </a:extLst>
              </a:tr>
              <a:tr h="56545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10</a:t>
                      </a: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a:t>
                      </a: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00</a:t>
                      </a: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a:t>
                      </a: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17</a:t>
                      </a: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a:t>
                      </a: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搬入・準備</a:t>
                      </a:r>
                      <a:endPar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（別会場にて）</a:t>
                      </a: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PM</a:t>
                      </a:r>
                    </a:p>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商談会・交流会</a:t>
                      </a:r>
                    </a:p>
                  </a:txBody>
                  <a:tcPr marL="62865" marR="628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0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cs typeface="メイリオ" panose="020B0604030504040204" pitchFamily="50" charset="-128"/>
                        </a:rPr>
                        <a:t>10:00</a:t>
                      </a:r>
                      <a:r>
                        <a:rPr kumimoji="0" lang="ja-JP" altLang="en-US" sz="10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cs typeface="メイリオ" panose="020B0604030504040204" pitchFamily="50" charset="-128"/>
                        </a:rPr>
                        <a:t>～</a:t>
                      </a:r>
                      <a:r>
                        <a:rPr kumimoji="0" lang="en-US" altLang="ja-JP" sz="10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cs typeface="メイリオ" panose="020B0604030504040204" pitchFamily="50" charset="-128"/>
                        </a:rPr>
                        <a:t>18:00</a:t>
                      </a:r>
                      <a:endParaRPr kumimoji="0" lang="ja-JP" altLang="ja-JP" sz="10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cs typeface="メイリオ" panose="020B0604030504040204" pitchFamily="50" charset="-128"/>
                        </a:rPr>
                        <a:t>イベント開催</a:t>
                      </a:r>
                      <a:endParaRPr kumimoji="0" lang="en-US" altLang="ja-JP" sz="10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0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0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cs typeface="メイリオ" panose="020B0604030504040204" pitchFamily="50" charset="-128"/>
                        </a:rPr>
                        <a:t>10</a:t>
                      </a:r>
                      <a:r>
                        <a:rPr kumimoji="0" lang="ja-JP" altLang="en-US" sz="10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cs typeface="メイリオ" panose="020B0604030504040204" pitchFamily="50" charset="-128"/>
                        </a:rPr>
                        <a:t>：</a:t>
                      </a:r>
                      <a:r>
                        <a:rPr kumimoji="0" lang="en-US" altLang="ja-JP" sz="10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cs typeface="メイリオ" panose="020B0604030504040204" pitchFamily="50" charset="-128"/>
                        </a:rPr>
                        <a:t>00</a:t>
                      </a:r>
                      <a:r>
                        <a:rPr kumimoji="0" lang="ja-JP" altLang="en-US" sz="10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cs typeface="メイリオ" panose="020B0604030504040204" pitchFamily="50" charset="-128"/>
                        </a:rPr>
                        <a:t>～</a:t>
                      </a:r>
                      <a:r>
                        <a:rPr kumimoji="0" lang="en-US" altLang="ja-JP" sz="10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cs typeface="メイリオ" panose="020B0604030504040204" pitchFamily="50" charset="-128"/>
                        </a:rPr>
                        <a:t>10:20</a:t>
                      </a:r>
                      <a:endParaRPr kumimoji="0" lang="ja-JP" altLang="ja-JP" sz="10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cs typeface="メイリオ" panose="020B0604030504040204" pitchFamily="50" charset="-128"/>
                        </a:rPr>
                        <a:t>オープニングセレモニー</a:t>
                      </a:r>
                    </a:p>
                  </a:txBody>
                  <a:tcPr marL="62865" marR="62865" marT="0" marB="0"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kumimoji="1" lang="ja-JP" altLang="en-US" dirty="0"/>
                    </a:p>
                  </a:txBody>
                  <a:tcPr/>
                </a:tc>
                <a:extLst>
                  <a:ext uri="{0D108BD9-81ED-4DB2-BD59-A6C34878D82A}">
                    <a16:rowId xmlns:a16="http://schemas.microsoft.com/office/drawing/2014/main" val="10002"/>
                  </a:ext>
                </a:extLst>
              </a:tr>
              <a:tr h="345513">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18</a:t>
                      </a: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a:t>
                      </a: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00</a:t>
                      </a: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a:t>
                      </a: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20</a:t>
                      </a: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a:t>
                      </a: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撤去・搬出</a:t>
                      </a:r>
                    </a:p>
                  </a:txBody>
                  <a:tcPr marL="62865" marR="62865" marT="0" marB="0" anchor="ctr" horzOverflow="overflow"/>
                </a:tc>
                <a:extLst>
                  <a:ext uri="{0D108BD9-81ED-4DB2-BD59-A6C34878D82A}">
                    <a16:rowId xmlns:a16="http://schemas.microsoft.com/office/drawing/2014/main" val="10004"/>
                  </a:ext>
                </a:extLst>
              </a:tr>
            </a:tbl>
          </a:graphicData>
        </a:graphic>
      </p:graphicFrame>
      <p:pic>
        <p:nvPicPr>
          <p:cNvPr id="4" name="図 3">
            <a:extLst>
              <a:ext uri="{FF2B5EF4-FFF2-40B4-BE49-F238E27FC236}">
                <a16:creationId xmlns:a16="http://schemas.microsoft.com/office/drawing/2014/main" id="{465321F6-C30B-46F8-9772-69C916AE6B2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4437" y="462065"/>
            <a:ext cx="1597713" cy="343902"/>
          </a:xfrm>
          <a:prstGeom prst="rect">
            <a:avLst/>
          </a:prstGeom>
        </p:spPr>
      </p:pic>
      <p:sp>
        <p:nvSpPr>
          <p:cNvPr id="5" name="テキスト ボックス 4">
            <a:extLst>
              <a:ext uri="{FF2B5EF4-FFF2-40B4-BE49-F238E27FC236}">
                <a16:creationId xmlns:a16="http://schemas.microsoft.com/office/drawing/2014/main" id="{1D0F865A-B99E-00E8-2B98-1F1A20083E84}"/>
              </a:ext>
            </a:extLst>
          </p:cNvPr>
          <p:cNvSpPr txBox="1"/>
          <p:nvPr/>
        </p:nvSpPr>
        <p:spPr>
          <a:xfrm>
            <a:off x="5428609" y="4262695"/>
            <a:ext cx="1156086"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キービジュアル（仮）</a:t>
            </a:r>
          </a:p>
        </p:txBody>
      </p:sp>
      <p:pic>
        <p:nvPicPr>
          <p:cNvPr id="7" name="図 6" descr="グラフィカル ユーザー インターフェイス が含まれている画像&#10;&#10;自動的に生成された説明">
            <a:extLst>
              <a:ext uri="{FF2B5EF4-FFF2-40B4-BE49-F238E27FC236}">
                <a16:creationId xmlns:a16="http://schemas.microsoft.com/office/drawing/2014/main" id="{B3AF33EB-BA76-241D-584E-70A48C29158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36517" y="4477701"/>
            <a:ext cx="1087723" cy="1537660"/>
          </a:xfrm>
          <a:prstGeom prst="rect">
            <a:avLst/>
          </a:prstGeom>
          <a:ln>
            <a:solidFill>
              <a:schemeClr val="tx1"/>
            </a:solidFill>
          </a:ln>
        </p:spPr>
      </p:pic>
      <p:sp>
        <p:nvSpPr>
          <p:cNvPr id="2" name="Text Box 9">
            <a:extLst>
              <a:ext uri="{FF2B5EF4-FFF2-40B4-BE49-F238E27FC236}">
                <a16:creationId xmlns:a16="http://schemas.microsoft.com/office/drawing/2014/main" id="{23732F3F-E22A-5458-9AAA-6B8C09D9A233}"/>
              </a:ext>
            </a:extLst>
          </p:cNvPr>
          <p:cNvSpPr txBox="1">
            <a:spLocks noChangeArrowheads="1"/>
          </p:cNvSpPr>
          <p:nvPr/>
        </p:nvSpPr>
        <p:spPr bwMode="auto">
          <a:xfrm>
            <a:off x="-544285" y="1103687"/>
            <a:ext cx="2718941" cy="261610"/>
          </a:xfrm>
          <a:prstGeom prst="rect">
            <a:avLst/>
          </a:prstGeom>
          <a:noFill/>
          <a:ln w="9525">
            <a:noFill/>
            <a:miter lim="800000"/>
            <a:headEnd/>
            <a:tailEnd/>
          </a:ln>
          <a:effectLst/>
        </p:spPr>
        <p:txBody>
          <a:bodyPr wrap="square">
            <a:spAutoFit/>
          </a:bodyPr>
          <a:lstStyle/>
          <a:p>
            <a:pPr algn="ctr" eaLnBrk="0" hangingPunct="0">
              <a:spcBef>
                <a:spcPct val="20000"/>
              </a:spcBef>
            </a:pPr>
            <a:r>
              <a:rPr lang="ja-JP" altLang="en-US" sz="1100" dirty="0">
                <a:solidFill>
                  <a:srgbClr val="333333"/>
                </a:solidFill>
                <a:latin typeface="Meiryo UI" panose="020B0604030504040204" pitchFamily="50" charset="-128"/>
                <a:ea typeface="Meiryo UI" panose="020B0604030504040204" pitchFamily="50" charset="-128"/>
              </a:rPr>
              <a:t>各位</a:t>
            </a:r>
          </a:p>
        </p:txBody>
      </p:sp>
      <p:sp>
        <p:nvSpPr>
          <p:cNvPr id="3" name="Text Box 9">
            <a:extLst>
              <a:ext uri="{FF2B5EF4-FFF2-40B4-BE49-F238E27FC236}">
                <a16:creationId xmlns:a16="http://schemas.microsoft.com/office/drawing/2014/main" id="{1AE73AFF-7C2C-BFBF-E46C-7E8BB44BD64B}"/>
              </a:ext>
            </a:extLst>
          </p:cNvPr>
          <p:cNvSpPr txBox="1">
            <a:spLocks noChangeArrowheads="1"/>
          </p:cNvSpPr>
          <p:nvPr/>
        </p:nvSpPr>
        <p:spPr bwMode="auto">
          <a:xfrm>
            <a:off x="333760" y="2084354"/>
            <a:ext cx="6302660" cy="2393347"/>
          </a:xfrm>
          <a:prstGeom prst="rect">
            <a:avLst/>
          </a:prstGeom>
          <a:noFill/>
          <a:ln w="9525">
            <a:noFill/>
            <a:miter lim="800000"/>
            <a:headEnd/>
            <a:tailEnd/>
          </a:ln>
          <a:effectLst/>
        </p:spPr>
        <p:txBody>
          <a:bodyPr wrap="square">
            <a:spAutoFit/>
          </a:bodyPr>
          <a:lstStyle/>
          <a:p>
            <a:pPr>
              <a:lnSpc>
                <a:spcPct val="120000"/>
              </a:lnSpc>
            </a:pPr>
            <a:r>
              <a:rPr lang="ja-JP" altLang="en-US" sz="1050" dirty="0">
                <a:solidFill>
                  <a:prstClr val="black"/>
                </a:solidFill>
                <a:latin typeface="Meiryo UI" panose="020B0604030504040204" pitchFamily="50" charset="-128"/>
                <a:ea typeface="Meiryo UI" panose="020B0604030504040204" pitchFamily="50" charset="-128"/>
                <a:cs typeface="メイリオ" pitchFamily="50" charset="-128"/>
              </a:rPr>
              <a:t> 　</a:t>
            </a:r>
            <a:r>
              <a:rPr lang="en-US" altLang="ja-JP" sz="1050" dirty="0">
                <a:solidFill>
                  <a:prstClr val="black"/>
                </a:solidFill>
                <a:latin typeface="Meiryo UI" panose="020B0604030504040204" pitchFamily="50" charset="-128"/>
                <a:ea typeface="Meiryo UI" panose="020B0604030504040204" pitchFamily="50" charset="-128"/>
                <a:cs typeface="メイリオ" pitchFamily="50" charset="-128"/>
              </a:rPr>
              <a:t>2014</a:t>
            </a:r>
            <a:r>
              <a:rPr lang="ja-JP" altLang="en-US" sz="1050" dirty="0">
                <a:solidFill>
                  <a:prstClr val="black"/>
                </a:solidFill>
                <a:latin typeface="Meiryo UI" panose="020B0604030504040204" pitchFamily="50" charset="-128"/>
                <a:ea typeface="Meiryo UI" panose="020B0604030504040204" pitchFamily="50" charset="-128"/>
                <a:cs typeface="メイリオ" pitchFamily="50" charset="-128"/>
              </a:rPr>
              <a:t>年に「日本東北六県感謝祭」としてスタートした「日本東北遊楽日」は</a:t>
            </a:r>
            <a:r>
              <a:rPr lang="en-US" altLang="ja-JP" sz="1050" dirty="0">
                <a:solidFill>
                  <a:prstClr val="black"/>
                </a:solidFill>
                <a:latin typeface="Meiryo UI" panose="020B0604030504040204" pitchFamily="50" charset="-128"/>
                <a:ea typeface="Meiryo UI" panose="020B0604030504040204" pitchFamily="50" charset="-128"/>
                <a:cs typeface="メイリオ" pitchFamily="50" charset="-128"/>
              </a:rPr>
              <a:t>2</a:t>
            </a:r>
            <a:r>
              <a:rPr lang="ja-JP" altLang="en-US" sz="1050" dirty="0">
                <a:solidFill>
                  <a:prstClr val="black"/>
                </a:solidFill>
                <a:latin typeface="Meiryo UI" panose="020B0604030504040204" pitchFamily="50" charset="-128"/>
                <a:ea typeface="Meiryo UI" panose="020B0604030504040204" pitchFamily="50" charset="-128"/>
                <a:cs typeface="メイリオ" pitchFamily="50" charset="-128"/>
              </a:rPr>
              <a:t>万人からスタートし、</a:t>
            </a:r>
            <a:r>
              <a:rPr lang="en-US" altLang="ja-JP" sz="1050" dirty="0">
                <a:solidFill>
                  <a:prstClr val="black"/>
                </a:solidFill>
                <a:latin typeface="Meiryo UI" panose="020B0604030504040204" pitchFamily="50" charset="-128"/>
                <a:ea typeface="Meiryo UI" panose="020B0604030504040204" pitchFamily="50" charset="-128"/>
                <a:cs typeface="メイリオ" pitchFamily="50" charset="-128"/>
              </a:rPr>
              <a:t>2016</a:t>
            </a:r>
            <a:r>
              <a:rPr lang="ja-JP" altLang="en-US" sz="1050" dirty="0">
                <a:solidFill>
                  <a:prstClr val="black"/>
                </a:solidFill>
                <a:latin typeface="Meiryo UI" panose="020B0604030504040204" pitchFamily="50" charset="-128"/>
                <a:ea typeface="Meiryo UI" panose="020B0604030504040204" pitchFamily="50" charset="-128"/>
                <a:cs typeface="メイリオ" pitchFamily="50" charset="-128"/>
              </a:rPr>
              <a:t>年には</a:t>
            </a:r>
            <a:r>
              <a:rPr lang="en-US" altLang="ja-JP" sz="1050" dirty="0">
                <a:solidFill>
                  <a:prstClr val="black"/>
                </a:solidFill>
                <a:latin typeface="Meiryo UI" panose="020B0604030504040204" pitchFamily="50" charset="-128"/>
                <a:ea typeface="Meiryo UI" panose="020B0604030504040204" pitchFamily="50" charset="-128"/>
                <a:cs typeface="メイリオ" pitchFamily="50" charset="-128"/>
              </a:rPr>
              <a:t>10</a:t>
            </a:r>
            <a:r>
              <a:rPr lang="ja-JP" altLang="en-US" sz="1050" dirty="0">
                <a:solidFill>
                  <a:prstClr val="black"/>
                </a:solidFill>
                <a:latin typeface="Meiryo UI" panose="020B0604030504040204" pitchFamily="50" charset="-128"/>
                <a:ea typeface="Meiryo UI" panose="020B0604030504040204" pitchFamily="50" charset="-128"/>
                <a:cs typeface="メイリオ" pitchFamily="50" charset="-128"/>
              </a:rPr>
              <a:t>万人を動員する人気イベントへと成長しました。新型コロナウィルス感染防止の為、一年間の空白がありましたが、</a:t>
            </a:r>
            <a:r>
              <a:rPr lang="en-US" altLang="ja-JP" sz="1050" dirty="0">
                <a:solidFill>
                  <a:prstClr val="black"/>
                </a:solidFill>
                <a:latin typeface="Meiryo UI" panose="020B0604030504040204" pitchFamily="50" charset="-128"/>
                <a:ea typeface="Meiryo UI" panose="020B0604030504040204" pitchFamily="50" charset="-128"/>
                <a:cs typeface="メイリオ" pitchFamily="50" charset="-128"/>
              </a:rPr>
              <a:t>2021</a:t>
            </a:r>
            <a:r>
              <a:rPr lang="ja-JP" altLang="en-US" sz="1050" dirty="0">
                <a:solidFill>
                  <a:prstClr val="black"/>
                </a:solidFill>
                <a:latin typeface="Meiryo UI" panose="020B0604030504040204" pitchFamily="50" charset="-128"/>
                <a:ea typeface="Meiryo UI" panose="020B0604030504040204" pitchFamily="50" charset="-128"/>
                <a:cs typeface="メイリオ" pitchFamily="50" charset="-128"/>
              </a:rPr>
              <a:t>度のイベント再開時には待ち侘びたお客様の入場の列が大行列となりました。</a:t>
            </a:r>
          </a:p>
          <a:p>
            <a:pPr>
              <a:lnSpc>
                <a:spcPct val="120000"/>
              </a:lnSpc>
            </a:pPr>
            <a:r>
              <a:rPr lang="ja-JP" altLang="en-US" sz="1050" dirty="0">
                <a:solidFill>
                  <a:prstClr val="black"/>
                </a:solidFill>
                <a:latin typeface="Meiryo UI" panose="020B0604030504040204" pitchFamily="50" charset="-128"/>
                <a:ea typeface="Meiryo UI" panose="020B0604030504040204" pitchFamily="50" charset="-128"/>
                <a:cs typeface="メイリオ" pitchFamily="50" charset="-128"/>
              </a:rPr>
              <a:t>　震災への復興支援への感謝の気持ちから始まり、一緒に楽しみ、相互理解することで年々深い絆を築いてまいりました。本イベントは台湾に定着し、台湾人に待ち望まれるイベントへと進化しています。　今年実施した台湾人向けアンケート調査の結果によると、昨年のイベント来場者のうち、約</a:t>
            </a:r>
            <a:r>
              <a:rPr lang="en-US" altLang="ja-JP" sz="1050" dirty="0">
                <a:solidFill>
                  <a:prstClr val="black"/>
                </a:solidFill>
                <a:latin typeface="Meiryo UI" panose="020B0604030504040204" pitchFamily="50" charset="-128"/>
                <a:ea typeface="Meiryo UI" panose="020B0604030504040204" pitchFamily="50" charset="-128"/>
                <a:cs typeface="メイリオ" pitchFamily="50" charset="-128"/>
              </a:rPr>
              <a:t>30</a:t>
            </a:r>
            <a:r>
              <a:rPr lang="ja-JP" altLang="en-US" sz="1050" dirty="0">
                <a:solidFill>
                  <a:prstClr val="black"/>
                </a:solidFill>
                <a:latin typeface="Meiryo UI" panose="020B0604030504040204" pitchFamily="50" charset="-128"/>
                <a:ea typeface="Meiryo UI" panose="020B0604030504040204" pitchFamily="50" charset="-128"/>
                <a:cs typeface="メイリオ" pitchFamily="50" charset="-128"/>
              </a:rPr>
              <a:t>％がその後東北を訪れており、出展した自治体にも足を運んでいることがわかりました。</a:t>
            </a:r>
            <a:r>
              <a:rPr lang="en-US" altLang="ja-JP" sz="1050" dirty="0">
                <a:solidFill>
                  <a:prstClr val="black"/>
                </a:solidFill>
                <a:latin typeface="Meiryo UI" panose="020B0604030504040204" pitchFamily="50" charset="-128"/>
                <a:ea typeface="Meiryo UI" panose="020B0604030504040204" pitchFamily="50" charset="-128"/>
                <a:cs typeface="メイリオ"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メイリオ" pitchFamily="50" charset="-128"/>
              </a:rPr>
              <a:t>参考資料参照</a:t>
            </a:r>
            <a:endParaRPr lang="en-US" altLang="ja-JP" sz="1050" dirty="0">
              <a:solidFill>
                <a:prstClr val="black"/>
              </a:solidFill>
              <a:latin typeface="Meiryo UI" panose="020B0604030504040204" pitchFamily="50" charset="-128"/>
              <a:ea typeface="Meiryo UI" panose="020B0604030504040204" pitchFamily="50" charset="-128"/>
              <a:cs typeface="メイリオ" pitchFamily="50" charset="-128"/>
            </a:endParaRPr>
          </a:p>
          <a:p>
            <a:pPr>
              <a:lnSpc>
                <a:spcPct val="120000"/>
              </a:lnSpc>
            </a:pPr>
            <a:r>
              <a:rPr lang="ja-JP" altLang="en-US" sz="1050" dirty="0">
                <a:solidFill>
                  <a:prstClr val="black"/>
                </a:solidFill>
                <a:latin typeface="Meiryo UI" panose="020B0604030504040204" pitchFamily="50" charset="-128"/>
                <a:ea typeface="Meiryo UI" panose="020B0604030504040204" pitchFamily="50" charset="-128"/>
                <a:cs typeface="メイリオ" pitchFamily="50" charset="-128"/>
              </a:rPr>
              <a:t>　</a:t>
            </a:r>
            <a:r>
              <a:rPr lang="en-US" altLang="ja-JP" sz="1050" dirty="0">
                <a:solidFill>
                  <a:prstClr val="black"/>
                </a:solidFill>
                <a:latin typeface="Meiryo UI" panose="020B0604030504040204" pitchFamily="50" charset="-128"/>
                <a:ea typeface="Meiryo UI" panose="020B0604030504040204" pitchFamily="50" charset="-128"/>
                <a:cs typeface="メイリオ" pitchFamily="50" charset="-128"/>
              </a:rPr>
              <a:t>9</a:t>
            </a:r>
            <a:r>
              <a:rPr lang="ja-JP" altLang="en-US" sz="1050" dirty="0">
                <a:solidFill>
                  <a:prstClr val="black"/>
                </a:solidFill>
                <a:latin typeface="Meiryo UI" panose="020B0604030504040204" pitchFamily="50" charset="-128"/>
                <a:ea typeface="Meiryo UI" panose="020B0604030504040204" pitchFamily="50" charset="-128"/>
                <a:cs typeface="メイリオ" pitchFamily="50" charset="-128"/>
              </a:rPr>
              <a:t>回目の開催となる</a:t>
            </a:r>
            <a:r>
              <a:rPr lang="en-US" altLang="ja-JP" sz="1050" dirty="0">
                <a:solidFill>
                  <a:prstClr val="black"/>
                </a:solidFill>
                <a:latin typeface="Meiryo UI" panose="020B0604030504040204" pitchFamily="50" charset="-128"/>
                <a:ea typeface="Meiryo UI" panose="020B0604030504040204" pitchFamily="50" charset="-128"/>
                <a:cs typeface="メイリオ" pitchFamily="50" charset="-128"/>
              </a:rPr>
              <a:t>2023</a:t>
            </a:r>
            <a:r>
              <a:rPr lang="ja-JP" altLang="en-US" sz="1050" dirty="0">
                <a:solidFill>
                  <a:prstClr val="black"/>
                </a:solidFill>
                <a:latin typeface="Meiryo UI" panose="020B0604030504040204" pitchFamily="50" charset="-128"/>
                <a:ea typeface="Meiryo UI" panose="020B0604030504040204" pitchFamily="50" charset="-128"/>
                <a:cs typeface="メイリオ" pitchFamily="50" charset="-128"/>
              </a:rPr>
              <a:t>年は、コロナ収束後のアップデートした東北の魅力を再発見するべく、交流・体験できるイベントにしたいと考えております。</a:t>
            </a:r>
          </a:p>
          <a:p>
            <a:pPr>
              <a:lnSpc>
                <a:spcPct val="120000"/>
              </a:lnSpc>
            </a:pPr>
            <a:r>
              <a:rPr lang="ja-JP" altLang="en-US" sz="1050" dirty="0">
                <a:solidFill>
                  <a:prstClr val="black"/>
                </a:solidFill>
                <a:latin typeface="Meiryo UI" panose="020B0604030504040204" pitchFamily="50" charset="-128"/>
                <a:ea typeface="Meiryo UI" panose="020B0604030504040204" pitchFamily="50" charset="-128"/>
                <a:cs typeface="メイリオ" pitchFamily="50" charset="-128"/>
              </a:rPr>
              <a:t>　つきましては、今年も出展団体の募集を行いますので、ぜひご参加いただきたくお願い申し上げます。</a:t>
            </a:r>
            <a:endParaRPr lang="en-US" altLang="ja-JP" sz="1050" dirty="0">
              <a:solidFill>
                <a:prstClr val="black"/>
              </a:solidFill>
              <a:latin typeface="Meiryo UI" panose="020B0604030504040204" pitchFamily="50" charset="-128"/>
              <a:ea typeface="Meiryo UI" panose="020B0604030504040204" pitchFamily="50" charset="-128"/>
              <a:cs typeface="メイリオ" pitchFamily="50" charset="-128"/>
            </a:endParaRPr>
          </a:p>
          <a:p>
            <a:pPr>
              <a:lnSpc>
                <a:spcPct val="120000"/>
              </a:lnSpc>
            </a:pPr>
            <a:r>
              <a:rPr lang="ja-JP" altLang="en-US" sz="1050" dirty="0">
                <a:solidFill>
                  <a:srgbClr val="374151"/>
                </a:solidFill>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東北と台北を結ぶ定期便の再開が進んでいるなか、インバウンド需要の回復を目指し、訪日意欲を訪問へ繋げるために是非お力添えいただけますよう、何卒よろしくお願いいたします。</a:t>
            </a:r>
            <a:endParaRPr lang="en-US" altLang="ja-JP" sz="1050" dirty="0">
              <a:latin typeface="Meiryo UI" panose="020B0604030504040204" pitchFamily="50" charset="-128"/>
              <a:ea typeface="Meiryo UI" panose="020B0604030504040204" pitchFamily="50" charset="-128"/>
              <a:cs typeface="メイリオ" pitchFamily="50" charset="-128"/>
            </a:endParaRPr>
          </a:p>
        </p:txBody>
      </p:sp>
      <p:sp>
        <p:nvSpPr>
          <p:cNvPr id="8" name="Text Box 9">
            <a:extLst>
              <a:ext uri="{FF2B5EF4-FFF2-40B4-BE49-F238E27FC236}">
                <a16:creationId xmlns:a16="http://schemas.microsoft.com/office/drawing/2014/main" id="{0DC18BFB-F4DB-8067-308A-308B720A0979}"/>
              </a:ext>
            </a:extLst>
          </p:cNvPr>
          <p:cNvSpPr txBox="1">
            <a:spLocks noChangeArrowheads="1"/>
          </p:cNvSpPr>
          <p:nvPr/>
        </p:nvSpPr>
        <p:spPr bwMode="auto">
          <a:xfrm>
            <a:off x="2693963" y="8775723"/>
            <a:ext cx="3711623" cy="1061829"/>
          </a:xfrm>
          <a:prstGeom prst="rect">
            <a:avLst/>
          </a:prstGeom>
          <a:noFill/>
          <a:ln w="9525">
            <a:solidFill>
              <a:schemeClr val="tx1"/>
            </a:solidFill>
            <a:miter lim="800000"/>
            <a:headEnd/>
            <a:tailEnd/>
          </a:ln>
          <a:effectLst/>
        </p:spPr>
        <p:txBody>
          <a:bodyPr wrap="square">
            <a:spAutoFit/>
          </a:bodyPr>
          <a:lstStyle/>
          <a:p>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お問い合わせ先</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〇出展に関すること</a:t>
            </a: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（株）ジェイアール東日本企画　担当：金城 （かねしろ）</a:t>
            </a: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ＴＥＬ：</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080-1190-7262</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受付時間</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00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00※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平日のみ</a:t>
            </a: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〇事業全体に関すること</a:t>
            </a: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一般社団法人東北観光推進機構　担当：髙橋（弘）・藤本</a:t>
            </a: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ＴＥＬ：</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022-721-1291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図 41">
            <a:extLst>
              <a:ext uri="{FF2B5EF4-FFF2-40B4-BE49-F238E27FC236}">
                <a16:creationId xmlns:a16="http://schemas.microsoft.com/office/drawing/2014/main" id="{448DD535-94DE-3104-6AB3-1B50EE9E831D}"/>
              </a:ext>
            </a:extLst>
          </p:cNvPr>
          <p:cNvPicPr>
            <a:picLocks noChangeAspect="1"/>
          </p:cNvPicPr>
          <p:nvPr/>
        </p:nvPicPr>
        <p:blipFill>
          <a:blip r:embed="rId2"/>
          <a:stretch>
            <a:fillRect/>
          </a:stretch>
        </p:blipFill>
        <p:spPr>
          <a:xfrm>
            <a:off x="218748" y="3406865"/>
            <a:ext cx="6491335" cy="4165858"/>
          </a:xfrm>
          <a:prstGeom prst="rect">
            <a:avLst/>
          </a:prstGeom>
        </p:spPr>
      </p:pic>
      <p:sp>
        <p:nvSpPr>
          <p:cNvPr id="2" name="Text Box 9">
            <a:extLst>
              <a:ext uri="{FF2B5EF4-FFF2-40B4-BE49-F238E27FC236}">
                <a16:creationId xmlns:a16="http://schemas.microsoft.com/office/drawing/2014/main" id="{72CA363E-666F-2158-16F8-59A43C0FD671}"/>
              </a:ext>
            </a:extLst>
          </p:cNvPr>
          <p:cNvSpPr txBox="1">
            <a:spLocks noChangeArrowheads="1"/>
          </p:cNvSpPr>
          <p:nvPr/>
        </p:nvSpPr>
        <p:spPr bwMode="auto">
          <a:xfrm>
            <a:off x="166565" y="101778"/>
            <a:ext cx="954107" cy="276999"/>
          </a:xfrm>
          <a:prstGeom prst="rect">
            <a:avLst/>
          </a:prstGeom>
          <a:noFill/>
          <a:ln w="9525">
            <a:solidFill>
              <a:schemeClr val="tx1"/>
            </a:solidFill>
            <a:miter lim="800000"/>
            <a:headEnd/>
            <a:tailEnd/>
          </a:ln>
          <a:effectLst/>
        </p:spPr>
        <p:txBody>
          <a:bodyPr wrap="none">
            <a:spAutoFit/>
          </a:bodyPr>
          <a:lstStyle/>
          <a:p>
            <a:pPr eaLnBrk="0" hangingPunct="0">
              <a:spcBef>
                <a:spcPct val="20000"/>
              </a:spcBef>
              <a:buFont typeface="Arial" charset="0"/>
              <a:buNone/>
            </a:pPr>
            <a:r>
              <a:rPr lang="ja-JP" altLang="en-US" sz="1200" b="1" dirty="0">
                <a:latin typeface="+mn-lt"/>
                <a:ea typeface="Meiryo UI" panose="020B0604030504040204" pitchFamily="50" charset="-128"/>
              </a:rPr>
              <a:t>参考資料②</a:t>
            </a:r>
          </a:p>
        </p:txBody>
      </p:sp>
      <p:sp>
        <p:nvSpPr>
          <p:cNvPr id="4" name="テキスト ボックス 3">
            <a:extLst>
              <a:ext uri="{FF2B5EF4-FFF2-40B4-BE49-F238E27FC236}">
                <a16:creationId xmlns:a16="http://schemas.microsoft.com/office/drawing/2014/main" id="{931FBC40-DEDA-F56F-9813-F2723E83D61F}"/>
              </a:ext>
            </a:extLst>
          </p:cNvPr>
          <p:cNvSpPr txBox="1"/>
          <p:nvPr/>
        </p:nvSpPr>
        <p:spPr>
          <a:xfrm>
            <a:off x="144581" y="696027"/>
            <a:ext cx="6451600" cy="307777"/>
          </a:xfrm>
          <a:prstGeom prst="rect">
            <a:avLst/>
          </a:prstGeom>
          <a:noFill/>
        </p:spPr>
        <p:txBody>
          <a:bodyPr wrap="square">
            <a:spAutoFit/>
          </a:bodyPr>
          <a:lstStyle/>
          <a:p>
            <a:r>
              <a:rPr lang="en-US" altLang="ja-JP" sz="1400" b="1" i="0" u="sng" strike="noStrike" dirty="0">
                <a:solidFill>
                  <a:srgbClr val="000000"/>
                </a:solidFill>
                <a:effectLst/>
                <a:latin typeface="Meiryo UI" panose="020B0604030504040204" pitchFamily="50" charset="-128"/>
                <a:ea typeface="Meiryo UI" panose="020B0604030504040204" pitchFamily="50" charset="-128"/>
              </a:rPr>
              <a:t>TOHOKU Fan Club</a:t>
            </a:r>
            <a:r>
              <a:rPr lang="ja-JP" altLang="en-US" sz="1400" b="1" i="0" u="sng" strike="noStrike" dirty="0">
                <a:solidFill>
                  <a:srgbClr val="000000"/>
                </a:solidFill>
                <a:effectLst/>
                <a:latin typeface="Meiryo UI" panose="020B0604030504040204" pitchFamily="50" charset="-128"/>
                <a:ea typeface="Meiryo UI" panose="020B0604030504040204" pitchFamily="50" charset="-128"/>
              </a:rPr>
              <a:t>を活用した台湾人向けアンケート調査結果（</a:t>
            </a:r>
            <a:r>
              <a:rPr lang="en-US" altLang="ja-JP" sz="1400" b="1" i="0" u="sng" strike="noStrike" dirty="0">
                <a:solidFill>
                  <a:srgbClr val="000000"/>
                </a:solidFill>
                <a:effectLst/>
                <a:latin typeface="Meiryo UI" panose="020B0604030504040204" pitchFamily="50" charset="-128"/>
                <a:ea typeface="Meiryo UI" panose="020B0604030504040204" pitchFamily="50" charset="-128"/>
              </a:rPr>
              <a:t>N:145</a:t>
            </a:r>
            <a:r>
              <a:rPr lang="ja-JP" altLang="en-US" sz="1400" b="1" i="0" u="sng" strike="noStrike" dirty="0">
                <a:solidFill>
                  <a:srgbClr val="000000"/>
                </a:solidFill>
                <a:effectLst/>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 </a:t>
            </a:r>
          </a:p>
        </p:txBody>
      </p:sp>
      <p:sp>
        <p:nvSpPr>
          <p:cNvPr id="10" name="テキスト ボックス 9">
            <a:extLst>
              <a:ext uri="{FF2B5EF4-FFF2-40B4-BE49-F238E27FC236}">
                <a16:creationId xmlns:a16="http://schemas.microsoft.com/office/drawing/2014/main" id="{BBF80ABA-F62F-6178-21B4-C6B405BC4181}"/>
              </a:ext>
            </a:extLst>
          </p:cNvPr>
          <p:cNvSpPr txBox="1"/>
          <p:nvPr/>
        </p:nvSpPr>
        <p:spPr>
          <a:xfrm>
            <a:off x="120261" y="1112513"/>
            <a:ext cx="4418687" cy="430887"/>
          </a:xfrm>
          <a:prstGeom prst="rect">
            <a:avLst/>
          </a:prstGeom>
          <a:noFill/>
        </p:spPr>
        <p:txBody>
          <a:bodyPr wrap="square" rtlCol="0">
            <a:spAutoFit/>
          </a:bodyPr>
          <a:lstStyle/>
          <a:p>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Q.12022</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年</a:t>
            </a: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月</a:t>
            </a: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19</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日から現在までの間に日本東北へ行きましたか？（</a:t>
            </a: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N:145</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19FBA334-592E-2F5A-8B60-B7287E812E4A}"/>
              </a:ext>
            </a:extLst>
          </p:cNvPr>
          <p:cNvSpPr txBox="1"/>
          <p:nvPr/>
        </p:nvSpPr>
        <p:spPr>
          <a:xfrm>
            <a:off x="3244510" y="5843497"/>
            <a:ext cx="3613490" cy="261610"/>
          </a:xfrm>
          <a:prstGeom prst="rect">
            <a:avLst/>
          </a:prstGeom>
          <a:noFill/>
        </p:spPr>
        <p:txBody>
          <a:bodyPr wrap="none" rtlCol="0">
            <a:spAutoFit/>
          </a:bodyPr>
          <a:lstStyle/>
          <a:p>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Q.3 </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どのような方法で旅行商品を買いましたか。（</a:t>
            </a: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N:40</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18320A75-936D-ED8D-BB56-4417DB17631E}"/>
              </a:ext>
            </a:extLst>
          </p:cNvPr>
          <p:cNvSpPr txBox="1"/>
          <p:nvPr/>
        </p:nvSpPr>
        <p:spPr>
          <a:xfrm>
            <a:off x="188259" y="1650133"/>
            <a:ext cx="1412319" cy="369332"/>
          </a:xfrm>
          <a:prstGeom prst="homePlate">
            <a:avLst/>
          </a:prstGeom>
          <a:pattFill prst="wdDnDiag">
            <a:fgClr>
              <a:srgbClr val="FFFF00"/>
            </a:fgClr>
            <a:bgClr>
              <a:schemeClr val="bg1"/>
            </a:bgClr>
          </a:pattFill>
          <a:ln>
            <a:solidFill>
              <a:srgbClr val="FFFF00"/>
            </a:solidFill>
          </a:ln>
        </p:spPr>
        <p:txBody>
          <a:bodyPr wrap="square" tIns="0" rIns="0" bIns="0" rtlCol="0">
            <a:spAutoFit/>
          </a:bodyPr>
          <a:lstStyle/>
          <a:p>
            <a:r>
              <a:rPr kumimoji="1" lang="ja-JP" altLang="en-US" sz="1200" b="1" dirty="0">
                <a:latin typeface="Meiryo UI" panose="020B0604030504040204" pitchFamily="50" charset="-128"/>
                <a:ea typeface="Meiryo UI" panose="020B0604030504040204" pitchFamily="50" charset="-128"/>
              </a:rPr>
              <a:t>約</a:t>
            </a:r>
            <a:r>
              <a:rPr kumimoji="1" lang="en-US" altLang="ja-JP" sz="1200" b="1" dirty="0">
                <a:latin typeface="Meiryo UI" panose="020B0604030504040204" pitchFamily="50" charset="-128"/>
                <a:ea typeface="Meiryo UI" panose="020B0604030504040204" pitchFamily="50" charset="-128"/>
              </a:rPr>
              <a:t>30</a:t>
            </a:r>
            <a:r>
              <a:rPr kumimoji="1" lang="ja-JP" altLang="en-US" sz="1200" b="1" dirty="0">
                <a:latin typeface="Meiryo UI" panose="020B0604030504040204" pitchFamily="50" charset="-128"/>
                <a:ea typeface="Meiryo UI" panose="020B0604030504040204" pitchFamily="50" charset="-128"/>
              </a:rPr>
              <a:t>％の方が</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東北を訪れている</a:t>
            </a:r>
          </a:p>
        </p:txBody>
      </p:sp>
      <p:sp>
        <p:nvSpPr>
          <p:cNvPr id="33" name="テキスト ボックス 32">
            <a:extLst>
              <a:ext uri="{FF2B5EF4-FFF2-40B4-BE49-F238E27FC236}">
                <a16:creationId xmlns:a16="http://schemas.microsoft.com/office/drawing/2014/main" id="{D9652A2A-73CD-DCA3-3EDC-9077DD90F58C}"/>
              </a:ext>
            </a:extLst>
          </p:cNvPr>
          <p:cNvSpPr txBox="1"/>
          <p:nvPr/>
        </p:nvSpPr>
        <p:spPr>
          <a:xfrm>
            <a:off x="5401607" y="122054"/>
            <a:ext cx="1383712" cy="261610"/>
          </a:xfrm>
          <a:prstGeom prst="rect">
            <a:avLst/>
          </a:prstGeom>
          <a:noFill/>
        </p:spPr>
        <p:txBody>
          <a:bodyPr wrap="none" rtlCol="0">
            <a:spAutoFit/>
          </a:bodyPr>
          <a:lstStyle/>
          <a:p>
            <a:r>
              <a:rPr kumimoji="1" lang="en-US" altLang="ja-JP" sz="1100" u="sng" dirty="0">
                <a:latin typeface="Meiryo UI" panose="020B0604030504040204" pitchFamily="50" charset="-128"/>
                <a:ea typeface="Meiryo UI" panose="020B0604030504040204" pitchFamily="50" charset="-128"/>
              </a:rPr>
              <a:t>※2023</a:t>
            </a:r>
            <a:r>
              <a:rPr kumimoji="1" lang="ja-JP" altLang="en-US" sz="1100" u="sng" dirty="0">
                <a:latin typeface="Meiryo UI" panose="020B0604030504040204" pitchFamily="50" charset="-128"/>
                <a:ea typeface="Meiryo UI" panose="020B0604030504040204" pitchFamily="50" charset="-128"/>
              </a:rPr>
              <a:t>年５月実施</a:t>
            </a:r>
          </a:p>
        </p:txBody>
      </p:sp>
      <p:sp>
        <p:nvSpPr>
          <p:cNvPr id="35" name="テキスト ボックス 34">
            <a:extLst>
              <a:ext uri="{FF2B5EF4-FFF2-40B4-BE49-F238E27FC236}">
                <a16:creationId xmlns:a16="http://schemas.microsoft.com/office/drawing/2014/main" id="{C2A7F710-FD77-0423-B658-B91B7DD84FA0}"/>
              </a:ext>
            </a:extLst>
          </p:cNvPr>
          <p:cNvSpPr txBox="1"/>
          <p:nvPr/>
        </p:nvSpPr>
        <p:spPr>
          <a:xfrm>
            <a:off x="247426" y="9005086"/>
            <a:ext cx="6400800" cy="738664"/>
          </a:xfrm>
          <a:prstGeom prst="rect">
            <a:avLst/>
          </a:prstGeom>
          <a:noFill/>
          <a:ln w="38100">
            <a:solidFill>
              <a:srgbClr val="0000FF"/>
            </a:solidFill>
          </a:ln>
        </p:spPr>
        <p:txBody>
          <a:bodyPr wrap="square">
            <a:spAutoFit/>
          </a:bodyPr>
          <a:lstStyle/>
          <a:p>
            <a:r>
              <a:rPr kumimoji="1"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日本東北遊楽日の実施により、東北</a:t>
            </a: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県への実訪問が強く見込める</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有名観光地以外の各市町村にまで訪問が見込める</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FIT</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層に向けて効果的なプロモーションができる</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a:extLst>
              <a:ext uri="{FF2B5EF4-FFF2-40B4-BE49-F238E27FC236}">
                <a16:creationId xmlns:a16="http://schemas.microsoft.com/office/drawing/2014/main" id="{436A1AEF-DFC4-3F8C-F839-7638B18B7D9E}"/>
              </a:ext>
            </a:extLst>
          </p:cNvPr>
          <p:cNvSpPr txBox="1"/>
          <p:nvPr/>
        </p:nvSpPr>
        <p:spPr>
          <a:xfrm>
            <a:off x="3502576" y="2574568"/>
            <a:ext cx="3301636" cy="461665"/>
          </a:xfrm>
          <a:prstGeom prst="rect">
            <a:avLst/>
          </a:prstGeom>
          <a:noFill/>
          <a:ln w="28575">
            <a:solidFill>
              <a:srgbClr val="FF0000"/>
            </a:solidFill>
          </a:ln>
        </p:spPr>
        <p:txBody>
          <a:bodyPr wrap="square">
            <a:spAutoFit/>
          </a:bodyPr>
          <a:lstStyle/>
          <a:p>
            <a:r>
              <a:rPr lang="en-US" altLang="ja-JP" sz="1200" b="1" dirty="0">
                <a:solidFill>
                  <a:srgbClr val="FF0000"/>
                </a:solidFill>
                <a:latin typeface="Meiryo UI" panose="020B0604030504040204" pitchFamily="50" charset="-128"/>
                <a:ea typeface="Meiryo UI" panose="020B0604030504040204" pitchFamily="50" charset="-128"/>
              </a:rPr>
              <a:t>2022</a:t>
            </a:r>
            <a:r>
              <a:rPr lang="ja-JP" altLang="en-US" sz="1200" b="1" dirty="0">
                <a:solidFill>
                  <a:srgbClr val="FF0000"/>
                </a:solidFill>
                <a:latin typeface="Meiryo UI" panose="020B0604030504040204" pitchFamily="50" charset="-128"/>
                <a:ea typeface="Meiryo UI" panose="020B0604030504040204" pitchFamily="50" charset="-128"/>
              </a:rPr>
              <a:t>年来場者数は　</a:t>
            </a:r>
            <a:r>
              <a:rPr lang="en-US" altLang="ja-JP" sz="1200" b="1" dirty="0">
                <a:solidFill>
                  <a:srgbClr val="FF0000"/>
                </a:solidFill>
                <a:latin typeface="Meiryo UI" panose="020B0604030504040204" pitchFamily="50" charset="-128"/>
                <a:ea typeface="Meiryo UI" panose="020B0604030504040204" pitchFamily="50" charset="-128"/>
              </a:rPr>
              <a:t>78,371</a:t>
            </a:r>
            <a:r>
              <a:rPr lang="ja-JP" altLang="en-US" sz="1200" b="1" dirty="0">
                <a:solidFill>
                  <a:srgbClr val="FF0000"/>
                </a:solidFill>
                <a:latin typeface="Meiryo UI" panose="020B0604030504040204" pitchFamily="50" charset="-128"/>
                <a:ea typeface="Meiryo UI" panose="020B0604030504040204" pitchFamily="50" charset="-128"/>
              </a:rPr>
              <a:t>人</a:t>
            </a:r>
          </a:p>
          <a:p>
            <a:r>
              <a:rPr lang="ja-JP" altLang="en-US" sz="1200" b="1" dirty="0">
                <a:solidFill>
                  <a:srgbClr val="FF0000"/>
                </a:solidFill>
                <a:latin typeface="Meiryo UI" panose="020B0604030504040204" pitchFamily="50" charset="-128"/>
                <a:ea typeface="Meiryo UI" panose="020B0604030504040204" pitchFamily="50" charset="-128"/>
              </a:rPr>
              <a:t>⇒</a:t>
            </a:r>
            <a:r>
              <a:rPr lang="en-US" altLang="ja-JP" sz="1200" b="1" dirty="0">
                <a:solidFill>
                  <a:srgbClr val="FF0000"/>
                </a:solidFill>
                <a:latin typeface="Meiryo UI" panose="020B0604030504040204" pitchFamily="50" charset="-128"/>
                <a:ea typeface="Meiryo UI" panose="020B0604030504040204" pitchFamily="50" charset="-128"/>
              </a:rPr>
              <a:t>23,511</a:t>
            </a:r>
            <a:r>
              <a:rPr lang="ja-JP" altLang="en-US" sz="1200" b="1" dirty="0">
                <a:solidFill>
                  <a:srgbClr val="FF0000"/>
                </a:solidFill>
                <a:latin typeface="Meiryo UI" panose="020B0604030504040204" pitchFamily="50" charset="-128"/>
                <a:ea typeface="Meiryo UI" panose="020B0604030504040204" pitchFamily="50" charset="-128"/>
              </a:rPr>
              <a:t>人が東北を訪問している可能性</a:t>
            </a:r>
          </a:p>
        </p:txBody>
      </p:sp>
      <p:sp>
        <p:nvSpPr>
          <p:cNvPr id="5" name="テキスト ボックス 4">
            <a:extLst>
              <a:ext uri="{FF2B5EF4-FFF2-40B4-BE49-F238E27FC236}">
                <a16:creationId xmlns:a16="http://schemas.microsoft.com/office/drawing/2014/main" id="{FBDB3B6A-3299-D4E0-6EE8-3CE5A26205DB}"/>
              </a:ext>
            </a:extLst>
          </p:cNvPr>
          <p:cNvSpPr txBox="1"/>
          <p:nvPr/>
        </p:nvSpPr>
        <p:spPr>
          <a:xfrm>
            <a:off x="0" y="3194029"/>
            <a:ext cx="5359159"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以下、</a:t>
            </a:r>
            <a:r>
              <a:rPr lang="en-US" altLang="ja-JP" sz="1100" b="1" dirty="0">
                <a:solidFill>
                  <a:srgbClr val="000000"/>
                </a:solidFill>
                <a:latin typeface="Meiryo UI" panose="020B0604030504040204" pitchFamily="50" charset="-128"/>
                <a:ea typeface="Meiryo UI" panose="020B0604030504040204" pitchFamily="50" charset="-128"/>
              </a:rPr>
              <a:t>1</a:t>
            </a: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で「はい」と答えた方のみ回答　　</a:t>
            </a:r>
            <a:r>
              <a:rPr kumimoji="1" lang="en-US" altLang="ja-JP"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Q.2 </a:t>
            </a: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行った場所を教えてください（複数回答可）</a:t>
            </a:r>
            <a:endParaRPr kumimoji="1" lang="en-US" altLang="ja-JP"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pic>
        <p:nvPicPr>
          <p:cNvPr id="15" name="図 14">
            <a:extLst>
              <a:ext uri="{FF2B5EF4-FFF2-40B4-BE49-F238E27FC236}">
                <a16:creationId xmlns:a16="http://schemas.microsoft.com/office/drawing/2014/main" id="{D81C35FB-9CD9-7108-667B-29AF9FD90EF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1667" r="17402"/>
          <a:stretch/>
        </p:blipFill>
        <p:spPr>
          <a:xfrm>
            <a:off x="1500038" y="1317811"/>
            <a:ext cx="2076879" cy="1996193"/>
          </a:xfrm>
          <a:prstGeom prst="rect">
            <a:avLst/>
          </a:prstGeom>
        </p:spPr>
      </p:pic>
      <p:sp>
        <p:nvSpPr>
          <p:cNvPr id="31" name="正方形/長方形 30">
            <a:extLst>
              <a:ext uri="{FF2B5EF4-FFF2-40B4-BE49-F238E27FC236}">
                <a16:creationId xmlns:a16="http://schemas.microsoft.com/office/drawing/2014/main" id="{3CB5B26B-71FB-EE9F-5218-28779D39B8B0}"/>
              </a:ext>
            </a:extLst>
          </p:cNvPr>
          <p:cNvSpPr/>
          <p:nvPr/>
        </p:nvSpPr>
        <p:spPr>
          <a:xfrm>
            <a:off x="309421" y="3911390"/>
            <a:ext cx="1512000" cy="55491"/>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98146B8C-E072-B47C-2DFB-A5FF63AE641D}"/>
              </a:ext>
            </a:extLst>
          </p:cNvPr>
          <p:cNvSpPr/>
          <p:nvPr/>
        </p:nvSpPr>
        <p:spPr>
          <a:xfrm>
            <a:off x="309421" y="5202879"/>
            <a:ext cx="1512000" cy="45719"/>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6D6A3A4B-1F29-D981-F7B0-183B7B45AD76}"/>
              </a:ext>
            </a:extLst>
          </p:cNvPr>
          <p:cNvSpPr/>
          <p:nvPr/>
        </p:nvSpPr>
        <p:spPr>
          <a:xfrm>
            <a:off x="309421" y="6077795"/>
            <a:ext cx="1512000" cy="3600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D9424BF4-F157-FA02-E909-F5D79DB9935B}"/>
              </a:ext>
            </a:extLst>
          </p:cNvPr>
          <p:cNvSpPr/>
          <p:nvPr/>
        </p:nvSpPr>
        <p:spPr>
          <a:xfrm>
            <a:off x="309421" y="6929535"/>
            <a:ext cx="1512000" cy="3600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C994844B-883E-089D-5B41-24960F36D94C}"/>
              </a:ext>
            </a:extLst>
          </p:cNvPr>
          <p:cNvSpPr/>
          <p:nvPr/>
        </p:nvSpPr>
        <p:spPr>
          <a:xfrm>
            <a:off x="309421" y="6294664"/>
            <a:ext cx="1512000" cy="3600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2213163B-C520-6206-CD7D-3B53BC0CE94B}"/>
              </a:ext>
            </a:extLst>
          </p:cNvPr>
          <p:cNvSpPr/>
          <p:nvPr/>
        </p:nvSpPr>
        <p:spPr>
          <a:xfrm>
            <a:off x="309421" y="7375290"/>
            <a:ext cx="1512000" cy="3600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a:extLst>
              <a:ext uri="{FF2B5EF4-FFF2-40B4-BE49-F238E27FC236}">
                <a16:creationId xmlns:a16="http://schemas.microsoft.com/office/drawing/2014/main" id="{B589B264-F858-7361-3910-40AB21C14166}"/>
              </a:ext>
            </a:extLst>
          </p:cNvPr>
          <p:cNvGrpSpPr/>
          <p:nvPr/>
        </p:nvGrpSpPr>
        <p:grpSpPr>
          <a:xfrm>
            <a:off x="188260" y="7483288"/>
            <a:ext cx="2676268" cy="1270746"/>
            <a:chOff x="188260" y="7483288"/>
            <a:chExt cx="2676268" cy="1270746"/>
          </a:xfrm>
        </p:grpSpPr>
        <p:sp>
          <p:nvSpPr>
            <p:cNvPr id="19" name="矢印: 五方向 18">
              <a:extLst>
                <a:ext uri="{FF2B5EF4-FFF2-40B4-BE49-F238E27FC236}">
                  <a16:creationId xmlns:a16="http://schemas.microsoft.com/office/drawing/2014/main" id="{5576BE31-73A8-4B9D-E59F-3A93BCC52EEB}"/>
                </a:ext>
              </a:extLst>
            </p:cNvPr>
            <p:cNvSpPr/>
            <p:nvPr/>
          </p:nvSpPr>
          <p:spPr>
            <a:xfrm rot="16200000">
              <a:off x="884146" y="6787402"/>
              <a:ext cx="1270746" cy="2662517"/>
            </a:xfrm>
            <a:prstGeom prst="homePlate">
              <a:avLst/>
            </a:prstGeom>
            <a:pattFill prst="wdDnDiag">
              <a:fgClr>
                <a:srgbClr val="FFFF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2AD90824-1FF5-6E9C-1CAD-228952BEC131}"/>
                </a:ext>
              </a:extLst>
            </p:cNvPr>
            <p:cNvSpPr txBox="1"/>
            <p:nvPr/>
          </p:nvSpPr>
          <p:spPr>
            <a:xfrm flipH="1">
              <a:off x="313277" y="8114342"/>
              <a:ext cx="2551251" cy="553998"/>
            </a:xfrm>
            <a:prstGeom prst="homePlate">
              <a:avLst/>
            </a:prstGeom>
            <a:noFill/>
            <a:ln>
              <a:noFill/>
            </a:ln>
          </p:spPr>
          <p:txBody>
            <a:bodyPr wrap="square" lIns="0" tIns="0" rIns="0" bIns="0" rtlCol="0">
              <a:spAutoFit/>
            </a:bodyPr>
            <a:lstStyle/>
            <a:p>
              <a:r>
                <a:rPr kumimoji="1" lang="ja-JP" altLang="en-US" sz="1200" b="1" dirty="0">
                  <a:latin typeface="Meiryo UI" panose="020B0604030504040204" pitchFamily="50" charset="-128"/>
                  <a:ea typeface="Meiryo UI" panose="020B0604030504040204" pitchFamily="50" charset="-128"/>
                </a:rPr>
                <a:t>イベント出展があった自治体</a:t>
              </a:r>
              <a:endParaRPr kumimoji="1"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仙台市、松島町</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名取市</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加美町、</a:t>
              </a:r>
              <a:endParaRPr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八幡平市、西川町へ訪れている</a:t>
              </a:r>
              <a:endParaRPr kumimoji="1" lang="ja-JP" altLang="en-US" sz="1400" b="1" dirty="0">
                <a:latin typeface="Meiryo UI" panose="020B0604030504040204" pitchFamily="50" charset="-128"/>
                <a:ea typeface="Meiryo UI" panose="020B0604030504040204" pitchFamily="50" charset="-128"/>
              </a:endParaRPr>
            </a:p>
          </p:txBody>
        </p:sp>
      </p:grpSp>
      <p:pic>
        <p:nvPicPr>
          <p:cNvPr id="20" name="図 19">
            <a:extLst>
              <a:ext uri="{FF2B5EF4-FFF2-40B4-BE49-F238E27FC236}">
                <a16:creationId xmlns:a16="http://schemas.microsoft.com/office/drawing/2014/main" id="{5A976FF1-01A8-93DD-F366-0CC012BDCA3E}"/>
              </a:ext>
            </a:extLst>
          </p:cNvPr>
          <p:cNvPicPr>
            <a:picLocks noChangeAspect="1"/>
          </p:cNvPicPr>
          <p:nvPr/>
        </p:nvPicPr>
        <p:blipFill>
          <a:blip r:embed="rId4"/>
          <a:stretch>
            <a:fillRect/>
          </a:stretch>
        </p:blipFill>
        <p:spPr>
          <a:xfrm>
            <a:off x="3388659" y="6165250"/>
            <a:ext cx="2962659" cy="1921033"/>
          </a:xfrm>
          <a:prstGeom prst="rect">
            <a:avLst/>
          </a:prstGeom>
        </p:spPr>
      </p:pic>
      <p:sp>
        <p:nvSpPr>
          <p:cNvPr id="21" name="矢印: 五方向 20">
            <a:extLst>
              <a:ext uri="{FF2B5EF4-FFF2-40B4-BE49-F238E27FC236}">
                <a16:creationId xmlns:a16="http://schemas.microsoft.com/office/drawing/2014/main" id="{3D05F32A-ABF7-7741-74CE-5237FF49D1E3}"/>
              </a:ext>
            </a:extLst>
          </p:cNvPr>
          <p:cNvSpPr/>
          <p:nvPr/>
        </p:nvSpPr>
        <p:spPr>
          <a:xfrm rot="16200000">
            <a:off x="4545112" y="7153837"/>
            <a:ext cx="914398" cy="2662517"/>
          </a:xfrm>
          <a:prstGeom prst="homePlate">
            <a:avLst/>
          </a:prstGeom>
          <a:pattFill prst="wdDnDiag">
            <a:fgClr>
              <a:srgbClr val="FFFF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FE41803E-904C-0194-77F2-4AA96296B88C}"/>
              </a:ext>
            </a:extLst>
          </p:cNvPr>
          <p:cNvSpPr txBox="1"/>
          <p:nvPr/>
        </p:nvSpPr>
        <p:spPr>
          <a:xfrm flipH="1">
            <a:off x="3765178" y="8367775"/>
            <a:ext cx="2610472" cy="553998"/>
          </a:xfrm>
          <a:prstGeom prst="homePlate">
            <a:avLst>
              <a:gd name="adj" fmla="val 111536"/>
            </a:avLst>
          </a:prstGeom>
          <a:noFill/>
          <a:ln>
            <a:noFill/>
          </a:ln>
        </p:spPr>
        <p:txBody>
          <a:bodyPr wrap="square" lIns="0" tIns="0" rIns="0" bIns="0" rtlCol="0">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全て自己手配の</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FIT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層が多い</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東北７県を目指す多くの</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a:latin typeface="Meiryo UI" panose="020B0604030504040204" pitchFamily="50" charset="-128"/>
                <a:ea typeface="Meiryo UI" panose="020B0604030504040204" pitchFamily="50" charset="-128"/>
                <a:cs typeface="Meiryo UI" panose="020B0604030504040204" pitchFamily="50" charset="-128"/>
              </a:rPr>
              <a:t>FIT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層に強く訴求できる</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87100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p:cNvSpPr txBox="1">
            <a:spLocks noChangeArrowheads="1"/>
          </p:cNvSpPr>
          <p:nvPr/>
        </p:nvSpPr>
        <p:spPr bwMode="auto">
          <a:xfrm>
            <a:off x="444437" y="389832"/>
            <a:ext cx="6121463" cy="1548950"/>
          </a:xfrm>
          <a:prstGeom prst="rect">
            <a:avLst/>
          </a:prstGeom>
          <a:noFill/>
          <a:ln w="9525">
            <a:noFill/>
            <a:miter lim="800000"/>
            <a:headEnd/>
            <a:tailEnd/>
          </a:ln>
          <a:effectLst/>
        </p:spPr>
        <p:txBody>
          <a:bodyPr wrap="square">
            <a:spAutoFit/>
          </a:bodyPr>
          <a:lstStyle/>
          <a:p>
            <a:pPr>
              <a:lnSpc>
                <a:spcPct val="120000"/>
              </a:lnSpc>
            </a:pPr>
            <a:r>
              <a:rPr lang="ja-JP" altLang="en-US" sz="1000" dirty="0">
                <a:latin typeface="Meiryo UI" panose="020B0604030504040204" pitchFamily="50" charset="-128"/>
                <a:ea typeface="Meiryo UI" panose="020B0604030504040204" pitchFamily="50" charset="-128"/>
                <a:cs typeface="メイリオ" pitchFamily="50" charset="-128"/>
              </a:rPr>
              <a:t>■対象：</a:t>
            </a:r>
            <a:r>
              <a:rPr lang="ja-JP" altLang="en-US" sz="1000" dirty="0">
                <a:latin typeface="Meiryo UI" panose="020B0604030504040204" pitchFamily="50" charset="-128"/>
                <a:ea typeface="Meiryo UI" panose="020B0604030504040204" pitchFamily="50" charset="-128"/>
                <a:cs typeface="Meiryo UI" pitchFamily="50" charset="-128"/>
              </a:rPr>
              <a:t>航空会社、旅行会社など旅行業関係団体、観光施設関係団体、</a:t>
            </a:r>
            <a:endParaRPr lang="en-US" altLang="ja-JP" sz="1000" dirty="0">
              <a:latin typeface="Meiryo UI" panose="020B0604030504040204" pitchFamily="50" charset="-128"/>
              <a:ea typeface="Meiryo UI" panose="020B0604030504040204" pitchFamily="50" charset="-128"/>
              <a:cs typeface="Meiryo UI" pitchFamily="50" charset="-128"/>
            </a:endParaRPr>
          </a:p>
          <a:p>
            <a:pPr>
              <a:lnSpc>
                <a:spcPct val="120000"/>
              </a:lnSpc>
            </a:pPr>
            <a:r>
              <a:rPr lang="ja-JP" altLang="en-US" sz="1000" dirty="0">
                <a:latin typeface="Meiryo UI" panose="020B0604030504040204" pitchFamily="50" charset="-128"/>
                <a:ea typeface="Meiryo UI" panose="020B0604030504040204" pitchFamily="50" charset="-128"/>
                <a:cs typeface="Meiryo UI" pitchFamily="50" charset="-128"/>
              </a:rPr>
              <a:t>　　　　　　東北関連のホテル、旅館など宿泊業関係団体、物産・飲食業関係団体、郷土芸能・民芸品出展関係団体、</a:t>
            </a:r>
            <a:endParaRPr lang="en-US" altLang="ja-JP" sz="1000" dirty="0">
              <a:latin typeface="Meiryo UI" panose="020B0604030504040204" pitchFamily="50" charset="-128"/>
              <a:ea typeface="Meiryo UI" panose="020B0604030504040204" pitchFamily="50" charset="-128"/>
              <a:cs typeface="Meiryo UI" pitchFamily="50" charset="-128"/>
            </a:endParaRPr>
          </a:p>
          <a:p>
            <a:pPr>
              <a:lnSpc>
                <a:spcPct val="120000"/>
              </a:lnSpc>
            </a:pPr>
            <a:r>
              <a:rPr lang="ja-JP" altLang="en-US" sz="1000" dirty="0">
                <a:latin typeface="Meiryo UI" panose="020B0604030504040204" pitchFamily="50" charset="-128"/>
                <a:ea typeface="Meiryo UI" panose="020B0604030504040204" pitchFamily="50" charset="-128"/>
                <a:cs typeface="Meiryo UI" pitchFamily="50" charset="-128"/>
              </a:rPr>
              <a:t>　　　　　　その他希望団体、企業等</a:t>
            </a:r>
            <a:endParaRPr lang="en-US" altLang="ja-JP" sz="1000" dirty="0">
              <a:latin typeface="Meiryo UI" panose="020B0604030504040204" pitchFamily="50" charset="-128"/>
              <a:ea typeface="Meiryo UI" panose="020B0604030504040204" pitchFamily="50" charset="-128"/>
              <a:cs typeface="Meiryo UI" pitchFamily="50" charset="-128"/>
            </a:endParaRPr>
          </a:p>
          <a:p>
            <a:pPr>
              <a:lnSpc>
                <a:spcPct val="120000"/>
              </a:lnSpc>
            </a:pPr>
            <a:r>
              <a:rPr lang="en-US" altLang="ja-JP" sz="1000" dirty="0">
                <a:latin typeface="Meiryo UI" panose="020B0604030504040204" pitchFamily="50" charset="-128"/>
                <a:ea typeface="Meiryo UI" panose="020B0604030504040204" pitchFamily="50" charset="-128"/>
                <a:cs typeface="Meiryo UI" pitchFamily="50" charset="-128"/>
              </a:rPr>
              <a:t>※</a:t>
            </a:r>
            <a:r>
              <a:rPr lang="ja-JP" altLang="en-US" sz="1000" dirty="0">
                <a:latin typeface="Meiryo UI" panose="020B0604030504040204" pitchFamily="50" charset="-128"/>
                <a:ea typeface="Meiryo UI" panose="020B0604030504040204" pitchFamily="50" charset="-128"/>
                <a:cs typeface="Meiryo UI" pitchFamily="50" charset="-128"/>
              </a:rPr>
              <a:t>広域で共同出展をお考えの団体・自治体及び市町村は代表者を選出いただき</a:t>
            </a:r>
            <a:r>
              <a:rPr lang="en-US" altLang="ja-JP" sz="1000" dirty="0">
                <a:latin typeface="Meiryo UI" panose="020B0604030504040204" pitchFamily="50" charset="-128"/>
                <a:ea typeface="Meiryo UI" panose="020B0604030504040204" pitchFamily="50" charset="-128"/>
                <a:cs typeface="Meiryo UI" pitchFamily="50" charset="-128"/>
              </a:rPr>
              <a:t>1</a:t>
            </a:r>
            <a:r>
              <a:rPr lang="ja-JP" altLang="en-US" sz="1000" dirty="0">
                <a:latin typeface="Meiryo UI" panose="020B0604030504040204" pitchFamily="50" charset="-128"/>
                <a:ea typeface="Meiryo UI" panose="020B0604030504040204" pitchFamily="50" charset="-128"/>
                <a:cs typeface="Meiryo UI" pitchFamily="50" charset="-128"/>
              </a:rPr>
              <a:t>団体としてお申込みください。</a:t>
            </a:r>
            <a:endParaRPr lang="en-US" altLang="ja-JP" sz="1000" dirty="0">
              <a:latin typeface="Meiryo UI" panose="020B0604030504040204" pitchFamily="50" charset="-128"/>
              <a:ea typeface="Meiryo UI" panose="020B0604030504040204" pitchFamily="50" charset="-128"/>
              <a:cs typeface="Meiryo UI" pitchFamily="50" charset="-128"/>
            </a:endParaRPr>
          </a:p>
          <a:p>
            <a:pPr>
              <a:lnSpc>
                <a:spcPct val="120000"/>
              </a:lnSpc>
            </a:pPr>
            <a:endParaRPr lang="en-US" altLang="ja-JP" sz="1000" dirty="0">
              <a:latin typeface="Meiryo UI" panose="020B0604030504040204" pitchFamily="50" charset="-128"/>
              <a:ea typeface="Meiryo UI" panose="020B0604030504040204" pitchFamily="50" charset="-128"/>
              <a:cs typeface="Meiryo UI" pitchFamily="50" charset="-128"/>
            </a:endParaRPr>
          </a:p>
          <a:p>
            <a:pPr>
              <a:lnSpc>
                <a:spcPct val="120000"/>
              </a:lnSpc>
            </a:pPr>
            <a:r>
              <a:rPr lang="ja-JP" altLang="en-US" sz="1000" dirty="0">
                <a:latin typeface="Meiryo UI" panose="020B0604030504040204" pitchFamily="50" charset="-128"/>
                <a:ea typeface="Meiryo UI" panose="020B0604030504040204" pitchFamily="50" charset="-128"/>
                <a:cs typeface="Meiryo UI" pitchFamily="50" charset="-128"/>
              </a:rPr>
              <a:t>■内容：ブース出展にて、東北の魅力を出展者それぞれの特色あるコンテンツでＰＲし、東北観光への誘客促進をしていただきます。</a:t>
            </a:r>
            <a:r>
              <a:rPr lang="ja-JP" altLang="en-US" sz="1000" dirty="0">
                <a:solidFill>
                  <a:srgbClr val="FF0000"/>
                </a:solidFill>
                <a:latin typeface="Meiryo UI" panose="020B0604030504040204" pitchFamily="50" charset="-128"/>
                <a:ea typeface="Meiryo UI" panose="020B0604030504040204" pitchFamily="50" charset="-128"/>
                <a:cs typeface="Meiryo UI" pitchFamily="50" charset="-128"/>
              </a:rPr>
              <a:t>　　　　　　</a:t>
            </a:r>
            <a:endParaRPr lang="en-US" altLang="ja-JP" sz="1000" dirty="0">
              <a:solidFill>
                <a:srgbClr val="FF0000"/>
              </a:solidFill>
              <a:latin typeface="Meiryo UI" panose="020B0604030504040204" pitchFamily="50" charset="-128"/>
              <a:ea typeface="Meiryo UI" panose="020B0604030504040204" pitchFamily="50" charset="-128"/>
              <a:cs typeface="Meiryo UI" pitchFamily="50" charset="-128"/>
            </a:endParaRPr>
          </a:p>
          <a:p>
            <a:pPr>
              <a:lnSpc>
                <a:spcPct val="120000"/>
              </a:lnSpc>
            </a:pPr>
            <a:r>
              <a:rPr lang="ja-JP" altLang="en-US" sz="1000" dirty="0">
                <a:solidFill>
                  <a:srgbClr val="FF0000"/>
                </a:solidFill>
                <a:latin typeface="Meiryo UI" panose="020B0604030504040204" pitchFamily="50" charset="-128"/>
                <a:ea typeface="Meiryo UI" panose="020B0604030504040204" pitchFamily="50" charset="-128"/>
                <a:cs typeface="Meiryo UI" pitchFamily="50" charset="-128"/>
              </a:rPr>
              <a:t>　　　　</a:t>
            </a:r>
            <a:endParaRPr lang="en-US" altLang="ja-JP" sz="1000" dirty="0">
              <a:solidFill>
                <a:srgbClr val="FF0000"/>
              </a:solidFill>
              <a:latin typeface="Meiryo UI" panose="020B0604030504040204" pitchFamily="50" charset="-128"/>
              <a:ea typeface="Meiryo UI" panose="020B0604030504040204" pitchFamily="50" charset="-128"/>
              <a:cs typeface="Meiryo UI" pitchFamily="50" charset="-128"/>
            </a:endParaRPr>
          </a:p>
        </p:txBody>
      </p:sp>
      <p:sp>
        <p:nvSpPr>
          <p:cNvPr id="55" name="Text Box 9"/>
          <p:cNvSpPr txBox="1">
            <a:spLocks noChangeArrowheads="1"/>
          </p:cNvSpPr>
          <p:nvPr/>
        </p:nvSpPr>
        <p:spPr bwMode="auto">
          <a:xfrm>
            <a:off x="482601" y="3340825"/>
            <a:ext cx="3124200" cy="1548950"/>
          </a:xfrm>
          <a:prstGeom prst="rect">
            <a:avLst/>
          </a:prstGeom>
          <a:noFill/>
          <a:ln w="9525">
            <a:noFill/>
            <a:miter lim="800000"/>
            <a:headEnd/>
            <a:tailEnd/>
          </a:ln>
          <a:effectLst/>
        </p:spPr>
        <p:txBody>
          <a:bodyPr wrap="square">
            <a:spAutoFit/>
          </a:bodyPr>
          <a:lstStyle/>
          <a:p>
            <a:pPr>
              <a:lnSpc>
                <a:spcPct val="120000"/>
              </a:lnSpc>
            </a:pPr>
            <a:r>
              <a:rPr lang="ja-JP" altLang="en-US" sz="1000" dirty="0">
                <a:latin typeface="Meiryo UI" panose="020B0604030504040204" pitchFamily="50" charset="-128"/>
                <a:ea typeface="Meiryo UI" panose="020B0604030504040204" pitchFamily="50" charset="-128"/>
                <a:cs typeface="Meiryo UI" pitchFamily="50" charset="-128"/>
              </a:rPr>
              <a:t>　</a:t>
            </a:r>
            <a:r>
              <a:rPr lang="en-US" altLang="ja-JP" sz="1000" dirty="0">
                <a:latin typeface="Meiryo UI" panose="020B0604030504040204" pitchFamily="50" charset="-128"/>
                <a:ea typeface="Meiryo UI" panose="020B0604030504040204" pitchFamily="50" charset="-128"/>
                <a:cs typeface="Meiryo UI" pitchFamily="50" charset="-128"/>
              </a:rPr>
              <a:t>【</a:t>
            </a:r>
            <a:r>
              <a:rPr lang="ja-JP" altLang="en-US" sz="1000" dirty="0">
                <a:latin typeface="Meiryo UI" panose="020B0604030504040204" pitchFamily="50" charset="-128"/>
                <a:ea typeface="Meiryo UI" panose="020B0604030504040204" pitchFamily="50" charset="-128"/>
                <a:cs typeface="Meiryo UI" pitchFamily="50" charset="-128"/>
              </a:rPr>
              <a:t>出展料に含まれているもの</a:t>
            </a:r>
            <a:r>
              <a:rPr lang="en-US" altLang="ja-JP" sz="1000" dirty="0">
                <a:latin typeface="Meiryo UI" panose="020B0604030504040204" pitchFamily="50" charset="-128"/>
                <a:ea typeface="Meiryo UI" panose="020B0604030504040204" pitchFamily="50" charset="-128"/>
                <a:cs typeface="Meiryo UI" pitchFamily="50" charset="-128"/>
              </a:rPr>
              <a:t>】</a:t>
            </a:r>
            <a:r>
              <a:rPr lang="ja-JP" altLang="en-US" sz="1000" dirty="0">
                <a:latin typeface="Meiryo UI" panose="020B0604030504040204" pitchFamily="50" charset="-128"/>
                <a:ea typeface="Meiryo UI" panose="020B0604030504040204" pitchFamily="50" charset="-128"/>
                <a:cs typeface="Meiryo UI" pitchFamily="50" charset="-128"/>
              </a:rPr>
              <a:t>　</a:t>
            </a:r>
            <a:endParaRPr lang="en-US" altLang="ja-JP" sz="1000" dirty="0">
              <a:latin typeface="Meiryo UI" panose="020B0604030504040204" pitchFamily="50" charset="-128"/>
              <a:ea typeface="Meiryo UI" panose="020B0604030504040204" pitchFamily="50" charset="-128"/>
              <a:cs typeface="Meiryo UI" pitchFamily="50" charset="-128"/>
            </a:endParaRPr>
          </a:p>
          <a:p>
            <a:pPr>
              <a:lnSpc>
                <a:spcPct val="120000"/>
              </a:lnSpc>
            </a:pPr>
            <a:r>
              <a:rPr lang="ja-JP" altLang="en-US" sz="1000" dirty="0">
                <a:latin typeface="Meiryo UI" panose="020B0604030504040204" pitchFamily="50" charset="-128"/>
                <a:ea typeface="Meiryo UI" panose="020B0604030504040204" pitchFamily="50" charset="-128"/>
                <a:cs typeface="Meiryo UI" pitchFamily="50" charset="-128"/>
              </a:rPr>
              <a:t>　①出展者名（県名）表示</a:t>
            </a:r>
            <a:endParaRPr lang="en-US" altLang="ja-JP" sz="1000" dirty="0">
              <a:latin typeface="Meiryo UI" panose="020B0604030504040204" pitchFamily="50" charset="-128"/>
              <a:ea typeface="Meiryo UI" panose="020B0604030504040204" pitchFamily="50" charset="-128"/>
              <a:cs typeface="Meiryo UI" pitchFamily="50" charset="-128"/>
            </a:endParaRPr>
          </a:p>
          <a:p>
            <a:pPr>
              <a:lnSpc>
                <a:spcPct val="120000"/>
              </a:lnSpc>
            </a:pPr>
            <a:r>
              <a:rPr lang="ja-JP" altLang="en-US" sz="1000" dirty="0">
                <a:latin typeface="Meiryo UI" panose="020B0604030504040204" pitchFamily="50" charset="-128"/>
                <a:ea typeface="Meiryo UI" panose="020B0604030504040204" pitchFamily="50" charset="-128"/>
                <a:cs typeface="Meiryo UI" pitchFamily="50" charset="-128"/>
              </a:rPr>
              <a:t>　　</a:t>
            </a:r>
            <a:r>
              <a:rPr lang="en-US" altLang="ja-JP" sz="1000" dirty="0">
                <a:latin typeface="Meiryo UI" panose="020B0604030504040204" pitchFamily="50" charset="-128"/>
                <a:ea typeface="Meiryo UI" panose="020B0604030504040204" pitchFamily="50" charset="-128"/>
                <a:cs typeface="Meiryo UI" pitchFamily="50" charset="-128"/>
              </a:rPr>
              <a:t>※</a:t>
            </a:r>
            <a:r>
              <a:rPr lang="ja-JP" altLang="en-US" sz="1000" dirty="0">
                <a:latin typeface="Meiryo UI" panose="020B0604030504040204" pitchFamily="50" charset="-128"/>
                <a:ea typeface="Meiryo UI" panose="020B0604030504040204" pitchFamily="50" charset="-128"/>
                <a:cs typeface="Meiryo UI" pitchFamily="50" charset="-128"/>
              </a:rPr>
              <a:t>事務局が統一デザインにて制作・設置いたします</a:t>
            </a:r>
            <a:endParaRPr lang="en-US" altLang="ja-JP" sz="1000" dirty="0">
              <a:latin typeface="Meiryo UI" panose="020B0604030504040204" pitchFamily="50" charset="-128"/>
              <a:ea typeface="Meiryo UI" panose="020B0604030504040204" pitchFamily="50" charset="-128"/>
              <a:cs typeface="Meiryo UI" pitchFamily="50" charset="-128"/>
            </a:endParaRPr>
          </a:p>
          <a:p>
            <a:pPr>
              <a:lnSpc>
                <a:spcPct val="120000"/>
              </a:lnSpc>
            </a:pPr>
            <a:r>
              <a:rPr lang="ja-JP" altLang="en-US" sz="1000" dirty="0">
                <a:latin typeface="Meiryo UI" panose="020B0604030504040204" pitchFamily="50" charset="-128"/>
                <a:ea typeface="Meiryo UI" panose="020B0604030504040204" pitchFamily="50" charset="-128"/>
                <a:cs typeface="Meiryo UI" pitchFamily="50" charset="-128"/>
              </a:rPr>
              <a:t>　②椅子</a:t>
            </a:r>
            <a:r>
              <a:rPr lang="en-US" altLang="ja-JP" sz="1000" dirty="0">
                <a:latin typeface="Meiryo UI" panose="020B0604030504040204" pitchFamily="50" charset="-128"/>
                <a:ea typeface="Meiryo UI" panose="020B0604030504040204" pitchFamily="50" charset="-128"/>
                <a:cs typeface="Meiryo UI" pitchFamily="50" charset="-128"/>
              </a:rPr>
              <a:t>2</a:t>
            </a:r>
            <a:r>
              <a:rPr lang="ja-JP" altLang="en-US" sz="1000" dirty="0">
                <a:latin typeface="Meiryo UI" panose="020B0604030504040204" pitchFamily="50" charset="-128"/>
                <a:ea typeface="Meiryo UI" panose="020B0604030504040204" pitchFamily="50" charset="-128"/>
                <a:cs typeface="Meiryo UI" pitchFamily="50" charset="-128"/>
              </a:rPr>
              <a:t>脚　</a:t>
            </a:r>
            <a:endParaRPr lang="en-US" altLang="ja-JP" sz="1000" dirty="0">
              <a:latin typeface="Meiryo UI" panose="020B0604030504040204" pitchFamily="50" charset="-128"/>
              <a:ea typeface="Meiryo UI" panose="020B0604030504040204" pitchFamily="50" charset="-128"/>
              <a:cs typeface="Meiryo UI" pitchFamily="50" charset="-128"/>
            </a:endParaRPr>
          </a:p>
          <a:p>
            <a:pPr>
              <a:lnSpc>
                <a:spcPct val="120000"/>
              </a:lnSpc>
            </a:pPr>
            <a:r>
              <a:rPr lang="ja-JP" altLang="en-US" sz="1000" dirty="0">
                <a:latin typeface="Meiryo UI" panose="020B0604030504040204" pitchFamily="50" charset="-128"/>
                <a:ea typeface="Meiryo UI" panose="020B0604030504040204" pitchFamily="50" charset="-128"/>
                <a:cs typeface="Meiryo UI" pitchFamily="50" charset="-128"/>
              </a:rPr>
              <a:t>　③カウンター</a:t>
            </a:r>
            <a:r>
              <a:rPr lang="en-US" altLang="ja-JP" sz="1000" dirty="0">
                <a:latin typeface="Meiryo UI" panose="020B0604030504040204" pitchFamily="50" charset="-128"/>
                <a:ea typeface="Meiryo UI" panose="020B0604030504040204" pitchFamily="50" charset="-128"/>
                <a:cs typeface="Meiryo UI" pitchFamily="50" charset="-128"/>
              </a:rPr>
              <a:t>1</a:t>
            </a:r>
            <a:r>
              <a:rPr lang="ja-JP" altLang="en-US" sz="1000" dirty="0">
                <a:latin typeface="Meiryo UI" panose="020B0604030504040204" pitchFamily="50" charset="-128"/>
                <a:ea typeface="Meiryo UI" panose="020B0604030504040204" pitchFamily="50" charset="-128"/>
                <a:cs typeface="Meiryo UI" pitchFamily="50" charset="-128"/>
              </a:rPr>
              <a:t>台</a:t>
            </a:r>
            <a:endParaRPr lang="en-US" altLang="ja-JP" sz="1000" dirty="0">
              <a:latin typeface="Meiryo UI" panose="020B0604030504040204" pitchFamily="50" charset="-128"/>
              <a:ea typeface="Meiryo UI" panose="020B0604030504040204" pitchFamily="50" charset="-128"/>
              <a:cs typeface="Meiryo UI" pitchFamily="50" charset="-128"/>
            </a:endParaRPr>
          </a:p>
          <a:p>
            <a:pPr>
              <a:lnSpc>
                <a:spcPct val="120000"/>
              </a:lnSpc>
            </a:pPr>
            <a:r>
              <a:rPr lang="ja-JP" altLang="en-US" sz="1000" dirty="0">
                <a:latin typeface="Meiryo UI" panose="020B0604030504040204" pitchFamily="50" charset="-128"/>
                <a:ea typeface="Meiryo UI" panose="020B0604030504040204" pitchFamily="50" charset="-128"/>
                <a:cs typeface="Meiryo UI" pitchFamily="50" charset="-128"/>
              </a:rPr>
              <a:t>　④照明</a:t>
            </a:r>
            <a:endParaRPr lang="en-US" altLang="ja-JP" sz="1000" dirty="0">
              <a:latin typeface="Meiryo UI" panose="020B0604030504040204" pitchFamily="50" charset="-128"/>
              <a:ea typeface="Meiryo UI" panose="020B0604030504040204" pitchFamily="50" charset="-128"/>
              <a:cs typeface="Meiryo UI" pitchFamily="50" charset="-128"/>
            </a:endParaRPr>
          </a:p>
          <a:p>
            <a:pPr>
              <a:lnSpc>
                <a:spcPct val="120000"/>
              </a:lnSpc>
            </a:pPr>
            <a:r>
              <a:rPr lang="ja-JP" altLang="en-US" sz="1000" dirty="0">
                <a:latin typeface="Meiryo UI" panose="020B0604030504040204" pitchFamily="50" charset="-128"/>
                <a:ea typeface="Meiryo UI" panose="020B0604030504040204" pitchFamily="50" charset="-128"/>
                <a:cs typeface="Meiryo UI" pitchFamily="50" charset="-128"/>
              </a:rPr>
              <a:t>　⑤基本電源</a:t>
            </a:r>
            <a:endParaRPr lang="en-US" altLang="ja-JP" sz="1000" dirty="0">
              <a:latin typeface="Meiryo UI" panose="020B0604030504040204" pitchFamily="50" charset="-128"/>
              <a:ea typeface="Meiryo UI" panose="020B0604030504040204" pitchFamily="50" charset="-128"/>
              <a:cs typeface="Meiryo UI" pitchFamily="50" charset="-128"/>
            </a:endParaRPr>
          </a:p>
          <a:p>
            <a:pPr>
              <a:lnSpc>
                <a:spcPct val="120000"/>
              </a:lnSpc>
            </a:pPr>
            <a:r>
              <a:rPr lang="ja-JP" altLang="en-US" sz="1000" dirty="0">
                <a:latin typeface="Meiryo UI" panose="020B0604030504040204" pitchFamily="50" charset="-128"/>
                <a:ea typeface="Meiryo UI" panose="020B0604030504040204" pitchFamily="50" charset="-128"/>
                <a:cs typeface="Meiryo UI" pitchFamily="50" charset="-128"/>
              </a:rPr>
              <a:t>　⑥床面カーペット</a:t>
            </a:r>
            <a:endParaRPr lang="en-US" altLang="ja-JP" sz="1000" dirty="0">
              <a:latin typeface="Meiryo UI" panose="020B0604030504040204" pitchFamily="50" charset="-128"/>
              <a:ea typeface="Meiryo UI" panose="020B0604030504040204" pitchFamily="50" charset="-128"/>
              <a:cs typeface="Meiryo UI" pitchFamily="50" charset="-128"/>
            </a:endParaRPr>
          </a:p>
        </p:txBody>
      </p:sp>
      <p:sp>
        <p:nvSpPr>
          <p:cNvPr id="40" name="Text Box 9">
            <a:extLst>
              <a:ext uri="{FF2B5EF4-FFF2-40B4-BE49-F238E27FC236}">
                <a16:creationId xmlns:a16="http://schemas.microsoft.com/office/drawing/2014/main" id="{E4145BE9-E490-4AE8-83DB-C8252AC458C0}"/>
              </a:ext>
            </a:extLst>
          </p:cNvPr>
          <p:cNvSpPr txBox="1">
            <a:spLocks noChangeArrowheads="1"/>
          </p:cNvSpPr>
          <p:nvPr/>
        </p:nvSpPr>
        <p:spPr bwMode="auto">
          <a:xfrm>
            <a:off x="546702" y="2473922"/>
            <a:ext cx="5926433" cy="695640"/>
          </a:xfrm>
          <a:prstGeom prst="rect">
            <a:avLst/>
          </a:prstGeom>
          <a:noFill/>
          <a:ln w="9525">
            <a:noFill/>
            <a:miter lim="800000"/>
            <a:headEnd/>
            <a:tailEnd/>
          </a:ln>
          <a:effectLst/>
        </p:spPr>
        <p:txBody>
          <a:bodyPr wrap="square">
            <a:spAutoFit/>
          </a:bodyPr>
          <a:lstStyle/>
          <a:p>
            <a:pPr>
              <a:lnSpc>
                <a:spcPct val="120000"/>
              </a:lnSpc>
            </a:pPr>
            <a:r>
              <a:rPr lang="en-US" altLang="ja-JP" sz="1200" dirty="0">
                <a:latin typeface="Meiryo UI" panose="020B0604030504040204" pitchFamily="50" charset="-128"/>
                <a:ea typeface="Meiryo UI" panose="020B0604030504040204" pitchFamily="50" charset="-128"/>
                <a:cs typeface="Meiryo UI" pitchFamily="50" charset="-128"/>
              </a:rPr>
              <a:t>【</a:t>
            </a:r>
            <a:r>
              <a:rPr lang="ja-JP" altLang="en-US" sz="1200" dirty="0">
                <a:latin typeface="Meiryo UI" panose="020B0604030504040204" pitchFamily="50" charset="-128"/>
                <a:ea typeface="Meiryo UI" panose="020B0604030504040204" pitchFamily="50" charset="-128"/>
                <a:cs typeface="Meiryo UI" pitchFamily="50" charset="-128"/>
              </a:rPr>
              <a:t>出展概要</a:t>
            </a:r>
            <a:r>
              <a:rPr lang="en-US" altLang="ja-JP" sz="1200" dirty="0">
                <a:latin typeface="Meiryo UI" panose="020B0604030504040204" pitchFamily="50" charset="-128"/>
                <a:ea typeface="Meiryo UI" panose="020B0604030504040204" pitchFamily="50" charset="-128"/>
                <a:cs typeface="Meiryo UI" pitchFamily="50" charset="-128"/>
              </a:rPr>
              <a:t>】</a:t>
            </a:r>
          </a:p>
          <a:p>
            <a:pPr>
              <a:lnSpc>
                <a:spcPct val="120000"/>
              </a:lnSpc>
            </a:pPr>
            <a:endParaRPr lang="en-US" altLang="ja-JP" sz="200" dirty="0">
              <a:latin typeface="Meiryo UI" panose="020B0604030504040204" pitchFamily="50" charset="-128"/>
              <a:ea typeface="Meiryo UI" panose="020B0604030504040204" pitchFamily="50" charset="-128"/>
              <a:cs typeface="Meiryo UI" pitchFamily="50" charset="-128"/>
            </a:endParaRPr>
          </a:p>
          <a:p>
            <a:pPr>
              <a:lnSpc>
                <a:spcPct val="120000"/>
              </a:lnSpc>
            </a:pPr>
            <a:r>
              <a:rPr lang="ja-JP" altLang="en-US" sz="1000" dirty="0">
                <a:latin typeface="Meiryo UI" panose="020B0604030504040204" pitchFamily="50" charset="-128"/>
                <a:ea typeface="Meiryo UI" panose="020B0604030504040204" pitchFamily="50" charset="-128"/>
                <a:cs typeface="Meiryo UI" pitchFamily="50" charset="-128"/>
              </a:rPr>
              <a:t>■出展タイプ：</a:t>
            </a:r>
            <a:r>
              <a:rPr lang="en-US" altLang="ja-JP" sz="1000" dirty="0">
                <a:latin typeface="Meiryo UI" panose="020B0604030504040204" pitchFamily="50" charset="-128"/>
                <a:ea typeface="Meiryo UI" panose="020B0604030504040204" pitchFamily="50" charset="-128"/>
                <a:cs typeface="Meiryo UI" pitchFamily="50" charset="-128"/>
              </a:rPr>
              <a:t>1</a:t>
            </a:r>
            <a:r>
              <a:rPr lang="ja-JP" altLang="en-US" sz="1000" dirty="0">
                <a:latin typeface="Meiryo UI" panose="020B0604030504040204" pitchFamily="50" charset="-128"/>
                <a:ea typeface="Meiryo UI" panose="020B0604030504040204" pitchFamily="50" charset="-128"/>
                <a:cs typeface="Meiryo UI" pitchFamily="50" charset="-128"/>
              </a:rPr>
              <a:t>小間</a:t>
            </a:r>
            <a:r>
              <a:rPr lang="en-US" altLang="ja-JP" sz="1000" dirty="0">
                <a:latin typeface="Meiryo UI" panose="020B0604030504040204" pitchFamily="50" charset="-128"/>
                <a:ea typeface="Meiryo UI" panose="020B0604030504040204" pitchFamily="50" charset="-128"/>
                <a:cs typeface="Meiryo UI" pitchFamily="50" charset="-128"/>
              </a:rPr>
              <a:t>-</a:t>
            </a:r>
            <a:r>
              <a:rPr lang="ja-JP" altLang="en-US" sz="1000" dirty="0">
                <a:latin typeface="Meiryo UI" panose="020B0604030504040204" pitchFamily="50" charset="-128"/>
                <a:ea typeface="Meiryo UI" panose="020B0604030504040204" pitchFamily="50" charset="-128"/>
                <a:cs typeface="Meiryo UI" pitchFamily="50" charset="-128"/>
              </a:rPr>
              <a:t>　（サイズ：間口</a:t>
            </a:r>
            <a:r>
              <a:rPr lang="en-US" altLang="ja-JP" sz="1000" dirty="0">
                <a:latin typeface="Meiryo UI" panose="020B0604030504040204" pitchFamily="50" charset="-128"/>
                <a:ea typeface="Meiryo UI" panose="020B0604030504040204" pitchFamily="50" charset="-128"/>
                <a:cs typeface="Meiryo UI" pitchFamily="50" charset="-128"/>
              </a:rPr>
              <a:t>3</a:t>
            </a:r>
            <a:r>
              <a:rPr lang="ja-JP" altLang="en-US" sz="1000" dirty="0">
                <a:latin typeface="Meiryo UI" panose="020B0604030504040204" pitchFamily="50" charset="-128"/>
                <a:ea typeface="Meiryo UI" panose="020B0604030504040204" pitchFamily="50" charset="-128"/>
                <a:cs typeface="Meiryo UI" pitchFamily="50" charset="-128"/>
              </a:rPr>
              <a:t>ｍ</a:t>
            </a:r>
            <a:r>
              <a:rPr lang="en-US" altLang="ja-JP" sz="1000" dirty="0">
                <a:latin typeface="Meiryo UI" panose="020B0604030504040204" pitchFamily="50" charset="-128"/>
                <a:ea typeface="Meiryo UI" panose="020B0604030504040204" pitchFamily="50" charset="-128"/>
                <a:cs typeface="Meiryo UI" pitchFamily="50" charset="-128"/>
              </a:rPr>
              <a:t>×</a:t>
            </a:r>
            <a:r>
              <a:rPr lang="ja-JP" altLang="en-US" sz="1000" dirty="0">
                <a:latin typeface="Meiryo UI" panose="020B0604030504040204" pitchFamily="50" charset="-128"/>
                <a:ea typeface="Meiryo UI" panose="020B0604030504040204" pitchFamily="50" charset="-128"/>
                <a:cs typeface="Meiryo UI" pitchFamily="50" charset="-128"/>
              </a:rPr>
              <a:t>奥行</a:t>
            </a:r>
            <a:r>
              <a:rPr lang="en-US" altLang="ja-JP" sz="1000" dirty="0">
                <a:latin typeface="Meiryo UI" panose="020B0604030504040204" pitchFamily="50" charset="-128"/>
                <a:ea typeface="Meiryo UI" panose="020B0604030504040204" pitchFamily="50" charset="-128"/>
                <a:cs typeface="Meiryo UI" pitchFamily="50" charset="-128"/>
              </a:rPr>
              <a:t>3</a:t>
            </a:r>
            <a:r>
              <a:rPr lang="ja-JP" altLang="en-US" sz="1000" dirty="0">
                <a:latin typeface="Meiryo UI" panose="020B0604030504040204" pitchFamily="50" charset="-128"/>
                <a:ea typeface="Meiryo UI" panose="020B0604030504040204" pitchFamily="50" charset="-128"/>
                <a:cs typeface="Meiryo UI" pitchFamily="50" charset="-128"/>
              </a:rPr>
              <a:t>ｍ</a:t>
            </a:r>
            <a:r>
              <a:rPr lang="en-US" altLang="ja-JP" sz="1000" dirty="0">
                <a:latin typeface="Meiryo UI" panose="020B0604030504040204" pitchFamily="50" charset="-128"/>
                <a:ea typeface="Meiryo UI" panose="020B0604030504040204" pitchFamily="50" charset="-128"/>
                <a:cs typeface="Meiryo UI" pitchFamily="50" charset="-128"/>
              </a:rPr>
              <a:t>×</a:t>
            </a:r>
            <a:r>
              <a:rPr lang="ja-JP" altLang="en-US" sz="1000" dirty="0">
                <a:latin typeface="Meiryo UI" panose="020B0604030504040204" pitchFamily="50" charset="-128"/>
                <a:ea typeface="Meiryo UI" panose="020B0604030504040204" pitchFamily="50" charset="-128"/>
                <a:cs typeface="Meiryo UI" pitchFamily="50" charset="-128"/>
              </a:rPr>
              <a:t>高さ</a:t>
            </a:r>
            <a:r>
              <a:rPr lang="en-US" altLang="ja-JP" sz="1000" dirty="0">
                <a:latin typeface="Meiryo UI" panose="020B0604030504040204" pitchFamily="50" charset="-128"/>
                <a:ea typeface="Meiryo UI" panose="020B0604030504040204" pitchFamily="50" charset="-128"/>
                <a:cs typeface="Meiryo UI" pitchFamily="50" charset="-128"/>
              </a:rPr>
              <a:t>2.5</a:t>
            </a:r>
            <a:r>
              <a:rPr lang="ja-JP" altLang="en-US" sz="1000" dirty="0">
                <a:latin typeface="Meiryo UI" panose="020B0604030504040204" pitchFamily="50" charset="-128"/>
                <a:ea typeface="Meiryo UI" panose="020B0604030504040204" pitchFamily="50" charset="-128"/>
                <a:cs typeface="Meiryo UI" pitchFamily="50" charset="-128"/>
              </a:rPr>
              <a:t>ｍ）</a:t>
            </a:r>
            <a:endParaRPr lang="en-US" altLang="ja-JP" sz="1000" dirty="0">
              <a:latin typeface="Meiryo UI" panose="020B0604030504040204" pitchFamily="50" charset="-128"/>
              <a:ea typeface="Meiryo UI" panose="020B0604030504040204" pitchFamily="50" charset="-128"/>
              <a:cs typeface="Meiryo UI" pitchFamily="50" charset="-128"/>
            </a:endParaRPr>
          </a:p>
          <a:p>
            <a:pPr>
              <a:lnSpc>
                <a:spcPct val="120000"/>
              </a:lnSpc>
            </a:pPr>
            <a:r>
              <a:rPr lang="ja-JP" altLang="en-US" sz="1000" dirty="0">
                <a:latin typeface="Meiryo UI" panose="020B0604030504040204" pitchFamily="50" charset="-128"/>
                <a:ea typeface="Meiryo UI" panose="020B0604030504040204" pitchFamily="50" charset="-128"/>
                <a:cs typeface="Meiryo UI" pitchFamily="50" charset="-128"/>
              </a:rPr>
              <a:t> 　出展料：</a:t>
            </a:r>
            <a:r>
              <a:rPr lang="en-US" altLang="ja-JP" sz="1000" dirty="0">
                <a:latin typeface="Meiryo UI" panose="020B0604030504040204" pitchFamily="50" charset="-128"/>
                <a:ea typeface="Meiryo UI" panose="020B0604030504040204" pitchFamily="50" charset="-128"/>
                <a:cs typeface="Meiryo UI" pitchFamily="50" charset="-128"/>
              </a:rPr>
              <a:t>1</a:t>
            </a:r>
            <a:r>
              <a:rPr lang="ja-JP" altLang="en-US" sz="1000" dirty="0">
                <a:latin typeface="Meiryo UI" panose="020B0604030504040204" pitchFamily="50" charset="-128"/>
                <a:ea typeface="Meiryo UI" panose="020B0604030504040204" pitchFamily="50" charset="-128"/>
                <a:cs typeface="Meiryo UI" pitchFamily="50" charset="-128"/>
              </a:rPr>
              <a:t>小間分＝</a:t>
            </a:r>
            <a:r>
              <a:rPr lang="en-US" altLang="ja-JP" sz="1000" b="1" dirty="0">
                <a:latin typeface="Meiryo UI" panose="020B0604030504040204" pitchFamily="50" charset="-128"/>
                <a:ea typeface="Meiryo UI" panose="020B0604030504040204" pitchFamily="50" charset="-128"/>
                <a:cs typeface="Meiryo UI" pitchFamily="50" charset="-128"/>
              </a:rPr>
              <a:t>\400,000/</a:t>
            </a:r>
            <a:r>
              <a:rPr lang="ja-JP" altLang="en-US" sz="1000" b="1" dirty="0">
                <a:latin typeface="Meiryo UI" panose="020B0604030504040204" pitchFamily="50" charset="-128"/>
                <a:ea typeface="Meiryo UI" panose="020B0604030504040204" pitchFamily="50" charset="-128"/>
                <a:cs typeface="Meiryo UI" pitchFamily="50" charset="-128"/>
              </a:rPr>
              <a:t>不課税　　追加</a:t>
            </a:r>
            <a:r>
              <a:rPr lang="en-US" altLang="ja-JP" sz="1000" b="1" dirty="0">
                <a:latin typeface="Meiryo UI" panose="020B0604030504040204" pitchFamily="50" charset="-128"/>
                <a:ea typeface="Meiryo UI" panose="020B0604030504040204" pitchFamily="50" charset="-128"/>
                <a:cs typeface="Meiryo UI" pitchFamily="50" charset="-128"/>
              </a:rPr>
              <a:t>1</a:t>
            </a:r>
            <a:r>
              <a:rPr lang="ja-JP" altLang="en-US" sz="1000" b="1" dirty="0">
                <a:latin typeface="Meiryo UI" panose="020B0604030504040204" pitchFamily="50" charset="-128"/>
                <a:ea typeface="Meiryo UI" panose="020B0604030504040204" pitchFamily="50" charset="-128"/>
                <a:cs typeface="Meiryo UI" pitchFamily="50" charset="-128"/>
              </a:rPr>
              <a:t>小間につき＝</a:t>
            </a:r>
            <a:r>
              <a:rPr lang="en-US" altLang="ja-JP" sz="1000" b="1" dirty="0">
                <a:latin typeface="Meiryo UI" panose="020B0604030504040204" pitchFamily="50" charset="-128"/>
                <a:ea typeface="Meiryo UI" panose="020B0604030504040204" pitchFamily="50" charset="-128"/>
                <a:cs typeface="Meiryo UI" pitchFamily="50" charset="-128"/>
              </a:rPr>
              <a:t>\400,000/</a:t>
            </a:r>
            <a:r>
              <a:rPr lang="ja-JP" altLang="en-US" sz="1000" b="1" dirty="0">
                <a:latin typeface="Meiryo UI" panose="020B0604030504040204" pitchFamily="50" charset="-128"/>
                <a:ea typeface="Meiryo UI" panose="020B0604030504040204" pitchFamily="50" charset="-128"/>
                <a:cs typeface="Meiryo UI" pitchFamily="50" charset="-128"/>
              </a:rPr>
              <a:t>不課税　　　　　　　　</a:t>
            </a:r>
            <a:endParaRPr lang="en-US" altLang="ja-JP" sz="1000" b="1" dirty="0">
              <a:latin typeface="Meiryo UI" panose="020B0604030504040204" pitchFamily="50" charset="-128"/>
              <a:ea typeface="Meiryo UI" panose="020B0604030504040204" pitchFamily="50" charset="-128"/>
              <a:cs typeface="Meiryo UI" pitchFamily="50" charset="-128"/>
            </a:endParaRPr>
          </a:p>
        </p:txBody>
      </p:sp>
      <p:sp>
        <p:nvSpPr>
          <p:cNvPr id="41" name="Text Box 9">
            <a:extLst>
              <a:ext uri="{FF2B5EF4-FFF2-40B4-BE49-F238E27FC236}">
                <a16:creationId xmlns:a16="http://schemas.microsoft.com/office/drawing/2014/main" id="{1C822F28-4AE2-4F8E-A02D-3828B493A5EC}"/>
              </a:ext>
            </a:extLst>
          </p:cNvPr>
          <p:cNvSpPr txBox="1">
            <a:spLocks noChangeArrowheads="1"/>
          </p:cNvSpPr>
          <p:nvPr/>
        </p:nvSpPr>
        <p:spPr bwMode="auto">
          <a:xfrm>
            <a:off x="461373" y="1744763"/>
            <a:ext cx="6163865" cy="471604"/>
          </a:xfrm>
          <a:prstGeom prst="rect">
            <a:avLst/>
          </a:prstGeom>
          <a:noFill/>
          <a:ln w="9525">
            <a:noFill/>
            <a:miter lim="800000"/>
            <a:headEnd/>
            <a:tailEnd/>
          </a:ln>
          <a:effectLst/>
        </p:spPr>
        <p:txBody>
          <a:bodyPr wrap="square">
            <a:spAutoFit/>
          </a:bodyPr>
          <a:lstStyle/>
          <a:p>
            <a:pPr>
              <a:lnSpc>
                <a:spcPct val="120000"/>
              </a:lnSpc>
            </a:pPr>
            <a:r>
              <a:rPr lang="en-US" altLang="ja-JP" sz="1100" b="1" u="sng" dirty="0">
                <a:solidFill>
                  <a:srgbClr val="FF0000"/>
                </a:solidFill>
                <a:latin typeface="Meiryo UI" panose="020B0604030504040204" pitchFamily="50" charset="-128"/>
                <a:ea typeface="Meiryo UI" panose="020B0604030504040204" pitchFamily="50" charset="-128"/>
                <a:cs typeface="Meiryo UI" pitchFamily="50" charset="-128"/>
              </a:rPr>
              <a:t>※</a:t>
            </a:r>
            <a:r>
              <a:rPr lang="ja-JP" altLang="en-US" sz="1100" b="1" u="sng" dirty="0">
                <a:solidFill>
                  <a:srgbClr val="FF0000"/>
                </a:solidFill>
                <a:latin typeface="Meiryo UI" panose="020B0604030504040204" pitchFamily="50" charset="-128"/>
                <a:ea typeface="Meiryo UI" panose="020B0604030504040204" pitchFamily="50" charset="-128"/>
                <a:cs typeface="Meiryo UI" pitchFamily="50" charset="-128"/>
              </a:rPr>
              <a:t>以降の出展小間タイプや出展料、パッケージ内容・仕様につきましては、現時点の予定となります。</a:t>
            </a:r>
            <a:endParaRPr lang="en-US" altLang="ja-JP" sz="1100" b="1" u="sng" dirty="0">
              <a:solidFill>
                <a:srgbClr val="FF0000"/>
              </a:solidFill>
              <a:latin typeface="Meiryo UI" panose="020B0604030504040204" pitchFamily="50" charset="-128"/>
              <a:ea typeface="Meiryo UI" panose="020B0604030504040204" pitchFamily="50" charset="-128"/>
              <a:cs typeface="Meiryo UI" pitchFamily="50" charset="-128"/>
            </a:endParaRPr>
          </a:p>
          <a:p>
            <a:pPr>
              <a:lnSpc>
                <a:spcPct val="120000"/>
              </a:lnSpc>
            </a:pPr>
            <a:r>
              <a:rPr lang="ja-JP" altLang="en-US" sz="1100" b="1" u="sng" dirty="0">
                <a:solidFill>
                  <a:srgbClr val="FF0000"/>
                </a:solidFill>
                <a:latin typeface="Meiryo UI" panose="020B0604030504040204" pitchFamily="50" charset="-128"/>
                <a:ea typeface="Meiryo UI" panose="020B0604030504040204" pitchFamily="50" charset="-128"/>
                <a:cs typeface="Meiryo UI" pitchFamily="50" charset="-128"/>
              </a:rPr>
              <a:t>　出展団体数や応募状況、会場の都合により変更になる場合がありますので予めご了承くださいませ。</a:t>
            </a:r>
            <a:endParaRPr lang="en-US" altLang="ja-JP" sz="1100" b="1" u="sng" dirty="0">
              <a:solidFill>
                <a:srgbClr val="FF0000"/>
              </a:solidFill>
              <a:latin typeface="Meiryo UI" panose="020B0604030504040204" pitchFamily="50" charset="-128"/>
              <a:ea typeface="Meiryo UI" panose="020B0604030504040204" pitchFamily="50" charset="-128"/>
              <a:cs typeface="Meiryo UI" pitchFamily="50" charset="-128"/>
            </a:endParaRPr>
          </a:p>
        </p:txBody>
      </p:sp>
      <p:cxnSp>
        <p:nvCxnSpPr>
          <p:cNvPr id="4" name="直線コネクタ 3">
            <a:extLst>
              <a:ext uri="{FF2B5EF4-FFF2-40B4-BE49-F238E27FC236}">
                <a16:creationId xmlns:a16="http://schemas.microsoft.com/office/drawing/2014/main" id="{40833E9D-9FDC-4D7E-9E95-ED243A290CA4}"/>
              </a:ext>
            </a:extLst>
          </p:cNvPr>
          <p:cNvCxnSpPr>
            <a:cxnSpLocks/>
          </p:cNvCxnSpPr>
          <p:nvPr/>
        </p:nvCxnSpPr>
        <p:spPr>
          <a:xfrm>
            <a:off x="696781" y="8070747"/>
            <a:ext cx="5277811"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Text Box 9">
            <a:extLst>
              <a:ext uri="{FF2B5EF4-FFF2-40B4-BE49-F238E27FC236}">
                <a16:creationId xmlns:a16="http://schemas.microsoft.com/office/drawing/2014/main" id="{C923D22F-0758-4480-B825-4066EFA4E3D9}"/>
              </a:ext>
            </a:extLst>
          </p:cNvPr>
          <p:cNvSpPr txBox="1">
            <a:spLocks noChangeArrowheads="1"/>
          </p:cNvSpPr>
          <p:nvPr/>
        </p:nvSpPr>
        <p:spPr bwMode="auto">
          <a:xfrm>
            <a:off x="732307" y="8222616"/>
            <a:ext cx="1870926" cy="1015663"/>
          </a:xfrm>
          <a:prstGeom prst="rect">
            <a:avLst/>
          </a:prstGeom>
          <a:noFill/>
          <a:ln w="9525">
            <a:noFill/>
            <a:miter lim="800000"/>
            <a:headEnd/>
            <a:tailEnd/>
          </a:ln>
          <a:effectLst/>
        </p:spPr>
        <p:txBody>
          <a:bodyPr wrap="square">
            <a:spAutoFit/>
          </a:bodyPr>
          <a:lstStyle/>
          <a:p>
            <a:r>
              <a:rPr lang="ja-JP" altLang="en-US" sz="1000" dirty="0">
                <a:latin typeface="Meiryo UI" panose="020B0604030504040204" pitchFamily="50" charset="-128"/>
                <a:ea typeface="Meiryo UI" panose="020B0604030504040204" pitchFamily="50" charset="-128"/>
                <a:cs typeface="Meiryo UI" pitchFamily="50" charset="-128"/>
              </a:rPr>
              <a:t>（</a:t>
            </a:r>
            <a:r>
              <a:rPr lang="en-US" altLang="ja-JP" sz="1000" dirty="0">
                <a:latin typeface="Meiryo UI" panose="020B0604030504040204" pitchFamily="50" charset="-128"/>
                <a:ea typeface="Meiryo UI" panose="020B0604030504040204" pitchFamily="50" charset="-128"/>
                <a:cs typeface="Meiryo UI" pitchFamily="50" charset="-128"/>
              </a:rPr>
              <a:t>1</a:t>
            </a:r>
            <a:r>
              <a:rPr lang="ja-JP" altLang="en-US" sz="1000" dirty="0">
                <a:latin typeface="Meiryo UI" panose="020B0604030504040204" pitchFamily="50" charset="-128"/>
                <a:ea typeface="Meiryo UI" panose="020B0604030504040204" pitchFamily="50" charset="-128"/>
                <a:cs typeface="Meiryo UI" pitchFamily="50" charset="-128"/>
              </a:rPr>
              <a:t>）観光</a:t>
            </a:r>
            <a:r>
              <a:rPr lang="en-US" altLang="ja-JP" sz="1000" dirty="0">
                <a:latin typeface="Meiryo UI" panose="020B0604030504040204" pitchFamily="50" charset="-128"/>
                <a:ea typeface="Meiryo UI" panose="020B0604030504040204" pitchFamily="50" charset="-128"/>
                <a:cs typeface="Meiryo UI" pitchFamily="50" charset="-128"/>
              </a:rPr>
              <a:t>PR</a:t>
            </a:r>
            <a:r>
              <a:rPr lang="ja-JP" altLang="en-US" sz="1000" dirty="0">
                <a:latin typeface="Meiryo UI" panose="020B0604030504040204" pitchFamily="50" charset="-128"/>
                <a:ea typeface="Meiryo UI" panose="020B0604030504040204" pitchFamily="50" charset="-128"/>
                <a:cs typeface="Meiryo UI" pitchFamily="50" charset="-128"/>
              </a:rPr>
              <a:t>　　　　　　　　　　　　　</a:t>
            </a:r>
            <a:endParaRPr lang="en-US" altLang="ja-JP" sz="1000" dirty="0">
              <a:latin typeface="Meiryo UI" panose="020B0604030504040204" pitchFamily="50" charset="-128"/>
              <a:ea typeface="Meiryo UI" panose="020B0604030504040204" pitchFamily="50" charset="-128"/>
              <a:cs typeface="Meiryo UI" pitchFamily="50" charset="-128"/>
            </a:endParaRPr>
          </a:p>
          <a:p>
            <a:r>
              <a:rPr lang="ja-JP" altLang="en-US" sz="1000" dirty="0">
                <a:latin typeface="Meiryo UI" panose="020B0604030504040204" pitchFamily="50" charset="-128"/>
                <a:ea typeface="Meiryo UI" panose="020B0604030504040204" pitchFamily="50" charset="-128"/>
                <a:cs typeface="Meiryo UI" pitchFamily="50" charset="-128"/>
              </a:rPr>
              <a:t>（</a:t>
            </a:r>
            <a:r>
              <a:rPr lang="en-US" altLang="ja-JP" sz="1000" dirty="0">
                <a:latin typeface="Meiryo UI" panose="020B0604030504040204" pitchFamily="50" charset="-128"/>
                <a:ea typeface="Meiryo UI" panose="020B0604030504040204" pitchFamily="50" charset="-128"/>
                <a:cs typeface="Meiryo UI" pitchFamily="50" charset="-128"/>
              </a:rPr>
              <a:t>2</a:t>
            </a:r>
            <a:r>
              <a:rPr lang="ja-JP" altLang="en-US" sz="1000" dirty="0">
                <a:latin typeface="Meiryo UI" panose="020B0604030504040204" pitchFamily="50" charset="-128"/>
                <a:ea typeface="Meiryo UI" panose="020B0604030504040204" pitchFamily="50" charset="-128"/>
                <a:cs typeface="Meiryo UI" pitchFamily="50" charset="-128"/>
              </a:rPr>
              <a:t>）試飲・試食による</a:t>
            </a:r>
            <a:r>
              <a:rPr lang="en-US" altLang="ja-JP" sz="1000" dirty="0">
                <a:latin typeface="Meiryo UI" panose="020B0604030504040204" pitchFamily="50" charset="-128"/>
                <a:ea typeface="Meiryo UI" panose="020B0604030504040204" pitchFamily="50" charset="-128"/>
                <a:cs typeface="Meiryo UI" pitchFamily="50" charset="-128"/>
              </a:rPr>
              <a:t>PR</a:t>
            </a:r>
          </a:p>
          <a:p>
            <a:r>
              <a:rPr lang="ja-JP" altLang="en-US" sz="1000" dirty="0">
                <a:latin typeface="Meiryo UI" panose="020B0604030504040204" pitchFamily="50" charset="-128"/>
                <a:ea typeface="Meiryo UI" panose="020B0604030504040204" pitchFamily="50" charset="-128"/>
                <a:cs typeface="Meiryo UI" pitchFamily="50" charset="-128"/>
              </a:rPr>
              <a:t>（</a:t>
            </a:r>
            <a:r>
              <a:rPr lang="en-US" altLang="ja-JP" sz="1000" dirty="0">
                <a:latin typeface="Meiryo UI" panose="020B0604030504040204" pitchFamily="50" charset="-128"/>
                <a:ea typeface="Meiryo UI" panose="020B0604030504040204" pitchFamily="50" charset="-128"/>
                <a:cs typeface="Meiryo UI" pitchFamily="50" charset="-128"/>
              </a:rPr>
              <a:t>3</a:t>
            </a:r>
            <a:r>
              <a:rPr lang="ja-JP" altLang="en-US" sz="1000" dirty="0">
                <a:latin typeface="Meiryo UI" panose="020B0604030504040204" pitchFamily="50" charset="-128"/>
                <a:ea typeface="Meiryo UI" panose="020B0604030504040204" pitchFamily="50" charset="-128"/>
                <a:cs typeface="Meiryo UI" pitchFamily="50" charset="-128"/>
              </a:rPr>
              <a:t>）物品販売による</a:t>
            </a:r>
            <a:r>
              <a:rPr lang="en-US" altLang="ja-JP" sz="1000" dirty="0">
                <a:latin typeface="Meiryo UI" panose="020B0604030504040204" pitchFamily="50" charset="-128"/>
                <a:ea typeface="Meiryo UI" panose="020B0604030504040204" pitchFamily="50" charset="-128"/>
                <a:cs typeface="Meiryo UI" pitchFamily="50" charset="-128"/>
              </a:rPr>
              <a:t>PR</a:t>
            </a:r>
            <a:r>
              <a:rPr lang="ja-JP" altLang="en-US" sz="1000" dirty="0">
                <a:latin typeface="Meiryo UI" panose="020B0604030504040204" pitchFamily="50" charset="-128"/>
                <a:ea typeface="Meiryo UI" panose="020B0604030504040204" pitchFamily="50" charset="-128"/>
                <a:cs typeface="Meiryo UI" pitchFamily="50" charset="-128"/>
              </a:rPr>
              <a:t>　　　　　</a:t>
            </a:r>
            <a:endParaRPr lang="en-US" altLang="ja-JP" sz="1000" dirty="0">
              <a:latin typeface="Meiryo UI" panose="020B0604030504040204" pitchFamily="50" charset="-128"/>
              <a:ea typeface="Meiryo UI" panose="020B0604030504040204" pitchFamily="50" charset="-128"/>
              <a:cs typeface="Meiryo UI" pitchFamily="50" charset="-128"/>
            </a:endParaRPr>
          </a:p>
          <a:p>
            <a:r>
              <a:rPr lang="ja-JP" altLang="en-US" sz="1000" dirty="0">
                <a:latin typeface="Meiryo UI" panose="020B0604030504040204" pitchFamily="50" charset="-128"/>
                <a:ea typeface="Meiryo UI" panose="020B0604030504040204" pitchFamily="50" charset="-128"/>
                <a:cs typeface="Meiryo UI" pitchFamily="50" charset="-128"/>
              </a:rPr>
              <a:t>（</a:t>
            </a:r>
            <a:r>
              <a:rPr lang="en-US" altLang="ja-JP" sz="1000" dirty="0">
                <a:latin typeface="Meiryo UI" panose="020B0604030504040204" pitchFamily="50" charset="-128"/>
                <a:ea typeface="Meiryo UI" panose="020B0604030504040204" pitchFamily="50" charset="-128"/>
                <a:cs typeface="Meiryo UI" pitchFamily="50" charset="-128"/>
              </a:rPr>
              <a:t>4</a:t>
            </a:r>
            <a:r>
              <a:rPr lang="ja-JP" altLang="en-US" sz="1000" dirty="0">
                <a:latin typeface="Meiryo UI" panose="020B0604030504040204" pitchFamily="50" charset="-128"/>
                <a:ea typeface="Meiryo UI" panose="020B0604030504040204" pitchFamily="50" charset="-128"/>
                <a:cs typeface="Meiryo UI" pitchFamily="50" charset="-128"/>
              </a:rPr>
              <a:t>）体験コンテンツによる</a:t>
            </a:r>
            <a:r>
              <a:rPr lang="en-US" altLang="ja-JP" sz="1000" dirty="0">
                <a:latin typeface="Meiryo UI" panose="020B0604030504040204" pitchFamily="50" charset="-128"/>
                <a:ea typeface="Meiryo UI" panose="020B0604030504040204" pitchFamily="50" charset="-128"/>
                <a:cs typeface="Meiryo UI" pitchFamily="50" charset="-128"/>
              </a:rPr>
              <a:t>PR</a:t>
            </a:r>
            <a:r>
              <a:rPr lang="ja-JP" altLang="en-US" sz="1000" dirty="0">
                <a:latin typeface="Meiryo UI" panose="020B0604030504040204" pitchFamily="50" charset="-128"/>
                <a:ea typeface="Meiryo UI" panose="020B0604030504040204" pitchFamily="50" charset="-128"/>
                <a:cs typeface="Meiryo UI" pitchFamily="50" charset="-128"/>
              </a:rPr>
              <a:t>　　</a:t>
            </a:r>
            <a:endParaRPr lang="en-US" altLang="ja-JP" sz="1000" dirty="0">
              <a:latin typeface="Meiryo UI" panose="020B0604030504040204" pitchFamily="50" charset="-128"/>
              <a:ea typeface="Meiryo UI" panose="020B0604030504040204" pitchFamily="50" charset="-128"/>
              <a:cs typeface="Meiryo UI" pitchFamily="50" charset="-128"/>
            </a:endParaRPr>
          </a:p>
          <a:p>
            <a:r>
              <a:rPr lang="ja-JP" altLang="en-US" sz="1000" dirty="0">
                <a:latin typeface="Meiryo UI" panose="020B0604030504040204" pitchFamily="50" charset="-128"/>
                <a:ea typeface="Meiryo UI" panose="020B0604030504040204" pitchFamily="50" charset="-128"/>
                <a:cs typeface="Meiryo UI" pitchFamily="50" charset="-128"/>
              </a:rPr>
              <a:t>（</a:t>
            </a:r>
            <a:r>
              <a:rPr lang="en-US" altLang="ja-JP" sz="1000" dirty="0">
                <a:latin typeface="Meiryo UI" panose="020B0604030504040204" pitchFamily="50" charset="-128"/>
                <a:ea typeface="Meiryo UI" panose="020B0604030504040204" pitchFamily="50" charset="-128"/>
                <a:cs typeface="Meiryo UI" pitchFamily="50" charset="-128"/>
              </a:rPr>
              <a:t>5</a:t>
            </a:r>
            <a:r>
              <a:rPr lang="ja-JP" altLang="en-US" sz="1000" dirty="0">
                <a:latin typeface="Meiryo UI" panose="020B0604030504040204" pitchFamily="50" charset="-128"/>
                <a:ea typeface="Meiryo UI" panose="020B0604030504040204" pitchFamily="50" charset="-128"/>
                <a:cs typeface="Meiryo UI" pitchFamily="50" charset="-128"/>
              </a:rPr>
              <a:t>）ステージによる</a:t>
            </a:r>
            <a:r>
              <a:rPr lang="en-US" altLang="ja-JP" sz="1000" dirty="0">
                <a:latin typeface="Meiryo UI" panose="020B0604030504040204" pitchFamily="50" charset="-128"/>
                <a:ea typeface="Meiryo UI" panose="020B0604030504040204" pitchFamily="50" charset="-128"/>
                <a:cs typeface="Meiryo UI" pitchFamily="50" charset="-128"/>
              </a:rPr>
              <a:t>PR</a:t>
            </a:r>
            <a:r>
              <a:rPr lang="ja-JP" altLang="en-US" sz="1000" dirty="0">
                <a:latin typeface="Meiryo UI" panose="020B0604030504040204" pitchFamily="50" charset="-128"/>
                <a:ea typeface="Meiryo UI" panose="020B0604030504040204" pitchFamily="50" charset="-128"/>
                <a:cs typeface="Meiryo UI" pitchFamily="50" charset="-128"/>
              </a:rPr>
              <a:t>　　　　　　</a:t>
            </a:r>
            <a:endParaRPr lang="en-US" altLang="ja-JP" sz="1000" dirty="0">
              <a:latin typeface="Meiryo UI" panose="020B0604030504040204" pitchFamily="50" charset="-128"/>
              <a:ea typeface="Meiryo UI" panose="020B0604030504040204" pitchFamily="50" charset="-128"/>
              <a:cs typeface="Meiryo UI" pitchFamily="50" charset="-128"/>
            </a:endParaRPr>
          </a:p>
          <a:p>
            <a:r>
              <a:rPr lang="ja-JP" altLang="en-US" sz="1000" dirty="0">
                <a:latin typeface="Meiryo UI" panose="020B0604030504040204" pitchFamily="50" charset="-128"/>
                <a:ea typeface="Meiryo UI" panose="020B0604030504040204" pitchFamily="50" charset="-128"/>
                <a:cs typeface="Meiryo UI" pitchFamily="50" charset="-128"/>
              </a:rPr>
              <a:t>（</a:t>
            </a:r>
            <a:r>
              <a:rPr lang="en-US" altLang="ja-JP" sz="1000" dirty="0">
                <a:latin typeface="Meiryo UI" panose="020B0604030504040204" pitchFamily="50" charset="-128"/>
                <a:ea typeface="Meiryo UI" panose="020B0604030504040204" pitchFamily="50" charset="-128"/>
                <a:cs typeface="Meiryo UI" pitchFamily="50" charset="-128"/>
              </a:rPr>
              <a:t>6</a:t>
            </a:r>
            <a:r>
              <a:rPr lang="ja-JP" altLang="en-US" sz="1000" dirty="0">
                <a:latin typeface="Meiryo UI" panose="020B0604030504040204" pitchFamily="50" charset="-128"/>
                <a:ea typeface="Meiryo UI" panose="020B0604030504040204" pitchFamily="50" charset="-128"/>
                <a:cs typeface="Meiryo UI" pitchFamily="50" charset="-128"/>
              </a:rPr>
              <a:t>）物品提供による</a:t>
            </a:r>
            <a:r>
              <a:rPr lang="en-US" altLang="ja-JP" sz="1000" dirty="0">
                <a:latin typeface="Meiryo UI" panose="020B0604030504040204" pitchFamily="50" charset="-128"/>
                <a:ea typeface="Meiryo UI" panose="020B0604030504040204" pitchFamily="50" charset="-128"/>
                <a:cs typeface="Meiryo UI" pitchFamily="50" charset="-128"/>
              </a:rPr>
              <a:t>PR</a:t>
            </a:r>
            <a:r>
              <a:rPr lang="ja-JP" altLang="en-US" sz="1000" dirty="0">
                <a:latin typeface="Meiryo UI" panose="020B0604030504040204" pitchFamily="50" charset="-128"/>
                <a:ea typeface="Meiryo UI" panose="020B0604030504040204" pitchFamily="50" charset="-128"/>
                <a:cs typeface="Meiryo UI" pitchFamily="50" charset="-128"/>
              </a:rPr>
              <a:t>　　　　　</a:t>
            </a:r>
            <a:endParaRPr lang="en-US" altLang="ja-JP" sz="1000" dirty="0">
              <a:latin typeface="Meiryo UI" panose="020B0604030504040204" pitchFamily="50" charset="-128"/>
              <a:ea typeface="Meiryo UI" panose="020B0604030504040204" pitchFamily="50" charset="-128"/>
              <a:cs typeface="Meiryo UI" pitchFamily="50" charset="-128"/>
            </a:endParaRPr>
          </a:p>
        </p:txBody>
      </p:sp>
      <p:sp>
        <p:nvSpPr>
          <p:cNvPr id="54" name="Text Box 9">
            <a:extLst>
              <a:ext uri="{FF2B5EF4-FFF2-40B4-BE49-F238E27FC236}">
                <a16:creationId xmlns:a16="http://schemas.microsoft.com/office/drawing/2014/main" id="{ED9B2D35-4B87-4B0E-964F-9A87EA793393}"/>
              </a:ext>
            </a:extLst>
          </p:cNvPr>
          <p:cNvSpPr txBox="1">
            <a:spLocks noChangeArrowheads="1"/>
          </p:cNvSpPr>
          <p:nvPr/>
        </p:nvSpPr>
        <p:spPr bwMode="auto">
          <a:xfrm>
            <a:off x="2562887" y="8207943"/>
            <a:ext cx="3613192" cy="1015663"/>
          </a:xfrm>
          <a:prstGeom prst="rect">
            <a:avLst/>
          </a:prstGeom>
          <a:noFill/>
          <a:ln w="9525">
            <a:noFill/>
            <a:miter lim="800000"/>
            <a:headEnd/>
            <a:tailEnd/>
          </a:ln>
          <a:effectLst/>
        </p:spPr>
        <p:txBody>
          <a:bodyPr wrap="square">
            <a:spAutoFit/>
          </a:bodyPr>
          <a:lstStyle/>
          <a:p>
            <a:r>
              <a:rPr lang="ja-JP" altLang="en-US" sz="1000" dirty="0">
                <a:latin typeface="Meiryo UI" panose="020B0604030504040204" pitchFamily="50" charset="-128"/>
                <a:ea typeface="Meiryo UI" panose="020B0604030504040204" pitchFamily="50" charset="-128"/>
                <a:cs typeface="Meiryo UI" pitchFamily="50" charset="-128"/>
              </a:rPr>
              <a:t>パンフレットやポスター等を展示して観光</a:t>
            </a:r>
            <a:r>
              <a:rPr lang="en-US" altLang="ja-JP" sz="1000" dirty="0">
                <a:latin typeface="Meiryo UI" panose="020B0604030504040204" pitchFamily="50" charset="-128"/>
                <a:ea typeface="Meiryo UI" panose="020B0604030504040204" pitchFamily="50" charset="-128"/>
                <a:cs typeface="Meiryo UI" pitchFamily="50" charset="-128"/>
              </a:rPr>
              <a:t>PR</a:t>
            </a:r>
            <a:r>
              <a:rPr lang="ja-JP" altLang="en-US" sz="1000" dirty="0">
                <a:latin typeface="Meiryo UI" panose="020B0604030504040204" pitchFamily="50" charset="-128"/>
                <a:ea typeface="Meiryo UI" panose="020B0604030504040204" pitchFamily="50" charset="-128"/>
                <a:cs typeface="Meiryo UI" pitchFamily="50" charset="-128"/>
              </a:rPr>
              <a:t>を実施する</a:t>
            </a:r>
            <a:endParaRPr lang="en-US" altLang="ja-JP" sz="1000" dirty="0">
              <a:latin typeface="Meiryo UI" panose="020B0604030504040204" pitchFamily="50" charset="-128"/>
              <a:ea typeface="Meiryo UI" panose="020B0604030504040204" pitchFamily="50" charset="-128"/>
              <a:cs typeface="Meiryo UI" pitchFamily="50" charset="-128"/>
            </a:endParaRPr>
          </a:p>
          <a:p>
            <a:r>
              <a:rPr lang="ja-JP" altLang="en-US" sz="1000" dirty="0">
                <a:latin typeface="Meiryo UI" panose="020B0604030504040204" pitchFamily="50" charset="-128"/>
                <a:ea typeface="Meiryo UI" panose="020B0604030504040204" pitchFamily="50" charset="-128"/>
                <a:cs typeface="Meiryo UI" pitchFamily="50" charset="-128"/>
              </a:rPr>
              <a:t>地域産品の試食提供を実施する　</a:t>
            </a:r>
            <a:endParaRPr lang="en-US" altLang="ja-JP" sz="1000" dirty="0">
              <a:latin typeface="Meiryo UI" panose="020B0604030504040204" pitchFamily="50" charset="-128"/>
              <a:ea typeface="Meiryo UI" panose="020B0604030504040204" pitchFamily="50" charset="-128"/>
              <a:cs typeface="Meiryo UI" pitchFamily="50" charset="-128"/>
            </a:endParaRPr>
          </a:p>
          <a:p>
            <a:r>
              <a:rPr lang="ja-JP" altLang="en-US" sz="1000" dirty="0">
                <a:latin typeface="Meiryo UI" panose="020B0604030504040204" pitchFamily="50" charset="-128"/>
                <a:ea typeface="Meiryo UI" panose="020B0604030504040204" pitchFamily="50" charset="-128"/>
                <a:cs typeface="Meiryo UI" pitchFamily="50" charset="-128"/>
              </a:rPr>
              <a:t>地域産品・工芸品等の販売を実施する</a:t>
            </a:r>
            <a:endParaRPr lang="en-US" altLang="ja-JP" sz="1000" dirty="0">
              <a:latin typeface="Meiryo UI" panose="020B0604030504040204" pitchFamily="50" charset="-128"/>
              <a:ea typeface="Meiryo UI" panose="020B0604030504040204" pitchFamily="50" charset="-128"/>
              <a:cs typeface="Meiryo UI" pitchFamily="50" charset="-128"/>
            </a:endParaRPr>
          </a:p>
          <a:p>
            <a:r>
              <a:rPr lang="ja-JP" altLang="en-US" sz="1000" dirty="0">
                <a:latin typeface="Meiryo UI" panose="020B0604030504040204" pitchFamily="50" charset="-128"/>
                <a:ea typeface="Meiryo UI" panose="020B0604030504040204" pitchFamily="50" charset="-128"/>
                <a:cs typeface="Meiryo UI" pitchFamily="50" charset="-128"/>
              </a:rPr>
              <a:t>手作り体験や参加体験を実施する</a:t>
            </a:r>
            <a:endParaRPr lang="en-US" altLang="ja-JP" sz="1000" dirty="0">
              <a:latin typeface="Meiryo UI" panose="020B0604030504040204" pitchFamily="50" charset="-128"/>
              <a:ea typeface="Meiryo UI" panose="020B0604030504040204" pitchFamily="50" charset="-128"/>
              <a:cs typeface="Meiryo UI" pitchFamily="50" charset="-128"/>
            </a:endParaRPr>
          </a:p>
          <a:p>
            <a:r>
              <a:rPr lang="ja-JP" altLang="en-US" sz="1000" dirty="0">
                <a:latin typeface="Meiryo UI" panose="020B0604030504040204" pitchFamily="50" charset="-128"/>
                <a:ea typeface="Meiryo UI" panose="020B0604030504040204" pitchFamily="50" charset="-128"/>
                <a:cs typeface="Meiryo UI" pitchFamily="50" charset="-128"/>
              </a:rPr>
              <a:t>伝統芸能、観光</a:t>
            </a:r>
            <a:r>
              <a:rPr lang="en-US" altLang="ja-JP" sz="1000" dirty="0">
                <a:latin typeface="Meiryo UI" panose="020B0604030504040204" pitchFamily="50" charset="-128"/>
                <a:ea typeface="Meiryo UI" panose="020B0604030504040204" pitchFamily="50" charset="-128"/>
                <a:cs typeface="Meiryo UI" pitchFamily="50" charset="-128"/>
              </a:rPr>
              <a:t>PR</a:t>
            </a:r>
            <a:r>
              <a:rPr lang="ja-JP" altLang="en-US" sz="1000" dirty="0">
                <a:latin typeface="Meiryo UI" panose="020B0604030504040204" pitchFamily="50" charset="-128"/>
                <a:ea typeface="Meiryo UI" panose="020B0604030504040204" pitchFamily="50" charset="-128"/>
                <a:cs typeface="Meiryo UI" pitchFamily="50" charset="-128"/>
              </a:rPr>
              <a:t>ステージなどメインステージで実施する</a:t>
            </a:r>
            <a:endParaRPr lang="en-US" altLang="ja-JP" sz="1000" dirty="0">
              <a:latin typeface="Meiryo UI" panose="020B0604030504040204" pitchFamily="50" charset="-128"/>
              <a:ea typeface="Meiryo UI" panose="020B0604030504040204" pitchFamily="50" charset="-128"/>
              <a:cs typeface="Meiryo UI" pitchFamily="50" charset="-128"/>
            </a:endParaRPr>
          </a:p>
          <a:p>
            <a:r>
              <a:rPr lang="ja-JP" altLang="en-US" sz="1000" dirty="0">
                <a:latin typeface="Meiryo UI" panose="020B0604030504040204" pitchFamily="50" charset="-128"/>
                <a:ea typeface="Meiryo UI" panose="020B0604030504040204" pitchFamily="50" charset="-128"/>
                <a:cs typeface="Meiryo UI" pitchFamily="50" charset="-128"/>
              </a:rPr>
              <a:t>来場者に配布できるものをノベルティとして提供する　　　　　　</a:t>
            </a:r>
            <a:endParaRPr lang="en-US" altLang="ja-JP" sz="1000" dirty="0">
              <a:latin typeface="Meiryo UI" panose="020B0604030504040204" pitchFamily="50" charset="-128"/>
              <a:ea typeface="Meiryo UI" panose="020B0604030504040204" pitchFamily="50" charset="-128"/>
              <a:cs typeface="Meiryo UI" pitchFamily="50" charset="-128"/>
            </a:endParaRPr>
          </a:p>
        </p:txBody>
      </p:sp>
      <p:sp>
        <p:nvSpPr>
          <p:cNvPr id="74" name="Text Box 9">
            <a:extLst>
              <a:ext uri="{FF2B5EF4-FFF2-40B4-BE49-F238E27FC236}">
                <a16:creationId xmlns:a16="http://schemas.microsoft.com/office/drawing/2014/main" id="{79A7E5C4-7D45-480A-93F8-DABA60921434}"/>
              </a:ext>
            </a:extLst>
          </p:cNvPr>
          <p:cNvSpPr txBox="1">
            <a:spLocks noChangeArrowheads="1"/>
          </p:cNvSpPr>
          <p:nvPr/>
        </p:nvSpPr>
        <p:spPr bwMode="auto">
          <a:xfrm>
            <a:off x="285909" y="6236284"/>
            <a:ext cx="4529899" cy="1545103"/>
          </a:xfrm>
          <a:prstGeom prst="rect">
            <a:avLst/>
          </a:prstGeom>
          <a:noFill/>
          <a:ln w="9525">
            <a:noFill/>
            <a:miter lim="800000"/>
            <a:headEnd/>
            <a:tailEnd/>
          </a:ln>
          <a:effectLst/>
        </p:spPr>
        <p:txBody>
          <a:bodyPr wrap="square">
            <a:spAutoFit/>
          </a:bodyPr>
          <a:lstStyle/>
          <a:p>
            <a:pPr>
              <a:lnSpc>
                <a:spcPct val="120000"/>
              </a:lnSpc>
            </a:pPr>
            <a:r>
              <a:rPr lang="ja-JP" altLang="en-US" sz="1000" dirty="0">
                <a:latin typeface="Meiryo UI" panose="020B0604030504040204" pitchFamily="50" charset="-128"/>
                <a:ea typeface="Meiryo UI" panose="020B0604030504040204" pitchFamily="50" charset="-128"/>
                <a:cs typeface="Meiryo UI" pitchFamily="50" charset="-128"/>
              </a:rPr>
              <a:t>（有料オプション）　</a:t>
            </a:r>
            <a:endParaRPr lang="en-US" altLang="ja-JP" sz="1000" dirty="0">
              <a:latin typeface="Meiryo UI" panose="020B0604030504040204" pitchFamily="50" charset="-128"/>
              <a:ea typeface="Meiryo UI" panose="020B0604030504040204" pitchFamily="50" charset="-128"/>
              <a:cs typeface="Meiryo UI" pitchFamily="50" charset="-128"/>
            </a:endParaRPr>
          </a:p>
          <a:p>
            <a:pPr>
              <a:lnSpc>
                <a:spcPct val="120000"/>
              </a:lnSpc>
            </a:pPr>
            <a:r>
              <a:rPr lang="ja-JP" altLang="en-US" sz="1000" dirty="0">
                <a:latin typeface="Meiryo UI" panose="020B0604030504040204" pitchFamily="50" charset="-128"/>
                <a:ea typeface="Meiryo UI" panose="020B0604030504040204" pitchFamily="50" charset="-128"/>
                <a:cs typeface="Meiryo UI" pitchFamily="50" charset="-128"/>
              </a:rPr>
              <a:t>　・壁面装飾パネルのデータ出力・設置</a:t>
            </a:r>
            <a:endParaRPr lang="en-US" altLang="ja-JP" sz="1000" dirty="0">
              <a:latin typeface="Meiryo UI" panose="020B0604030504040204" pitchFamily="50" charset="-128"/>
              <a:ea typeface="Meiryo UI" panose="020B0604030504040204" pitchFamily="50" charset="-128"/>
              <a:cs typeface="Meiryo UI" pitchFamily="50" charset="-128"/>
            </a:endParaRPr>
          </a:p>
          <a:p>
            <a:pPr>
              <a:lnSpc>
                <a:spcPct val="120000"/>
              </a:lnSpc>
            </a:pPr>
            <a:r>
              <a:rPr lang="ja-JP" altLang="en-US" sz="1000" dirty="0">
                <a:latin typeface="Meiryo UI" panose="020B0604030504040204" pitchFamily="50" charset="-128"/>
                <a:ea typeface="Meiryo UI" panose="020B0604030504040204" pitchFamily="50" charset="-128"/>
                <a:cs typeface="Meiryo UI" pitchFamily="50" charset="-128"/>
              </a:rPr>
              <a:t>　・壁面装飾パネルのデザイン・出力・設置（素材データは御支給ください）　　</a:t>
            </a:r>
            <a:endParaRPr lang="en-US" altLang="ja-JP" sz="1000" dirty="0">
              <a:latin typeface="Meiryo UI" panose="020B0604030504040204" pitchFamily="50" charset="-128"/>
              <a:ea typeface="Meiryo UI" panose="020B0604030504040204" pitchFamily="50" charset="-128"/>
              <a:cs typeface="Meiryo UI" pitchFamily="50" charset="-128"/>
            </a:endParaRPr>
          </a:p>
          <a:p>
            <a:pPr>
              <a:lnSpc>
                <a:spcPct val="120000"/>
              </a:lnSpc>
            </a:pPr>
            <a:r>
              <a:rPr lang="ja-JP" altLang="en-US" sz="1000" dirty="0">
                <a:latin typeface="Meiryo UI" panose="020B0604030504040204" pitchFamily="50" charset="-128"/>
                <a:ea typeface="Meiryo UI" panose="020B0604030504040204" pitchFamily="50" charset="-128"/>
                <a:cs typeface="Meiryo UI" pitchFamily="50" charset="-128"/>
              </a:rPr>
              <a:t>　・インターネット環境</a:t>
            </a:r>
            <a:endParaRPr lang="en-US" altLang="ja-JP" sz="1000" dirty="0">
              <a:latin typeface="Meiryo UI" panose="020B0604030504040204" pitchFamily="50" charset="-128"/>
              <a:ea typeface="Meiryo UI" panose="020B0604030504040204" pitchFamily="50" charset="-128"/>
              <a:cs typeface="Meiryo UI" pitchFamily="50" charset="-128"/>
            </a:endParaRPr>
          </a:p>
          <a:p>
            <a:pPr>
              <a:lnSpc>
                <a:spcPct val="120000"/>
              </a:lnSpc>
            </a:pPr>
            <a:r>
              <a:rPr lang="ja-JP" altLang="en-US" sz="1000" dirty="0">
                <a:latin typeface="Meiryo UI" panose="020B0604030504040204" pitchFamily="50" charset="-128"/>
                <a:ea typeface="Meiryo UI" panose="020B0604030504040204" pitchFamily="50" charset="-128"/>
                <a:cs typeface="Meiryo UI" pitchFamily="50" charset="-128"/>
              </a:rPr>
              <a:t>　・照明・電源の追加</a:t>
            </a:r>
            <a:endParaRPr lang="en-US" altLang="ja-JP" sz="1000" dirty="0">
              <a:latin typeface="Meiryo UI" panose="020B0604030504040204" pitchFamily="50" charset="-128"/>
              <a:ea typeface="Meiryo UI" panose="020B0604030504040204" pitchFamily="50" charset="-128"/>
              <a:cs typeface="Meiryo UI" pitchFamily="50" charset="-128"/>
            </a:endParaRPr>
          </a:p>
          <a:p>
            <a:pPr>
              <a:lnSpc>
                <a:spcPct val="120000"/>
              </a:lnSpc>
            </a:pPr>
            <a:r>
              <a:rPr lang="ja-JP" altLang="en-US" sz="1000" dirty="0">
                <a:latin typeface="Meiryo UI" panose="020B0604030504040204" pitchFamily="50" charset="-128"/>
                <a:ea typeface="Meiryo UI" panose="020B0604030504040204" pitchFamily="50" charset="-128"/>
                <a:cs typeface="Meiryo UI" pitchFamily="50" charset="-128"/>
              </a:rPr>
              <a:t>　・モニターなどその他備品</a:t>
            </a:r>
            <a:endParaRPr lang="en-US" altLang="ja-JP" sz="1000" dirty="0">
              <a:latin typeface="Meiryo UI" panose="020B0604030504040204" pitchFamily="50" charset="-128"/>
              <a:ea typeface="Meiryo UI" panose="020B0604030504040204" pitchFamily="50" charset="-128"/>
              <a:cs typeface="Meiryo UI" pitchFamily="50" charset="-128"/>
            </a:endParaRPr>
          </a:p>
          <a:p>
            <a:pPr>
              <a:lnSpc>
                <a:spcPct val="120000"/>
              </a:lnSpc>
            </a:pPr>
            <a:r>
              <a:rPr lang="ja-JP" altLang="en-US" sz="1000" dirty="0">
                <a:latin typeface="Meiryo UI" panose="020B0604030504040204" pitchFamily="50" charset="-128"/>
                <a:ea typeface="Meiryo UI" panose="020B0604030504040204" pitchFamily="50" charset="-128"/>
                <a:cs typeface="Meiryo UI" pitchFamily="50" charset="-128"/>
              </a:rPr>
              <a:t>　・現地スタッフ・通訳の派遣</a:t>
            </a:r>
            <a:endParaRPr lang="en-US" altLang="ja-JP" sz="1000" dirty="0">
              <a:latin typeface="Meiryo UI" panose="020B0604030504040204" pitchFamily="50" charset="-128"/>
              <a:ea typeface="Meiryo UI" panose="020B0604030504040204" pitchFamily="50" charset="-128"/>
              <a:cs typeface="Meiryo UI" pitchFamily="50" charset="-128"/>
            </a:endParaRPr>
          </a:p>
          <a:p>
            <a:pPr>
              <a:lnSpc>
                <a:spcPct val="120000"/>
              </a:lnSpc>
            </a:pPr>
            <a:r>
              <a:rPr lang="ja-JP" altLang="en-US" sz="1000" dirty="0">
                <a:latin typeface="Meiryo UI" panose="020B0604030504040204" pitchFamily="50" charset="-128"/>
                <a:ea typeface="Meiryo UI" panose="020B0604030504040204" pitchFamily="50" charset="-128"/>
                <a:cs typeface="Meiryo UI" pitchFamily="50" charset="-128"/>
              </a:rPr>
              <a:t>　・会場への物品の輸送（費用は物量や内容により異なります）</a:t>
            </a:r>
            <a:endParaRPr lang="en-US" altLang="ja-JP" sz="1000" dirty="0">
              <a:latin typeface="Meiryo UI" panose="020B0604030504040204" pitchFamily="50" charset="-128"/>
              <a:ea typeface="Meiryo UI" panose="020B0604030504040204" pitchFamily="50" charset="-128"/>
              <a:cs typeface="Meiryo UI" pitchFamily="50" charset="-128"/>
            </a:endParaRPr>
          </a:p>
        </p:txBody>
      </p:sp>
      <p:sp>
        <p:nvSpPr>
          <p:cNvPr id="75" name="Text Box 9">
            <a:extLst>
              <a:ext uri="{FF2B5EF4-FFF2-40B4-BE49-F238E27FC236}">
                <a16:creationId xmlns:a16="http://schemas.microsoft.com/office/drawing/2014/main" id="{4E484766-61A7-46BA-93B5-9631A88BE3EE}"/>
              </a:ext>
            </a:extLst>
          </p:cNvPr>
          <p:cNvSpPr txBox="1">
            <a:spLocks noChangeArrowheads="1"/>
          </p:cNvSpPr>
          <p:nvPr/>
        </p:nvSpPr>
        <p:spPr bwMode="auto">
          <a:xfrm>
            <a:off x="582168" y="8027637"/>
            <a:ext cx="2662078" cy="255647"/>
          </a:xfrm>
          <a:prstGeom prst="rect">
            <a:avLst/>
          </a:prstGeom>
          <a:noFill/>
          <a:ln w="9525">
            <a:noFill/>
            <a:miter lim="800000"/>
            <a:headEnd/>
            <a:tailEnd/>
          </a:ln>
          <a:effectLst/>
        </p:spPr>
        <p:txBody>
          <a:bodyPr wrap="square">
            <a:spAutoFit/>
          </a:bodyPr>
          <a:lstStyle/>
          <a:p>
            <a:pPr>
              <a:lnSpc>
                <a:spcPct val="120000"/>
              </a:lnSpc>
            </a:pPr>
            <a:r>
              <a:rPr lang="ja-JP" altLang="en-US" sz="1000" dirty="0">
                <a:latin typeface="Meiryo UI" panose="020B0604030504040204" pitchFamily="50" charset="-128"/>
                <a:ea typeface="Meiryo UI" panose="020B0604030504040204" pitchFamily="50" charset="-128"/>
                <a:cs typeface="Meiryo UI" pitchFamily="50" charset="-128"/>
              </a:rPr>
              <a:t>■出展内容例一覧</a:t>
            </a:r>
            <a:endParaRPr lang="en-US" altLang="ja-JP" sz="1000" dirty="0">
              <a:latin typeface="Meiryo UI" panose="020B0604030504040204" pitchFamily="50" charset="-128"/>
              <a:ea typeface="Meiryo UI" panose="020B0604030504040204" pitchFamily="50" charset="-128"/>
              <a:cs typeface="Meiryo UI" pitchFamily="50" charset="-128"/>
            </a:endParaRPr>
          </a:p>
        </p:txBody>
      </p:sp>
      <p:sp>
        <p:nvSpPr>
          <p:cNvPr id="78" name="正方形/長方形 77">
            <a:extLst>
              <a:ext uri="{FF2B5EF4-FFF2-40B4-BE49-F238E27FC236}">
                <a16:creationId xmlns:a16="http://schemas.microsoft.com/office/drawing/2014/main" id="{8A2D2229-1BFE-4E17-A104-6D6B94668D71}"/>
              </a:ext>
            </a:extLst>
          </p:cNvPr>
          <p:cNvSpPr/>
          <p:nvPr/>
        </p:nvSpPr>
        <p:spPr>
          <a:xfrm>
            <a:off x="215900" y="2416628"/>
            <a:ext cx="6286500" cy="7366349"/>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Text Box 9">
            <a:extLst>
              <a:ext uri="{FF2B5EF4-FFF2-40B4-BE49-F238E27FC236}">
                <a16:creationId xmlns:a16="http://schemas.microsoft.com/office/drawing/2014/main" id="{CB4E15B2-AEF2-4DEE-96B4-8DAF15244F55}"/>
              </a:ext>
            </a:extLst>
          </p:cNvPr>
          <p:cNvSpPr txBox="1">
            <a:spLocks noChangeArrowheads="1"/>
          </p:cNvSpPr>
          <p:nvPr/>
        </p:nvSpPr>
        <p:spPr bwMode="auto">
          <a:xfrm>
            <a:off x="850663" y="9217774"/>
            <a:ext cx="5156673" cy="568874"/>
          </a:xfrm>
          <a:prstGeom prst="rect">
            <a:avLst/>
          </a:prstGeom>
          <a:noFill/>
          <a:ln w="9525">
            <a:noFill/>
            <a:miter lim="800000"/>
            <a:headEnd/>
            <a:tailEnd/>
          </a:ln>
          <a:effectLst/>
        </p:spPr>
        <p:txBody>
          <a:bodyPr wrap="square">
            <a:spAutoFit/>
          </a:bodyPr>
          <a:lstStyle/>
          <a:p>
            <a:pPr>
              <a:lnSpc>
                <a:spcPct val="120000"/>
              </a:lnSpc>
            </a:pPr>
            <a:r>
              <a:rPr lang="en-US" altLang="ja-JP" sz="900" dirty="0">
                <a:latin typeface="Meiryo UI" panose="020B0604030504040204" pitchFamily="50" charset="-128"/>
                <a:ea typeface="Meiryo UI" panose="020B0604030504040204" pitchFamily="50" charset="-128"/>
                <a:cs typeface="Meiryo UI" pitchFamily="50" charset="-128"/>
              </a:rPr>
              <a:t>※</a:t>
            </a:r>
            <a:r>
              <a:rPr lang="ja-JP" altLang="en-US" sz="900" dirty="0">
                <a:latin typeface="Meiryo UI" panose="020B0604030504040204" pitchFamily="50" charset="-128"/>
                <a:ea typeface="Meiryo UI" panose="020B0604030504040204" pitchFamily="50" charset="-128"/>
                <a:cs typeface="Meiryo UI" pitchFamily="50" charset="-128"/>
              </a:rPr>
              <a:t>食品の販売には輸出の関係上様々な制限や規制がございます。品目によっては出品できない場合がございますので予めご了承ください。</a:t>
            </a:r>
            <a:endParaRPr lang="en-US" altLang="ja-JP" sz="900" dirty="0">
              <a:latin typeface="Meiryo UI" panose="020B0604030504040204" pitchFamily="50" charset="-128"/>
              <a:ea typeface="Meiryo UI" panose="020B0604030504040204" pitchFamily="50" charset="-128"/>
              <a:cs typeface="Meiryo UI" pitchFamily="50" charset="-128"/>
            </a:endParaRPr>
          </a:p>
          <a:p>
            <a:pPr>
              <a:lnSpc>
                <a:spcPct val="120000"/>
              </a:lnSpc>
            </a:pPr>
            <a:r>
              <a:rPr lang="en-US" altLang="ja-JP" sz="900" dirty="0">
                <a:solidFill>
                  <a:srgbClr val="FF0000"/>
                </a:solidFill>
                <a:latin typeface="Meiryo UI" panose="020B0604030504040204" pitchFamily="50" charset="-128"/>
                <a:ea typeface="Meiryo UI" panose="020B0604030504040204" pitchFamily="50" charset="-128"/>
                <a:cs typeface="Meiryo UI" pitchFamily="50" charset="-128"/>
              </a:rPr>
              <a:t>※</a:t>
            </a:r>
            <a:r>
              <a:rPr lang="ja-JP" altLang="en-US" sz="900" dirty="0">
                <a:solidFill>
                  <a:srgbClr val="FF0000"/>
                </a:solidFill>
                <a:latin typeface="Meiryo UI" panose="020B0604030504040204" pitchFamily="50" charset="-128"/>
                <a:ea typeface="Meiryo UI" panose="020B0604030504040204" pitchFamily="50" charset="-128"/>
                <a:cs typeface="Meiryo UI" pitchFamily="50" charset="-128"/>
              </a:rPr>
              <a:t>試飲・試食については開催時の台湾政府の新型コロナウィルスガイドラインを遵守して進める予定です。</a:t>
            </a:r>
            <a:endParaRPr lang="en-US" altLang="ja-JP" sz="900" dirty="0">
              <a:solidFill>
                <a:srgbClr val="FF0000"/>
              </a:solidFill>
              <a:latin typeface="Meiryo UI" panose="020B0604030504040204" pitchFamily="50" charset="-128"/>
              <a:ea typeface="Meiryo UI" panose="020B0604030504040204" pitchFamily="50" charset="-128"/>
              <a:cs typeface="Meiryo UI" pitchFamily="50" charset="-128"/>
            </a:endParaRPr>
          </a:p>
        </p:txBody>
      </p:sp>
      <p:pic>
        <p:nvPicPr>
          <p:cNvPr id="7" name="Google Shape;468;p12">
            <a:extLst>
              <a:ext uri="{FF2B5EF4-FFF2-40B4-BE49-F238E27FC236}">
                <a16:creationId xmlns:a16="http://schemas.microsoft.com/office/drawing/2014/main" id="{E27E13E5-75ED-8855-56D2-36593A3881EE}"/>
              </a:ext>
            </a:extLst>
          </p:cNvPr>
          <p:cNvPicPr preferRelativeResize="0"/>
          <p:nvPr/>
        </p:nvPicPr>
        <p:blipFill rotWithShape="1">
          <a:blip r:embed="rId2">
            <a:alphaModFix/>
          </a:blip>
          <a:srcRect/>
          <a:stretch/>
        </p:blipFill>
        <p:spPr>
          <a:xfrm>
            <a:off x="2645260" y="5325182"/>
            <a:ext cx="627961" cy="907991"/>
          </a:xfrm>
          <a:prstGeom prst="rect">
            <a:avLst/>
          </a:prstGeom>
          <a:noFill/>
          <a:ln>
            <a:noFill/>
          </a:ln>
        </p:spPr>
      </p:pic>
      <p:pic>
        <p:nvPicPr>
          <p:cNvPr id="9" name="図 8">
            <a:extLst>
              <a:ext uri="{FF2B5EF4-FFF2-40B4-BE49-F238E27FC236}">
                <a16:creationId xmlns:a16="http://schemas.microsoft.com/office/drawing/2014/main" id="{F2C72D38-DC57-FBD2-65D7-89417BDB736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39483" y="5264312"/>
            <a:ext cx="2537386" cy="1067087"/>
          </a:xfrm>
          <a:prstGeom prst="rect">
            <a:avLst/>
          </a:prstGeom>
        </p:spPr>
      </p:pic>
      <p:sp>
        <p:nvSpPr>
          <p:cNvPr id="10" name="テキスト ボックス 9">
            <a:extLst>
              <a:ext uri="{FF2B5EF4-FFF2-40B4-BE49-F238E27FC236}">
                <a16:creationId xmlns:a16="http://schemas.microsoft.com/office/drawing/2014/main" id="{8BFB9CD8-FCD5-2A50-86A7-846BF5170040}"/>
              </a:ext>
            </a:extLst>
          </p:cNvPr>
          <p:cNvSpPr txBox="1"/>
          <p:nvPr/>
        </p:nvSpPr>
        <p:spPr>
          <a:xfrm>
            <a:off x="3566955" y="5134662"/>
            <a:ext cx="2930610" cy="246221"/>
          </a:xfrm>
          <a:prstGeom prst="rect">
            <a:avLst/>
          </a:prstGeom>
          <a:noFill/>
        </p:spPr>
        <p:txBody>
          <a:bodyPr wrap="none" rtlCol="0">
            <a:spAutoFit/>
          </a:bodyPr>
          <a:lstStyle/>
          <a:p>
            <a:r>
              <a:rPr kumimoji="1" lang="ja-JP" altLang="en-US" sz="1000" dirty="0">
                <a:latin typeface="Meiryo UI" panose="020B0604030504040204" pitchFamily="50" charset="-128"/>
                <a:ea typeface="Meiryo UI" panose="020B0604030504040204" pitchFamily="50" charset="-128"/>
              </a:rPr>
              <a:t>③カウンター（</a:t>
            </a:r>
            <a:r>
              <a:rPr kumimoji="1" lang="en-US" altLang="ja-JP" sz="1000" dirty="0">
                <a:latin typeface="Meiryo UI" panose="020B0604030504040204" pitchFamily="50" charset="-128"/>
                <a:ea typeface="Meiryo UI" panose="020B0604030504040204" pitchFamily="50" charset="-128"/>
              </a:rPr>
              <a:t>W100</a:t>
            </a:r>
            <a:r>
              <a:rPr kumimoji="1" lang="ja-JP" altLang="en-US" sz="1000" dirty="0">
                <a:latin typeface="Meiryo UI" panose="020B0604030504040204" pitchFamily="50" charset="-128"/>
                <a:ea typeface="Meiryo UI" panose="020B0604030504040204" pitchFamily="50" charset="-128"/>
              </a:rPr>
              <a:t>ｃｍ</a:t>
            </a:r>
            <a:r>
              <a:rPr kumimoji="1" lang="en-US" altLang="ja-JP" sz="1000" dirty="0">
                <a:latin typeface="Meiryo UI" panose="020B0604030504040204" pitchFamily="50" charset="-128"/>
                <a:ea typeface="Meiryo UI" panose="020B0604030504040204" pitchFamily="50" charset="-128"/>
              </a:rPr>
              <a:t>×H100</a:t>
            </a: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×D50</a:t>
            </a: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1</a:t>
            </a:r>
            <a:r>
              <a:rPr kumimoji="1" lang="ja-JP" altLang="en-US" sz="1000" dirty="0">
                <a:latin typeface="Meiryo UI" panose="020B0604030504040204" pitchFamily="50" charset="-128"/>
                <a:ea typeface="Meiryo UI" panose="020B0604030504040204" pitchFamily="50" charset="-128"/>
              </a:rPr>
              <a:t>台</a:t>
            </a:r>
          </a:p>
        </p:txBody>
      </p:sp>
      <p:sp>
        <p:nvSpPr>
          <p:cNvPr id="11" name="テキスト ボックス 10">
            <a:extLst>
              <a:ext uri="{FF2B5EF4-FFF2-40B4-BE49-F238E27FC236}">
                <a16:creationId xmlns:a16="http://schemas.microsoft.com/office/drawing/2014/main" id="{0E989837-C226-3DD2-D108-58E45502C99C}"/>
              </a:ext>
            </a:extLst>
          </p:cNvPr>
          <p:cNvSpPr txBox="1"/>
          <p:nvPr/>
        </p:nvSpPr>
        <p:spPr>
          <a:xfrm>
            <a:off x="2536689" y="5134662"/>
            <a:ext cx="1154358"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②椅子</a:t>
            </a:r>
            <a:r>
              <a:rPr kumimoji="1" lang="en-US" altLang="ja-JP" sz="1000" dirty="0">
                <a:latin typeface="Meiryo UI" panose="020B0604030504040204" pitchFamily="50" charset="-128"/>
                <a:ea typeface="Meiryo UI" panose="020B0604030504040204" pitchFamily="50" charset="-128"/>
              </a:rPr>
              <a:t>2</a:t>
            </a:r>
            <a:r>
              <a:rPr kumimoji="1" lang="ja-JP" altLang="en-US" sz="1000" dirty="0">
                <a:latin typeface="Meiryo UI" panose="020B0604030504040204" pitchFamily="50" charset="-128"/>
                <a:ea typeface="Meiryo UI" panose="020B0604030504040204" pitchFamily="50" charset="-128"/>
              </a:rPr>
              <a:t>脚</a:t>
            </a:r>
          </a:p>
        </p:txBody>
      </p:sp>
      <p:pic>
        <p:nvPicPr>
          <p:cNvPr id="12" name="図 11">
            <a:extLst>
              <a:ext uri="{FF2B5EF4-FFF2-40B4-BE49-F238E27FC236}">
                <a16:creationId xmlns:a16="http://schemas.microsoft.com/office/drawing/2014/main" id="{19AEADD4-F1FC-D1F7-B867-56D3766A60A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32300" y="6385496"/>
            <a:ext cx="1727200" cy="1295400"/>
          </a:xfrm>
          <a:prstGeom prst="rect">
            <a:avLst/>
          </a:prstGeom>
        </p:spPr>
      </p:pic>
      <p:sp>
        <p:nvSpPr>
          <p:cNvPr id="13" name="テキスト ボックス 12">
            <a:extLst>
              <a:ext uri="{FF2B5EF4-FFF2-40B4-BE49-F238E27FC236}">
                <a16:creationId xmlns:a16="http://schemas.microsoft.com/office/drawing/2014/main" id="{CCB1E056-0571-FDCF-7394-E303D6A5BA6A}"/>
              </a:ext>
            </a:extLst>
          </p:cNvPr>
          <p:cNvSpPr txBox="1"/>
          <p:nvPr/>
        </p:nvSpPr>
        <p:spPr>
          <a:xfrm>
            <a:off x="4137850" y="7736075"/>
            <a:ext cx="2380781" cy="230832"/>
          </a:xfrm>
          <a:prstGeom prst="rect">
            <a:avLst/>
          </a:prstGeom>
          <a:noFill/>
        </p:spPr>
        <p:txBody>
          <a:bodyPr wrap="none" rtlCol="0">
            <a:spAutoFit/>
          </a:bodyPr>
          <a:lstStyle/>
          <a:p>
            <a:pPr algn="r"/>
            <a:r>
              <a:rPr lang="en-US" altLang="ja-JP" sz="900" dirty="0">
                <a:latin typeface="Meiryo UI" panose="020B0604030504040204" pitchFamily="50" charset="-128"/>
                <a:ea typeface="Meiryo UI" panose="020B0604030504040204" pitchFamily="50" charset="-128"/>
              </a:rPr>
              <a:t>1</a:t>
            </a:r>
            <a:r>
              <a:rPr lang="ja-JP" altLang="en-US" sz="900" dirty="0">
                <a:latin typeface="Meiryo UI" panose="020B0604030504040204" pitchFamily="50" charset="-128"/>
                <a:ea typeface="Meiryo UI" panose="020B0604030504040204" pitchFamily="50" charset="-128"/>
              </a:rPr>
              <a:t>小間ブース例　</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モニター・ラックはオプションです。</a:t>
            </a:r>
            <a:endParaRPr kumimoji="1" lang="ja-JP" altLang="en-US" sz="80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5F4FF68E-29FD-1092-E4D1-E6660BD4C31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114800" y="3169255"/>
            <a:ext cx="2171950" cy="2030557"/>
          </a:xfrm>
          <a:prstGeom prst="rect">
            <a:avLst/>
          </a:prstGeom>
        </p:spPr>
      </p:pic>
      <p:sp>
        <p:nvSpPr>
          <p:cNvPr id="8" name="テキスト ボックス 7">
            <a:extLst>
              <a:ext uri="{FF2B5EF4-FFF2-40B4-BE49-F238E27FC236}">
                <a16:creationId xmlns:a16="http://schemas.microsoft.com/office/drawing/2014/main" id="{A39268DA-82A0-058A-A622-8DA3B17898DD}"/>
              </a:ext>
            </a:extLst>
          </p:cNvPr>
          <p:cNvSpPr txBox="1"/>
          <p:nvPr/>
        </p:nvSpPr>
        <p:spPr>
          <a:xfrm>
            <a:off x="251811" y="5134662"/>
            <a:ext cx="2044149" cy="246221"/>
          </a:xfrm>
          <a:prstGeom prst="rect">
            <a:avLst/>
          </a:prstGeom>
          <a:noFill/>
        </p:spPr>
        <p:txBody>
          <a:bodyPr wrap="none" rtlCol="0">
            <a:spAutoFit/>
          </a:bodyPr>
          <a:lstStyle/>
          <a:p>
            <a:r>
              <a:rPr kumimoji="1" lang="ja-JP" altLang="en-US" sz="1000" dirty="0">
                <a:latin typeface="Meiryo UI" panose="020B0604030504040204" pitchFamily="50" charset="-128"/>
                <a:ea typeface="Meiryo UI" panose="020B0604030504040204" pitchFamily="50" charset="-128"/>
              </a:rPr>
              <a:t>①出展者表示例（</a:t>
            </a:r>
            <a:r>
              <a:rPr kumimoji="1" lang="en-US" altLang="ja-JP" sz="1000" dirty="0">
                <a:latin typeface="Meiryo UI" panose="020B0604030504040204" pitchFamily="50" charset="-128"/>
                <a:ea typeface="Meiryo UI" panose="020B0604030504040204" pitchFamily="50" charset="-128"/>
              </a:rPr>
              <a:t>2022</a:t>
            </a:r>
            <a:r>
              <a:rPr lang="ja-JP" altLang="en-US" sz="1000" dirty="0">
                <a:latin typeface="Meiryo UI" panose="020B0604030504040204" pitchFamily="50" charset="-128"/>
                <a:ea typeface="Meiryo UI" panose="020B0604030504040204" pitchFamily="50" charset="-128"/>
              </a:rPr>
              <a:t>年度</a:t>
            </a:r>
            <a:r>
              <a:rPr kumimoji="1" lang="ja-JP" altLang="en-US" sz="1000" dirty="0">
                <a:latin typeface="Meiryo UI" panose="020B0604030504040204" pitchFamily="50" charset="-128"/>
                <a:ea typeface="Meiryo UI" panose="020B0604030504040204" pitchFamily="50" charset="-128"/>
              </a:rPr>
              <a:t>例）</a:t>
            </a:r>
          </a:p>
        </p:txBody>
      </p:sp>
      <p:cxnSp>
        <p:nvCxnSpPr>
          <p:cNvPr id="18" name="直線コネクタ 17">
            <a:extLst>
              <a:ext uri="{FF2B5EF4-FFF2-40B4-BE49-F238E27FC236}">
                <a16:creationId xmlns:a16="http://schemas.microsoft.com/office/drawing/2014/main" id="{AE823142-021E-40EB-E960-71D33FA599F8}"/>
              </a:ext>
            </a:extLst>
          </p:cNvPr>
          <p:cNvCxnSpPr>
            <a:cxnSpLocks/>
          </p:cNvCxnSpPr>
          <p:nvPr/>
        </p:nvCxnSpPr>
        <p:spPr>
          <a:xfrm>
            <a:off x="0" y="346413"/>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Google Shape;73;p3">
            <a:extLst>
              <a:ext uri="{FF2B5EF4-FFF2-40B4-BE49-F238E27FC236}">
                <a16:creationId xmlns:a16="http://schemas.microsoft.com/office/drawing/2014/main" id="{78073D20-9CBA-64E2-5C95-79DD56A45F4E}"/>
              </a:ext>
            </a:extLst>
          </p:cNvPr>
          <p:cNvSpPr txBox="1">
            <a:spLocks/>
          </p:cNvSpPr>
          <p:nvPr/>
        </p:nvSpPr>
        <p:spPr bwMode="auto">
          <a:xfrm>
            <a:off x="12526" y="3621"/>
            <a:ext cx="3795712" cy="432000"/>
          </a:xfrm>
          <a:prstGeom prst="rect">
            <a:avLst/>
          </a:prstGeom>
          <a:noFill/>
          <a:ln w="9525">
            <a:noFill/>
            <a:miter lim="800000"/>
            <a:headEnd/>
            <a:tailEnd/>
          </a:ln>
        </p:spPr>
        <p:txBody>
          <a:bodyPr spcFirstLastPara="1" vert="horz" wrap="square" lIns="91425" tIns="45700" rIns="91425" bIns="45700" numCol="1" anchor="ctr" anchorCtr="0" compatLnSpc="1">
            <a:prstTxWarp prst="textNoShape">
              <a:avLst/>
            </a:prstTxWarp>
            <a:norm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a:lnSpc>
                <a:spcPct val="90000"/>
              </a:lnSpc>
              <a:spcBef>
                <a:spcPts val="0"/>
              </a:spcBef>
              <a:spcAft>
                <a:spcPts val="0"/>
              </a:spcAft>
              <a:buClr>
                <a:srgbClr val="3F3F3F"/>
              </a:buClr>
              <a:buSzPts val="1600"/>
              <a:buFont typeface="Arial"/>
              <a:buNone/>
            </a:pPr>
            <a:r>
              <a:rPr lang="ja-JP" altLang="en-US" sz="1200" b="1" dirty="0">
                <a:latin typeface="Meiryo UI" panose="020B0604030504040204" pitchFamily="50" charset="-128"/>
                <a:ea typeface="Meiryo UI" panose="020B0604030504040204" pitchFamily="50" charset="-128"/>
              </a:rPr>
              <a:t>募集概要</a:t>
            </a:r>
          </a:p>
        </p:txBody>
      </p:sp>
      <p:sp>
        <p:nvSpPr>
          <p:cNvPr id="5" name="テキスト ボックス 4">
            <a:extLst>
              <a:ext uri="{FF2B5EF4-FFF2-40B4-BE49-F238E27FC236}">
                <a16:creationId xmlns:a16="http://schemas.microsoft.com/office/drawing/2014/main" id="{C5E576C5-767B-FE4E-269A-458228DA7905}"/>
              </a:ext>
            </a:extLst>
          </p:cNvPr>
          <p:cNvSpPr txBox="1"/>
          <p:nvPr/>
        </p:nvSpPr>
        <p:spPr>
          <a:xfrm>
            <a:off x="416614" y="7742940"/>
            <a:ext cx="3444186"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詳細は</a:t>
            </a:r>
            <a:r>
              <a:rPr lang="en-US" altLang="ja-JP" sz="900" dirty="0">
                <a:latin typeface="Meiryo UI" panose="020B0604030504040204" pitchFamily="50" charset="-128"/>
                <a:ea typeface="Meiryo UI" panose="020B0604030504040204" pitchFamily="50" charset="-128"/>
              </a:rPr>
              <a:t>8</a:t>
            </a:r>
            <a:r>
              <a:rPr lang="ja-JP" altLang="en-US" sz="900" dirty="0">
                <a:latin typeface="Meiryo UI" panose="020B0604030504040204" pitchFamily="50" charset="-128"/>
                <a:ea typeface="Meiryo UI" panose="020B0604030504040204" pitchFamily="50" charset="-128"/>
              </a:rPr>
              <a:t>月にお送りする</a:t>
            </a:r>
            <a:r>
              <a:rPr kumimoji="1" lang="ja-JP" altLang="en-US" sz="900" dirty="0">
                <a:latin typeface="Meiryo UI" panose="020B0604030504040204" pitchFamily="50" charset="-128"/>
                <a:ea typeface="Meiryo UI" panose="020B0604030504040204" pitchFamily="50" charset="-128"/>
              </a:rPr>
              <a:t>出展要項にてご案内いたします。</a:t>
            </a:r>
          </a:p>
        </p:txBody>
      </p:sp>
      <p:sp>
        <p:nvSpPr>
          <p:cNvPr id="2" name="正方形/長方形 1">
            <a:extLst>
              <a:ext uri="{FF2B5EF4-FFF2-40B4-BE49-F238E27FC236}">
                <a16:creationId xmlns:a16="http://schemas.microsoft.com/office/drawing/2014/main" id="{188E3781-106F-C80B-5F22-499DDE16179F}"/>
              </a:ext>
            </a:extLst>
          </p:cNvPr>
          <p:cNvSpPr/>
          <p:nvPr/>
        </p:nvSpPr>
        <p:spPr>
          <a:xfrm>
            <a:off x="446114" y="3251200"/>
            <a:ext cx="3249586" cy="1670926"/>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78A08209-2BC5-6512-2426-D8DB370AA260}"/>
              </a:ext>
            </a:extLst>
          </p:cNvPr>
          <p:cNvSpPr/>
          <p:nvPr/>
        </p:nvSpPr>
        <p:spPr>
          <a:xfrm>
            <a:off x="368300" y="6286500"/>
            <a:ext cx="3695700" cy="1651000"/>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14B8F667-F3D1-78AC-6E78-A348DC218ED2}"/>
              </a:ext>
            </a:extLst>
          </p:cNvPr>
          <p:cNvSpPr txBox="1"/>
          <p:nvPr/>
        </p:nvSpPr>
        <p:spPr>
          <a:xfrm>
            <a:off x="4801355" y="4651973"/>
            <a:ext cx="287258"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rPr>
              <a:t>⑥</a:t>
            </a:r>
            <a:endParaRPr kumimoji="1" lang="ja-JP" altLang="en-US" sz="800" dirty="0">
              <a:latin typeface="Meiryo UI" panose="020B0604030504040204" pitchFamily="50" charset="-128"/>
              <a:ea typeface="Meiryo UI" panose="020B0604030504040204" pitchFamily="50" charset="-128"/>
            </a:endParaRPr>
          </a:p>
        </p:txBody>
      </p:sp>
      <p:pic>
        <p:nvPicPr>
          <p:cNvPr id="24" name="グラフィックス 23" descr="電球 枠線">
            <a:extLst>
              <a:ext uri="{FF2B5EF4-FFF2-40B4-BE49-F238E27FC236}">
                <a16:creationId xmlns:a16="http://schemas.microsoft.com/office/drawing/2014/main" id="{0F97CDA7-30E3-97DC-4BE8-18B720116D8E}"/>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0800000">
            <a:off x="5092572" y="3321112"/>
            <a:ext cx="229355" cy="229355"/>
          </a:xfrm>
          <a:prstGeom prst="rect">
            <a:avLst/>
          </a:prstGeom>
        </p:spPr>
      </p:pic>
      <p:pic>
        <p:nvPicPr>
          <p:cNvPr id="25" name="図 24">
            <a:extLst>
              <a:ext uri="{FF2B5EF4-FFF2-40B4-BE49-F238E27FC236}">
                <a16:creationId xmlns:a16="http://schemas.microsoft.com/office/drawing/2014/main" id="{A2B5E508-FB39-9CA3-7B8C-32A9084FF3F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443743" y="4374334"/>
            <a:ext cx="245196" cy="245196"/>
          </a:xfrm>
          <a:prstGeom prst="rect">
            <a:avLst/>
          </a:prstGeom>
        </p:spPr>
      </p:pic>
      <p:sp>
        <p:nvSpPr>
          <p:cNvPr id="26" name="テキスト ボックス 25">
            <a:extLst>
              <a:ext uri="{FF2B5EF4-FFF2-40B4-BE49-F238E27FC236}">
                <a16:creationId xmlns:a16="http://schemas.microsoft.com/office/drawing/2014/main" id="{6A16E601-0A5C-E65F-2B81-BF6ACC583C74}"/>
              </a:ext>
            </a:extLst>
          </p:cNvPr>
          <p:cNvSpPr txBox="1"/>
          <p:nvPr/>
        </p:nvSpPr>
        <p:spPr>
          <a:xfrm>
            <a:off x="5244974" y="3303006"/>
            <a:ext cx="287258"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④</a:t>
            </a:r>
          </a:p>
        </p:txBody>
      </p:sp>
      <p:sp>
        <p:nvSpPr>
          <p:cNvPr id="27" name="テキスト ボックス 26">
            <a:extLst>
              <a:ext uri="{FF2B5EF4-FFF2-40B4-BE49-F238E27FC236}">
                <a16:creationId xmlns:a16="http://schemas.microsoft.com/office/drawing/2014/main" id="{34FD5CFE-E813-82A0-DB82-4FCC9AD83449}"/>
              </a:ext>
            </a:extLst>
          </p:cNvPr>
          <p:cNvSpPr txBox="1"/>
          <p:nvPr/>
        </p:nvSpPr>
        <p:spPr>
          <a:xfrm>
            <a:off x="4348681" y="4126871"/>
            <a:ext cx="287258"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rPr>
              <a:t>⑤</a:t>
            </a:r>
            <a:endParaRPr kumimoji="1" lang="ja-JP" altLang="en-US" sz="8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0682BC10-51B5-D12A-EF2D-3A56CCB74B2A}"/>
              </a:ext>
            </a:extLst>
          </p:cNvPr>
          <p:cNvSpPr txBox="1"/>
          <p:nvPr/>
        </p:nvSpPr>
        <p:spPr>
          <a:xfrm>
            <a:off x="5160475" y="3512744"/>
            <a:ext cx="550151" cy="200055"/>
          </a:xfrm>
          <a:prstGeom prst="rect">
            <a:avLst/>
          </a:prstGeom>
          <a:noFill/>
        </p:spPr>
        <p:txBody>
          <a:bodyPr wrap="none" rtlCol="0">
            <a:spAutoFit/>
          </a:bodyPr>
          <a:lstStyle/>
          <a:p>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イメージ</a:t>
            </a:r>
          </a:p>
        </p:txBody>
      </p:sp>
      <p:sp>
        <p:nvSpPr>
          <p:cNvPr id="30" name="テキスト ボックス 29">
            <a:extLst>
              <a:ext uri="{FF2B5EF4-FFF2-40B4-BE49-F238E27FC236}">
                <a16:creationId xmlns:a16="http://schemas.microsoft.com/office/drawing/2014/main" id="{2A62CCB4-879B-0A9D-9425-85902DD5C8B5}"/>
              </a:ext>
            </a:extLst>
          </p:cNvPr>
          <p:cNvSpPr txBox="1"/>
          <p:nvPr/>
        </p:nvSpPr>
        <p:spPr>
          <a:xfrm>
            <a:off x="4599161" y="4381877"/>
            <a:ext cx="550151" cy="200055"/>
          </a:xfrm>
          <a:prstGeom prst="rect">
            <a:avLst/>
          </a:prstGeom>
          <a:noFill/>
        </p:spPr>
        <p:txBody>
          <a:bodyPr wrap="none" rtlCol="0">
            <a:spAutoFit/>
          </a:bodyPr>
          <a:lstStyle/>
          <a:p>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イメージ</a:t>
            </a:r>
          </a:p>
        </p:txBody>
      </p:sp>
      <p:sp>
        <p:nvSpPr>
          <p:cNvPr id="31" name="テキスト ボックス 30">
            <a:extLst>
              <a:ext uri="{FF2B5EF4-FFF2-40B4-BE49-F238E27FC236}">
                <a16:creationId xmlns:a16="http://schemas.microsoft.com/office/drawing/2014/main" id="{A65CE45B-2926-16A2-434D-1C4210ED3A04}"/>
              </a:ext>
            </a:extLst>
          </p:cNvPr>
          <p:cNvSpPr txBox="1"/>
          <p:nvPr/>
        </p:nvSpPr>
        <p:spPr>
          <a:xfrm>
            <a:off x="4789283" y="4834550"/>
            <a:ext cx="550151" cy="200055"/>
          </a:xfrm>
          <a:prstGeom prst="rect">
            <a:avLst/>
          </a:prstGeom>
          <a:noFill/>
        </p:spPr>
        <p:txBody>
          <a:bodyPr wrap="none" rtlCol="0">
            <a:spAutoFit/>
          </a:bodyPr>
          <a:lstStyle/>
          <a:p>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イメージ</a:t>
            </a:r>
          </a:p>
        </p:txBody>
      </p:sp>
      <p:pic>
        <p:nvPicPr>
          <p:cNvPr id="32" name="図 31">
            <a:extLst>
              <a:ext uri="{FF2B5EF4-FFF2-40B4-BE49-F238E27FC236}">
                <a16:creationId xmlns:a16="http://schemas.microsoft.com/office/drawing/2014/main" id="{49CA2243-C303-F9FF-F19D-B3788F3F72C8}"/>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379815" y="5538461"/>
            <a:ext cx="2052000" cy="410892"/>
          </a:xfrm>
          <a:prstGeom prst="rect">
            <a:avLst/>
          </a:prstGeom>
        </p:spPr>
      </p:pic>
    </p:spTree>
    <p:extLst>
      <p:ext uri="{BB962C8B-B14F-4D97-AF65-F5344CB8AC3E}">
        <p14:creationId xmlns:p14="http://schemas.microsoft.com/office/powerpoint/2010/main" val="3821330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21C0EF98-473E-2F40-F5F4-C30C365A9999}"/>
              </a:ext>
            </a:extLst>
          </p:cNvPr>
          <p:cNvCxnSpPr>
            <a:cxnSpLocks/>
          </p:cNvCxnSpPr>
          <p:nvPr/>
        </p:nvCxnSpPr>
        <p:spPr>
          <a:xfrm>
            <a:off x="0" y="346413"/>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Google Shape;73;p3">
            <a:extLst>
              <a:ext uri="{FF2B5EF4-FFF2-40B4-BE49-F238E27FC236}">
                <a16:creationId xmlns:a16="http://schemas.microsoft.com/office/drawing/2014/main" id="{5BE221A3-3097-3787-3B51-08B3ABFFFE2F}"/>
              </a:ext>
            </a:extLst>
          </p:cNvPr>
          <p:cNvSpPr txBox="1">
            <a:spLocks/>
          </p:cNvSpPr>
          <p:nvPr/>
        </p:nvSpPr>
        <p:spPr bwMode="auto">
          <a:xfrm>
            <a:off x="12526" y="3621"/>
            <a:ext cx="3795712" cy="432000"/>
          </a:xfrm>
          <a:prstGeom prst="rect">
            <a:avLst/>
          </a:prstGeom>
          <a:noFill/>
          <a:ln w="9525">
            <a:noFill/>
            <a:miter lim="800000"/>
            <a:headEnd/>
            <a:tailEnd/>
          </a:ln>
        </p:spPr>
        <p:txBody>
          <a:bodyPr spcFirstLastPara="1" vert="horz" wrap="square" lIns="91425" tIns="45700" rIns="91425" bIns="45700" numCol="1" anchor="ctr" anchorCtr="0" compatLnSpc="1">
            <a:prstTxWarp prst="textNoShape">
              <a:avLst/>
            </a:prstTxWarp>
            <a:norm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a:lnSpc>
                <a:spcPct val="90000"/>
              </a:lnSpc>
              <a:spcBef>
                <a:spcPts val="0"/>
              </a:spcBef>
              <a:spcAft>
                <a:spcPts val="0"/>
              </a:spcAft>
              <a:buClr>
                <a:srgbClr val="3F3F3F"/>
              </a:buClr>
              <a:buSzPts val="1600"/>
              <a:buFont typeface="Arial"/>
              <a:buNone/>
            </a:pPr>
            <a:r>
              <a:rPr lang="ja-JP" altLang="en-US" sz="1200" b="1" dirty="0">
                <a:latin typeface="Meiryo UI" panose="020B0604030504040204" pitchFamily="50" charset="-128"/>
                <a:ea typeface="Meiryo UI" panose="020B0604030504040204" pitchFamily="50" charset="-128"/>
              </a:rPr>
              <a:t>出展に関わる費用</a:t>
            </a:r>
          </a:p>
        </p:txBody>
      </p:sp>
      <p:sp>
        <p:nvSpPr>
          <p:cNvPr id="71" name="テキスト ボックス 70">
            <a:extLst>
              <a:ext uri="{FF2B5EF4-FFF2-40B4-BE49-F238E27FC236}">
                <a16:creationId xmlns:a16="http://schemas.microsoft.com/office/drawing/2014/main" id="{AA301B69-F77A-A624-D3B9-6C6911596086}"/>
              </a:ext>
            </a:extLst>
          </p:cNvPr>
          <p:cNvSpPr txBox="1"/>
          <p:nvPr/>
        </p:nvSpPr>
        <p:spPr>
          <a:xfrm>
            <a:off x="223722" y="1903838"/>
            <a:ext cx="801823" cy="246221"/>
          </a:xfrm>
          <a:prstGeom prst="rect">
            <a:avLst/>
          </a:prstGeom>
          <a:noFill/>
        </p:spPr>
        <p:txBody>
          <a:bodyPr wrap="non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お見積例</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98" name="テキスト ボックス 97">
            <a:extLst>
              <a:ext uri="{FF2B5EF4-FFF2-40B4-BE49-F238E27FC236}">
                <a16:creationId xmlns:a16="http://schemas.microsoft.com/office/drawing/2014/main" id="{84010856-6692-70F3-369A-BBB367A750B2}"/>
              </a:ext>
            </a:extLst>
          </p:cNvPr>
          <p:cNvSpPr txBox="1"/>
          <p:nvPr/>
        </p:nvSpPr>
        <p:spPr>
          <a:xfrm>
            <a:off x="230774" y="5366609"/>
            <a:ext cx="6466132" cy="338554"/>
          </a:xfrm>
          <a:prstGeom prst="rect">
            <a:avLst/>
          </a:prstGeom>
          <a:pattFill prst="dotGrid">
            <a:fgClr>
              <a:schemeClr val="bg1">
                <a:lumMod val="85000"/>
              </a:schemeClr>
            </a:fgClr>
            <a:bgClr>
              <a:schemeClr val="bg1"/>
            </a:bgClr>
          </a:pattFill>
        </p:spPr>
        <p:txBody>
          <a:bodyPr wrap="square" lIns="0" tIns="0" rIns="0" bIns="0" rtlCol="0">
            <a:spAutoFit/>
          </a:bodyPr>
          <a:lstStyle/>
          <a:p>
            <a:r>
              <a:rPr lang="ja-JP" altLang="en-US" sz="1200" b="1" dirty="0">
                <a:latin typeface="Meiryo UI" panose="020B0604030504040204" pitchFamily="50" charset="-128"/>
                <a:ea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rPr>
              <a:t>1</a:t>
            </a:r>
            <a:r>
              <a:rPr lang="ja-JP" altLang="en-US" sz="1200" b="1" dirty="0">
                <a:latin typeface="Meiryo UI" panose="020B0604030504040204" pitchFamily="50" charset="-128"/>
                <a:ea typeface="Meiryo UI" panose="020B0604030504040204" pitchFamily="50" charset="-128"/>
              </a:rPr>
              <a:t>小間出展例②（過去実施例）</a:t>
            </a:r>
            <a:endParaRPr lang="en-US" altLang="ja-JP" sz="1200" b="1" dirty="0">
              <a:latin typeface="Meiryo UI" panose="020B0604030504040204" pitchFamily="50" charset="-128"/>
              <a:ea typeface="Meiryo UI" panose="020B0604030504040204" pitchFamily="50" charset="-128"/>
            </a:endParaRPr>
          </a:p>
          <a:p>
            <a:r>
              <a:rPr lang="ja-JP" altLang="en-US" sz="1000" b="1" dirty="0">
                <a:latin typeface="Meiryo UI" panose="020B0604030504040204" pitchFamily="50" charset="-128"/>
                <a:ea typeface="Meiryo UI" panose="020B0604030504040204" pitchFamily="50" charset="-128"/>
              </a:rPr>
              <a:t>オプションで壁面デザイン＆出力、カタログスタンド、</a:t>
            </a:r>
            <a:r>
              <a:rPr lang="en-US" altLang="ja-JP" sz="1000" b="1" dirty="0">
                <a:latin typeface="Meiryo UI" panose="020B0604030504040204" pitchFamily="50" charset="-128"/>
                <a:ea typeface="Meiryo UI" panose="020B0604030504040204" pitchFamily="50" charset="-128"/>
              </a:rPr>
              <a:t>50</a:t>
            </a:r>
            <a:r>
              <a:rPr lang="ja-JP" altLang="en-US" sz="1000" b="1" dirty="0">
                <a:latin typeface="Meiryo UI" panose="020B0604030504040204" pitchFamily="50" charset="-128"/>
                <a:ea typeface="Meiryo UI" panose="020B0604030504040204" pitchFamily="50" charset="-128"/>
              </a:rPr>
              <a:t>インチモニター、通訳スタッフ</a:t>
            </a:r>
            <a:r>
              <a:rPr lang="en-US" altLang="ja-JP" sz="1000" b="1" dirty="0">
                <a:latin typeface="Meiryo UI" panose="020B0604030504040204" pitchFamily="50" charset="-128"/>
                <a:ea typeface="Meiryo UI" panose="020B0604030504040204" pitchFamily="50" charset="-128"/>
              </a:rPr>
              <a:t>A</a:t>
            </a:r>
            <a:r>
              <a:rPr lang="ja-JP" altLang="en-US" sz="1000" b="1" dirty="0">
                <a:latin typeface="Meiryo UI" panose="020B0604030504040204" pitchFamily="50" charset="-128"/>
                <a:ea typeface="Meiryo UI" panose="020B0604030504040204" pitchFamily="50" charset="-128"/>
              </a:rPr>
              <a:t>、航空便輸送を追加した例　　</a:t>
            </a:r>
            <a:endParaRPr kumimoji="1" lang="ja-JP" altLang="en-US" sz="1000" b="1" dirty="0">
              <a:latin typeface="Meiryo UI" panose="020B0604030504040204" pitchFamily="50" charset="-128"/>
              <a:ea typeface="Meiryo UI" panose="020B0604030504040204" pitchFamily="50" charset="-128"/>
            </a:endParaRPr>
          </a:p>
        </p:txBody>
      </p:sp>
      <p:sp>
        <p:nvSpPr>
          <p:cNvPr id="74" name="テキスト ボックス 73">
            <a:extLst>
              <a:ext uri="{FF2B5EF4-FFF2-40B4-BE49-F238E27FC236}">
                <a16:creationId xmlns:a16="http://schemas.microsoft.com/office/drawing/2014/main" id="{18BB9905-328D-3740-A4E4-1664E1496CE2}"/>
              </a:ext>
            </a:extLst>
          </p:cNvPr>
          <p:cNvSpPr txBox="1"/>
          <p:nvPr/>
        </p:nvSpPr>
        <p:spPr>
          <a:xfrm>
            <a:off x="245307" y="1614889"/>
            <a:ext cx="6466132" cy="338554"/>
          </a:xfrm>
          <a:prstGeom prst="rect">
            <a:avLst/>
          </a:prstGeom>
          <a:pattFill prst="wdDnDiag">
            <a:fgClr>
              <a:schemeClr val="bg1">
                <a:lumMod val="95000"/>
              </a:schemeClr>
            </a:fgClr>
            <a:bgClr>
              <a:schemeClr val="bg1"/>
            </a:bgClr>
          </a:pattFill>
        </p:spPr>
        <p:txBody>
          <a:bodyPr wrap="square" lIns="0" tIns="0" rIns="0" bIns="0" rtlCol="0">
            <a:spAutoFit/>
          </a:bodyPr>
          <a:lstStyle/>
          <a:p>
            <a:r>
              <a:rPr lang="ja-JP" altLang="en-US" sz="1200" b="1" dirty="0">
                <a:latin typeface="Meiryo UI" panose="020B0604030504040204" pitchFamily="50" charset="-128"/>
                <a:ea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rPr>
              <a:t>1</a:t>
            </a:r>
            <a:r>
              <a:rPr lang="ja-JP" altLang="en-US" sz="1200" b="1" dirty="0">
                <a:latin typeface="Meiryo UI" panose="020B0604030504040204" pitchFamily="50" charset="-128"/>
                <a:ea typeface="Meiryo UI" panose="020B0604030504040204" pitchFamily="50" charset="-128"/>
              </a:rPr>
              <a:t>小間出展例①（過去実施例）</a:t>
            </a:r>
            <a:endParaRPr lang="en-US" altLang="ja-JP" sz="1200" b="1" dirty="0">
              <a:latin typeface="Meiryo UI" panose="020B0604030504040204" pitchFamily="50" charset="-128"/>
              <a:ea typeface="Meiryo UI" panose="020B0604030504040204" pitchFamily="50" charset="-128"/>
            </a:endParaRPr>
          </a:p>
          <a:p>
            <a:r>
              <a:rPr lang="ja-JP" altLang="en-US" sz="1000" b="1" dirty="0">
                <a:latin typeface="Meiryo UI" panose="020B0604030504040204" pitchFamily="50" charset="-128"/>
                <a:ea typeface="Meiryo UI" panose="020B0604030504040204" pitchFamily="50" charset="-128"/>
              </a:rPr>
              <a:t>オプションで壁面出力、カタログスタンド、通訳スタッフ</a:t>
            </a:r>
            <a:r>
              <a:rPr lang="en-US" altLang="ja-JP" sz="1000" b="1" dirty="0">
                <a:latin typeface="Meiryo UI" panose="020B0604030504040204" pitchFamily="50" charset="-128"/>
                <a:ea typeface="Meiryo UI" panose="020B0604030504040204" pitchFamily="50" charset="-128"/>
              </a:rPr>
              <a:t>B</a:t>
            </a:r>
            <a:r>
              <a:rPr lang="ja-JP" altLang="en-US" sz="1000" b="1" dirty="0">
                <a:latin typeface="Meiryo UI" panose="020B0604030504040204" pitchFamily="50" charset="-128"/>
                <a:ea typeface="Meiryo UI" panose="020B0604030504040204" pitchFamily="50" charset="-128"/>
              </a:rPr>
              <a:t>、船便輸送を追加した例　</a:t>
            </a:r>
            <a:endParaRPr kumimoji="1" lang="ja-JP" altLang="en-US" sz="1000" b="1" dirty="0">
              <a:latin typeface="Meiryo UI" panose="020B0604030504040204" pitchFamily="50" charset="-128"/>
              <a:ea typeface="Meiryo UI" panose="020B0604030504040204" pitchFamily="50" charset="-128"/>
            </a:endParaRPr>
          </a:p>
        </p:txBody>
      </p:sp>
      <p:grpSp>
        <p:nvGrpSpPr>
          <p:cNvPr id="21" name="グループ化 20">
            <a:extLst>
              <a:ext uri="{FF2B5EF4-FFF2-40B4-BE49-F238E27FC236}">
                <a16:creationId xmlns:a16="http://schemas.microsoft.com/office/drawing/2014/main" id="{0235C567-E1D9-2D45-C91A-E06E78AA1708}"/>
              </a:ext>
            </a:extLst>
          </p:cNvPr>
          <p:cNvGrpSpPr/>
          <p:nvPr/>
        </p:nvGrpSpPr>
        <p:grpSpPr>
          <a:xfrm>
            <a:off x="342899" y="3541275"/>
            <a:ext cx="6453628" cy="1702014"/>
            <a:chOff x="412056" y="1683117"/>
            <a:chExt cx="6453628" cy="1702014"/>
          </a:xfrm>
        </p:grpSpPr>
        <p:pic>
          <p:nvPicPr>
            <p:cNvPr id="8" name="図 7">
              <a:extLst>
                <a:ext uri="{FF2B5EF4-FFF2-40B4-BE49-F238E27FC236}">
                  <a16:creationId xmlns:a16="http://schemas.microsoft.com/office/drawing/2014/main" id="{A8192A72-47BF-FDD9-1DC0-66124C65EBE8}"/>
                </a:ext>
              </a:extLst>
            </p:cNvPr>
            <p:cNvPicPr>
              <a:picLocks noChangeAspect="1"/>
            </p:cNvPicPr>
            <p:nvPr/>
          </p:nvPicPr>
          <p:blipFill>
            <a:blip r:embed="rId3"/>
            <a:stretch>
              <a:fillRect/>
            </a:stretch>
          </p:blipFill>
          <p:spPr>
            <a:xfrm>
              <a:off x="412056" y="1683117"/>
              <a:ext cx="2055033" cy="1543480"/>
            </a:xfrm>
            <a:prstGeom prst="rect">
              <a:avLst/>
            </a:prstGeom>
          </p:spPr>
        </p:pic>
        <p:grpSp>
          <p:nvGrpSpPr>
            <p:cNvPr id="99" name="グループ化 98">
              <a:extLst>
                <a:ext uri="{FF2B5EF4-FFF2-40B4-BE49-F238E27FC236}">
                  <a16:creationId xmlns:a16="http://schemas.microsoft.com/office/drawing/2014/main" id="{EC565EBC-49B5-35D2-AFF1-54FE62FDD880}"/>
                </a:ext>
              </a:extLst>
            </p:cNvPr>
            <p:cNvGrpSpPr/>
            <p:nvPr/>
          </p:nvGrpSpPr>
          <p:grpSpPr>
            <a:xfrm>
              <a:off x="3879202" y="2072721"/>
              <a:ext cx="1396761" cy="1102582"/>
              <a:chOff x="3834256" y="1753843"/>
              <a:chExt cx="1396761" cy="1105744"/>
            </a:xfrm>
          </p:grpSpPr>
          <p:pic>
            <p:nvPicPr>
              <p:cNvPr id="43" name="図 42">
                <a:extLst>
                  <a:ext uri="{FF2B5EF4-FFF2-40B4-BE49-F238E27FC236}">
                    <a16:creationId xmlns:a16="http://schemas.microsoft.com/office/drawing/2014/main" id="{A4F828E5-7CE7-B844-691B-4877E966EAD2}"/>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170839" y="2135154"/>
                <a:ext cx="999346" cy="724433"/>
              </a:xfrm>
              <a:prstGeom prst="rect">
                <a:avLst/>
              </a:prstGeom>
            </p:spPr>
          </p:pic>
          <p:sp>
            <p:nvSpPr>
              <p:cNvPr id="69" name="テキスト ボックス 68">
                <a:extLst>
                  <a:ext uri="{FF2B5EF4-FFF2-40B4-BE49-F238E27FC236}">
                    <a16:creationId xmlns:a16="http://schemas.microsoft.com/office/drawing/2014/main" id="{D21FB264-B807-D3D3-77A7-1890A9555818}"/>
                  </a:ext>
                </a:extLst>
              </p:cNvPr>
              <p:cNvSpPr txBox="1"/>
              <p:nvPr/>
            </p:nvSpPr>
            <p:spPr>
              <a:xfrm>
                <a:off x="3834256" y="1753843"/>
                <a:ext cx="1396761" cy="370391"/>
              </a:xfrm>
              <a:prstGeom prst="rect">
                <a:avLst/>
              </a:prstGeom>
              <a:noFill/>
            </p:spPr>
            <p:txBody>
              <a:bodyPr wrap="square" rtlCol="0">
                <a:spAutoFit/>
              </a:bodyPr>
              <a:lstStyle/>
              <a:p>
                <a:r>
                  <a:rPr kumimoji="1" lang="ja-JP" altLang="en-US" sz="1000" u="sng" dirty="0">
                    <a:latin typeface="Meiryo UI" panose="020B0604030504040204" pitchFamily="50" charset="-128"/>
                    <a:ea typeface="Meiryo UI" panose="020B0604030504040204" pitchFamily="50" charset="-128"/>
                  </a:rPr>
                  <a:t>⑨日本語通訳スタッフ</a:t>
                </a:r>
                <a:r>
                  <a:rPr kumimoji="1" lang="en-US" altLang="ja-JP" sz="1000" u="sng" dirty="0">
                    <a:latin typeface="Meiryo UI" panose="020B0604030504040204" pitchFamily="50" charset="-128"/>
                    <a:ea typeface="Meiryo UI" panose="020B0604030504040204" pitchFamily="50" charset="-128"/>
                  </a:rPr>
                  <a:t>B</a:t>
                </a:r>
              </a:p>
              <a:p>
                <a:r>
                  <a:rPr lang="ja-JP" altLang="en-US" sz="800" b="1" dirty="0">
                    <a:latin typeface="Meiryo UI" panose="020B0604030504040204" pitchFamily="50" charset="-128"/>
                    <a:ea typeface="Meiryo UI" panose="020B0604030504040204" pitchFamily="50" charset="-128"/>
                  </a:rPr>
                  <a:t>（日常会話レベル）</a:t>
                </a:r>
                <a:endParaRPr kumimoji="1" lang="ja-JP" altLang="en-US" sz="800" b="1" dirty="0">
                  <a:latin typeface="Meiryo UI" panose="020B0604030504040204" pitchFamily="50" charset="-128"/>
                  <a:ea typeface="Meiryo UI" panose="020B0604030504040204" pitchFamily="50" charset="-128"/>
                </a:endParaRPr>
              </a:p>
            </p:txBody>
          </p:sp>
        </p:grpSp>
        <p:grpSp>
          <p:nvGrpSpPr>
            <p:cNvPr id="100" name="グループ化 99">
              <a:extLst>
                <a:ext uri="{FF2B5EF4-FFF2-40B4-BE49-F238E27FC236}">
                  <a16:creationId xmlns:a16="http://schemas.microsoft.com/office/drawing/2014/main" id="{9A2ACC2D-76EB-AC38-C5F5-78CAA8C04ADD}"/>
                </a:ext>
              </a:extLst>
            </p:cNvPr>
            <p:cNvGrpSpPr/>
            <p:nvPr/>
          </p:nvGrpSpPr>
          <p:grpSpPr>
            <a:xfrm>
              <a:off x="5246949" y="2038630"/>
              <a:ext cx="1618735" cy="1346501"/>
              <a:chOff x="5213906" y="1776933"/>
              <a:chExt cx="1618735" cy="1346501"/>
            </a:xfrm>
          </p:grpSpPr>
          <p:pic>
            <p:nvPicPr>
              <p:cNvPr id="14" name="グラフィックス 13" descr="貨物 枠線">
                <a:extLst>
                  <a:ext uri="{FF2B5EF4-FFF2-40B4-BE49-F238E27FC236}">
                    <a16:creationId xmlns:a16="http://schemas.microsoft.com/office/drawing/2014/main" id="{774AB65F-E6B4-E528-20DC-AC1EF7F4417B}"/>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593690" y="2325576"/>
                <a:ext cx="797858" cy="797858"/>
              </a:xfrm>
              <a:prstGeom prst="rect">
                <a:avLst/>
              </a:prstGeom>
            </p:spPr>
          </p:pic>
          <p:sp>
            <p:nvSpPr>
              <p:cNvPr id="70" name="テキスト ボックス 69">
                <a:extLst>
                  <a:ext uri="{FF2B5EF4-FFF2-40B4-BE49-F238E27FC236}">
                    <a16:creationId xmlns:a16="http://schemas.microsoft.com/office/drawing/2014/main" id="{98A3314B-4565-A6C7-E237-69244065A043}"/>
                  </a:ext>
                </a:extLst>
              </p:cNvPr>
              <p:cNvSpPr txBox="1"/>
              <p:nvPr/>
            </p:nvSpPr>
            <p:spPr>
              <a:xfrm>
                <a:off x="5213906" y="1776933"/>
                <a:ext cx="1618735" cy="630942"/>
              </a:xfrm>
              <a:prstGeom prst="rect">
                <a:avLst/>
              </a:prstGeom>
              <a:noFill/>
            </p:spPr>
            <p:txBody>
              <a:bodyPr wrap="square" rtlCol="0">
                <a:spAutoFit/>
              </a:bodyPr>
              <a:lstStyle/>
              <a:p>
                <a:r>
                  <a:rPr lang="ja-JP" altLang="en-US" sz="1000" u="sng" dirty="0">
                    <a:latin typeface="Meiryo UI" panose="020B0604030504040204" pitchFamily="50" charset="-128"/>
                    <a:ea typeface="Meiryo UI" panose="020B0604030504040204" pitchFamily="50" charset="-128"/>
                  </a:rPr>
                  <a:t>⑩船便輸送</a:t>
                </a:r>
                <a:endParaRPr lang="en-US" altLang="ja-JP" sz="1000" u="sng"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100</a:t>
                </a:r>
                <a:r>
                  <a:rPr lang="ja-JP" altLang="en-US" sz="900" dirty="0">
                    <a:latin typeface="Meiryo UI" panose="020B0604030504040204" pitchFamily="50" charset="-128"/>
                    <a:ea typeface="Meiryo UI" panose="020B0604030504040204" pitchFamily="50" charset="-128"/>
                  </a:rPr>
                  <a:t>ｋｇまで）</a:t>
                </a:r>
                <a:endParaRPr lang="en-US" altLang="ja-JP" sz="9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（輸送物</a:t>
                </a:r>
                <a:r>
                  <a:rPr lang="ja-JP" altLang="en-US" sz="800" dirty="0">
                    <a:latin typeface="Meiryo UI" panose="020B0604030504040204" pitchFamily="50" charset="-128"/>
                    <a:ea typeface="Meiryo UI" panose="020B0604030504040204" pitchFamily="50" charset="-128"/>
                  </a:rPr>
                  <a:t>確認完了～</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会場</a:t>
                </a:r>
                <a:r>
                  <a:rPr kumimoji="1" lang="ja-JP" altLang="en-US" sz="800" dirty="0">
                    <a:latin typeface="Meiryo UI" panose="020B0604030504040204" pitchFamily="50" charset="-128"/>
                    <a:ea typeface="Meiryo UI" panose="020B0604030504040204" pitchFamily="50" charset="-128"/>
                  </a:rPr>
                  <a:t>到着まで約</a:t>
                </a:r>
                <a:r>
                  <a:rPr kumimoji="1" lang="en-US" altLang="ja-JP" sz="800" dirty="0">
                    <a:latin typeface="Meiryo UI" panose="020B0604030504040204" pitchFamily="50" charset="-128"/>
                    <a:ea typeface="Meiryo UI" panose="020B0604030504040204" pitchFamily="50" charset="-128"/>
                  </a:rPr>
                  <a:t>1</a:t>
                </a:r>
                <a:r>
                  <a:rPr kumimoji="1" lang="ja-JP" altLang="en-US" sz="800" dirty="0">
                    <a:latin typeface="Meiryo UI" panose="020B0604030504040204" pitchFamily="50" charset="-128"/>
                    <a:ea typeface="Meiryo UI" panose="020B0604030504040204" pitchFamily="50" charset="-128"/>
                  </a:rPr>
                  <a:t>か月半必要）</a:t>
                </a:r>
              </a:p>
            </p:txBody>
          </p:sp>
        </p:grpSp>
        <p:sp>
          <p:nvSpPr>
            <p:cNvPr id="72" name="テキスト ボックス 71">
              <a:extLst>
                <a:ext uri="{FF2B5EF4-FFF2-40B4-BE49-F238E27FC236}">
                  <a16:creationId xmlns:a16="http://schemas.microsoft.com/office/drawing/2014/main" id="{56FA4553-7B9D-422E-4BE6-76DB7889AA71}"/>
                </a:ext>
              </a:extLst>
            </p:cNvPr>
            <p:cNvSpPr txBox="1"/>
            <p:nvPr/>
          </p:nvSpPr>
          <p:spPr>
            <a:xfrm>
              <a:off x="2790894" y="1920233"/>
              <a:ext cx="1058303" cy="246221"/>
            </a:xfrm>
            <a:prstGeom prst="rect">
              <a:avLst/>
            </a:prstGeom>
            <a:noFill/>
          </p:spPr>
          <p:txBody>
            <a:bodyPr wrap="none" rtlCol="0">
              <a:spAutoFit/>
            </a:bodyPr>
            <a:lstStyle/>
            <a:p>
              <a:r>
                <a:rPr lang="ja-JP" altLang="en-US" sz="1000" u="sng" dirty="0">
                  <a:latin typeface="Meiryo UI" panose="020B0604030504040204" pitchFamily="50" charset="-128"/>
                  <a:ea typeface="Meiryo UI" panose="020B0604030504040204" pitchFamily="50" charset="-128"/>
                </a:rPr>
                <a:t>⑧</a:t>
              </a:r>
              <a:r>
                <a:rPr kumimoji="1" lang="ja-JP" altLang="en-US" sz="1000" u="sng" dirty="0">
                  <a:latin typeface="Meiryo UI" panose="020B0604030504040204" pitchFamily="50" charset="-128"/>
                  <a:ea typeface="Meiryo UI" panose="020B0604030504040204" pitchFamily="50" charset="-128"/>
                </a:rPr>
                <a:t>カタログスタンド</a:t>
              </a:r>
            </a:p>
          </p:txBody>
        </p:sp>
        <p:pic>
          <p:nvPicPr>
            <p:cNvPr id="6" name="圖片 37">
              <a:extLst>
                <a:ext uri="{FF2B5EF4-FFF2-40B4-BE49-F238E27FC236}">
                  <a16:creationId xmlns:a16="http://schemas.microsoft.com/office/drawing/2014/main" id="{00000000-0008-0000-0000-000026000000}"/>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0" b="90000" l="21056" r="77204"/>
                      </a14:imgEffect>
                    </a14:imgLayer>
                  </a14:imgProps>
                </a:ext>
                <a:ext uri="{28A0092B-C50C-407E-A947-70E740481C1C}">
                  <a14:useLocalDpi xmlns:a14="http://schemas.microsoft.com/office/drawing/2010/main"/>
                </a:ext>
              </a:extLst>
            </a:blip>
            <a:srcRect l="14037" r="15778"/>
            <a:stretch/>
          </p:blipFill>
          <p:spPr>
            <a:xfrm>
              <a:off x="2776611" y="2016098"/>
              <a:ext cx="802192" cy="1343101"/>
            </a:xfrm>
            <a:prstGeom prst="rect">
              <a:avLst/>
            </a:prstGeom>
          </p:spPr>
        </p:pic>
        <p:cxnSp>
          <p:nvCxnSpPr>
            <p:cNvPr id="119" name="直線矢印コネクタ 118">
              <a:extLst>
                <a:ext uri="{FF2B5EF4-FFF2-40B4-BE49-F238E27FC236}">
                  <a16:creationId xmlns:a16="http://schemas.microsoft.com/office/drawing/2014/main" id="{90E084F9-B3FE-82CB-D75F-CC9BE0207466}"/>
                </a:ext>
              </a:extLst>
            </p:cNvPr>
            <p:cNvCxnSpPr>
              <a:cxnSpLocks/>
            </p:cNvCxnSpPr>
            <p:nvPr/>
          </p:nvCxnSpPr>
          <p:spPr>
            <a:xfrm flipH="1">
              <a:off x="2048756" y="1858274"/>
              <a:ext cx="731453" cy="296138"/>
            </a:xfrm>
            <a:prstGeom prst="straightConnector1">
              <a:avLst/>
            </a:prstGeom>
            <a:ln w="3175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1" name="テキスト ボックス 120">
              <a:extLst>
                <a:ext uri="{FF2B5EF4-FFF2-40B4-BE49-F238E27FC236}">
                  <a16:creationId xmlns:a16="http://schemas.microsoft.com/office/drawing/2014/main" id="{E1CC0AC8-F295-DDC4-980F-3E5A38379B32}"/>
                </a:ext>
              </a:extLst>
            </p:cNvPr>
            <p:cNvSpPr txBox="1"/>
            <p:nvPr/>
          </p:nvSpPr>
          <p:spPr>
            <a:xfrm>
              <a:off x="2757421" y="1706734"/>
              <a:ext cx="1744388" cy="246221"/>
            </a:xfrm>
            <a:prstGeom prst="rect">
              <a:avLst/>
            </a:prstGeom>
            <a:noFill/>
          </p:spPr>
          <p:txBody>
            <a:bodyPr wrap="none" rtlCol="0">
              <a:spAutoFit/>
            </a:bodyPr>
            <a:lstStyle/>
            <a:p>
              <a:r>
                <a:rPr lang="ja-JP" altLang="en-US" sz="1000" u="sng" dirty="0">
                  <a:latin typeface="Meiryo UI" panose="020B0604030504040204" pitchFamily="50" charset="-128"/>
                  <a:ea typeface="Meiryo UI" panose="020B0604030504040204" pitchFamily="50" charset="-128"/>
                </a:rPr>
                <a:t>⑦</a:t>
              </a:r>
              <a:r>
                <a:rPr kumimoji="1" lang="ja-JP" altLang="en-US" sz="1000" u="sng" dirty="0">
                  <a:latin typeface="Meiryo UI" panose="020B0604030504040204" pitchFamily="50" charset="-128"/>
                  <a:ea typeface="Meiryo UI" panose="020B0604030504040204" pitchFamily="50" charset="-128"/>
                </a:rPr>
                <a:t>壁面装飾パネル出力</a:t>
              </a:r>
              <a:r>
                <a:rPr kumimoji="1" lang="en-US" altLang="ja-JP" sz="1000" u="sng" dirty="0">
                  <a:latin typeface="Meiryo UI" panose="020B0604030504040204" pitchFamily="50" charset="-128"/>
                  <a:ea typeface="Meiryo UI" panose="020B0604030504040204" pitchFamily="50" charset="-128"/>
                </a:rPr>
                <a:t>×3</a:t>
              </a:r>
              <a:r>
                <a:rPr kumimoji="1" lang="ja-JP" altLang="en-US" sz="1000" u="sng" dirty="0">
                  <a:latin typeface="Meiryo UI" panose="020B0604030504040204" pitchFamily="50" charset="-128"/>
                  <a:ea typeface="Meiryo UI" panose="020B0604030504040204" pitchFamily="50" charset="-128"/>
                </a:rPr>
                <a:t>面</a:t>
              </a:r>
            </a:p>
          </p:txBody>
        </p:sp>
        <p:cxnSp>
          <p:nvCxnSpPr>
            <p:cNvPr id="123" name="直線矢印コネクタ 122">
              <a:extLst>
                <a:ext uri="{FF2B5EF4-FFF2-40B4-BE49-F238E27FC236}">
                  <a16:creationId xmlns:a16="http://schemas.microsoft.com/office/drawing/2014/main" id="{68FF0646-302C-C8B3-FE4C-4B717DD97198}"/>
                </a:ext>
              </a:extLst>
            </p:cNvPr>
            <p:cNvCxnSpPr>
              <a:cxnSpLocks/>
            </p:cNvCxnSpPr>
            <p:nvPr/>
          </p:nvCxnSpPr>
          <p:spPr>
            <a:xfrm flipH="1">
              <a:off x="1466316" y="1854734"/>
              <a:ext cx="1285529" cy="307134"/>
            </a:xfrm>
            <a:prstGeom prst="straightConnector1">
              <a:avLst/>
            </a:prstGeom>
            <a:ln w="3175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4" name="直線矢印コネクタ 123">
              <a:extLst>
                <a:ext uri="{FF2B5EF4-FFF2-40B4-BE49-F238E27FC236}">
                  <a16:creationId xmlns:a16="http://schemas.microsoft.com/office/drawing/2014/main" id="{0AF96036-99EE-4369-5EC5-8A6B2AB713E5}"/>
                </a:ext>
              </a:extLst>
            </p:cNvPr>
            <p:cNvCxnSpPr>
              <a:cxnSpLocks/>
            </p:cNvCxnSpPr>
            <p:nvPr/>
          </p:nvCxnSpPr>
          <p:spPr>
            <a:xfrm flipH="1">
              <a:off x="456803" y="1848010"/>
              <a:ext cx="2268148" cy="156951"/>
            </a:xfrm>
            <a:prstGeom prst="straightConnector1">
              <a:avLst/>
            </a:prstGeom>
            <a:ln w="3175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148" name="テキスト ボックス 147">
            <a:extLst>
              <a:ext uri="{FF2B5EF4-FFF2-40B4-BE49-F238E27FC236}">
                <a16:creationId xmlns:a16="http://schemas.microsoft.com/office/drawing/2014/main" id="{FE8853B0-D1D9-4A86-DE61-BE4EA91B5E1E}"/>
              </a:ext>
            </a:extLst>
          </p:cNvPr>
          <p:cNvSpPr txBox="1"/>
          <p:nvPr/>
        </p:nvSpPr>
        <p:spPr>
          <a:xfrm>
            <a:off x="2488966" y="7936604"/>
            <a:ext cx="1058303" cy="246221"/>
          </a:xfrm>
          <a:prstGeom prst="rect">
            <a:avLst/>
          </a:prstGeom>
          <a:noFill/>
        </p:spPr>
        <p:txBody>
          <a:bodyPr wrap="square" rtlCol="0">
            <a:spAutoFit/>
          </a:bodyPr>
          <a:lstStyle/>
          <a:p>
            <a:r>
              <a:rPr lang="ja-JP" altLang="en-US" sz="1000" u="sng" dirty="0">
                <a:latin typeface="Meiryo UI" panose="020B0604030504040204" pitchFamily="50" charset="-128"/>
                <a:ea typeface="Meiryo UI" panose="020B0604030504040204" pitchFamily="50" charset="-128"/>
              </a:rPr>
              <a:t>⑨</a:t>
            </a:r>
            <a:r>
              <a:rPr kumimoji="1" lang="ja-JP" altLang="en-US" sz="1000" u="sng" dirty="0">
                <a:latin typeface="Meiryo UI" panose="020B0604030504040204" pitchFamily="50" charset="-128"/>
                <a:ea typeface="Meiryo UI" panose="020B0604030504040204" pitchFamily="50" charset="-128"/>
              </a:rPr>
              <a:t>カタログスタンド</a:t>
            </a:r>
          </a:p>
        </p:txBody>
      </p:sp>
      <p:sp>
        <p:nvSpPr>
          <p:cNvPr id="166" name="正方形/長方形 165">
            <a:extLst>
              <a:ext uri="{FF2B5EF4-FFF2-40B4-BE49-F238E27FC236}">
                <a16:creationId xmlns:a16="http://schemas.microsoft.com/office/drawing/2014/main" id="{E0232CE7-73FC-EA47-3B62-FAF52723D327}"/>
              </a:ext>
            </a:extLst>
          </p:cNvPr>
          <p:cNvSpPr/>
          <p:nvPr/>
        </p:nvSpPr>
        <p:spPr>
          <a:xfrm>
            <a:off x="172068" y="1581532"/>
            <a:ext cx="6586151" cy="3579607"/>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正方形/長方形 166">
            <a:extLst>
              <a:ext uri="{FF2B5EF4-FFF2-40B4-BE49-F238E27FC236}">
                <a16:creationId xmlns:a16="http://schemas.microsoft.com/office/drawing/2014/main" id="{3DBBED16-AB21-D7A6-AC1A-9B267FC66460}"/>
              </a:ext>
            </a:extLst>
          </p:cNvPr>
          <p:cNvSpPr/>
          <p:nvPr/>
        </p:nvSpPr>
        <p:spPr>
          <a:xfrm>
            <a:off x="186285" y="5271247"/>
            <a:ext cx="6586151" cy="4192792"/>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テキスト ボックス 168">
            <a:extLst>
              <a:ext uri="{FF2B5EF4-FFF2-40B4-BE49-F238E27FC236}">
                <a16:creationId xmlns:a16="http://schemas.microsoft.com/office/drawing/2014/main" id="{C5F1A6E0-2DB2-FB01-8A57-089330155A8C}"/>
              </a:ext>
            </a:extLst>
          </p:cNvPr>
          <p:cNvSpPr txBox="1"/>
          <p:nvPr/>
        </p:nvSpPr>
        <p:spPr>
          <a:xfrm>
            <a:off x="75976" y="9429092"/>
            <a:ext cx="6858000" cy="461665"/>
          </a:xfrm>
          <a:prstGeom prst="rect">
            <a:avLst/>
          </a:prstGeom>
          <a:noFill/>
        </p:spPr>
        <p:txBody>
          <a:bodyPr wrap="square">
            <a:spAutoFit/>
          </a:bodyPr>
          <a:lstStyle/>
          <a:p>
            <a:r>
              <a:rPr lang="en-US" altLang="ja-JP" sz="800" dirty="0">
                <a:solidFill>
                  <a:srgbClr val="FF0000"/>
                </a:solidFill>
                <a:latin typeface="Meiryo UI" panose="020B0604030504040204" pitchFamily="50" charset="-128"/>
                <a:ea typeface="Meiryo UI" panose="020B0604030504040204" pitchFamily="50" charset="-128"/>
              </a:rPr>
              <a:t>※</a:t>
            </a:r>
            <a:r>
              <a:rPr lang="ja-JP" altLang="en-US" sz="800" dirty="0">
                <a:solidFill>
                  <a:srgbClr val="FF0000"/>
                </a:solidFill>
                <a:latin typeface="Meiryo UI" panose="020B0604030504040204" pitchFamily="50" charset="-128"/>
                <a:ea typeface="Meiryo UI" panose="020B0604030504040204" pitchFamily="50" charset="-128"/>
              </a:rPr>
              <a:t>ブースオプションの金額については過去の金額です。本年度版のレンタル商品や金額などは</a:t>
            </a:r>
            <a:r>
              <a:rPr lang="en-US" altLang="ja-JP" sz="800" dirty="0">
                <a:solidFill>
                  <a:srgbClr val="FF0000"/>
                </a:solidFill>
                <a:latin typeface="Meiryo UI" panose="020B0604030504040204" pitchFamily="50" charset="-128"/>
                <a:ea typeface="Meiryo UI" panose="020B0604030504040204" pitchFamily="50" charset="-128"/>
              </a:rPr>
              <a:t>8</a:t>
            </a:r>
            <a:r>
              <a:rPr lang="ja-JP" altLang="en-US" sz="800" dirty="0">
                <a:solidFill>
                  <a:srgbClr val="FF0000"/>
                </a:solidFill>
                <a:latin typeface="Meiryo UI" panose="020B0604030504040204" pitchFamily="50" charset="-128"/>
                <a:ea typeface="Meiryo UI" panose="020B0604030504040204" pitchFamily="50" charset="-128"/>
              </a:rPr>
              <a:t>月にお送りする出展要項にてご案内いたします。</a:t>
            </a:r>
            <a:endParaRPr lang="en-US" altLang="ja-JP" sz="800" dirty="0">
              <a:solidFill>
                <a:srgbClr val="FF0000"/>
              </a:solidFill>
              <a:latin typeface="Meiryo UI" panose="020B0604030504040204" pitchFamily="50" charset="-128"/>
              <a:ea typeface="Meiryo UI" panose="020B0604030504040204" pitchFamily="50" charset="-128"/>
            </a:endParaRPr>
          </a:p>
          <a:p>
            <a:r>
              <a:rPr lang="en-US" altLang="ja-JP" sz="800" dirty="0">
                <a:solidFill>
                  <a:srgbClr val="FF0000"/>
                </a:solidFill>
                <a:latin typeface="Meiryo UI" panose="020B0604030504040204" pitchFamily="50" charset="-128"/>
                <a:ea typeface="Meiryo UI" panose="020B0604030504040204" pitchFamily="50" charset="-128"/>
              </a:rPr>
              <a:t>※</a:t>
            </a:r>
            <a:r>
              <a:rPr lang="ja-JP" altLang="en-US" sz="800" dirty="0">
                <a:solidFill>
                  <a:srgbClr val="FF0000"/>
                </a:solidFill>
                <a:latin typeface="Meiryo UI" panose="020B0604030504040204" pitchFamily="50" charset="-128"/>
                <a:ea typeface="Meiryo UI" panose="020B0604030504040204" pitchFamily="50" charset="-128"/>
              </a:rPr>
              <a:t>輸送物については、送れないものもございますので事前にリストを提出いただき確認させていただきます。</a:t>
            </a:r>
            <a:endParaRPr lang="en-US" altLang="ja-JP" sz="800" dirty="0">
              <a:solidFill>
                <a:srgbClr val="FF0000"/>
              </a:solidFill>
              <a:latin typeface="Meiryo UI" panose="020B0604030504040204" pitchFamily="50" charset="-128"/>
              <a:ea typeface="Meiryo UI" panose="020B0604030504040204" pitchFamily="50" charset="-128"/>
            </a:endParaRPr>
          </a:p>
          <a:p>
            <a:r>
              <a:rPr lang="en-US" altLang="ja-JP" sz="800" dirty="0">
                <a:solidFill>
                  <a:srgbClr val="FF0000"/>
                </a:solidFill>
                <a:latin typeface="Meiryo UI" panose="020B0604030504040204" pitchFamily="50" charset="-128"/>
                <a:ea typeface="Meiryo UI" panose="020B0604030504040204" pitchFamily="50" charset="-128"/>
              </a:rPr>
              <a:t>※ 12/8</a:t>
            </a:r>
            <a:r>
              <a:rPr lang="ja-JP" altLang="en-US" sz="800" dirty="0">
                <a:solidFill>
                  <a:srgbClr val="FF0000"/>
                </a:solidFill>
                <a:latin typeface="Meiryo UI" panose="020B0604030504040204" pitchFamily="50" charset="-128"/>
                <a:ea typeface="Meiryo UI" panose="020B0604030504040204" pitchFamily="50" charset="-128"/>
              </a:rPr>
              <a:t>（金）の午後に予定されている商談会についての詳細は8月にお送りする出展要項にてご案内いたします。</a:t>
            </a:r>
          </a:p>
        </p:txBody>
      </p:sp>
      <p:sp>
        <p:nvSpPr>
          <p:cNvPr id="7" name="テキスト ボックス 6">
            <a:extLst>
              <a:ext uri="{FF2B5EF4-FFF2-40B4-BE49-F238E27FC236}">
                <a16:creationId xmlns:a16="http://schemas.microsoft.com/office/drawing/2014/main" id="{3C83851A-1789-2809-AC20-31B46C7D01F4}"/>
              </a:ext>
            </a:extLst>
          </p:cNvPr>
          <p:cNvSpPr txBox="1"/>
          <p:nvPr/>
        </p:nvSpPr>
        <p:spPr>
          <a:xfrm>
            <a:off x="246294" y="5663282"/>
            <a:ext cx="801823" cy="246221"/>
          </a:xfrm>
          <a:prstGeom prst="rect">
            <a:avLst/>
          </a:prstGeom>
          <a:noFill/>
        </p:spPr>
        <p:txBody>
          <a:bodyPr wrap="non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お見積例</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grpSp>
        <p:nvGrpSpPr>
          <p:cNvPr id="23" name="グループ化 22">
            <a:extLst>
              <a:ext uri="{FF2B5EF4-FFF2-40B4-BE49-F238E27FC236}">
                <a16:creationId xmlns:a16="http://schemas.microsoft.com/office/drawing/2014/main" id="{0C8F7C32-A40A-0D5E-744D-E5FE1DD12DA0}"/>
              </a:ext>
            </a:extLst>
          </p:cNvPr>
          <p:cNvGrpSpPr/>
          <p:nvPr/>
        </p:nvGrpSpPr>
        <p:grpSpPr>
          <a:xfrm>
            <a:off x="242049" y="7690502"/>
            <a:ext cx="6600703" cy="1870362"/>
            <a:chOff x="330523" y="5818088"/>
            <a:chExt cx="6600703" cy="1870362"/>
          </a:xfrm>
        </p:grpSpPr>
        <p:pic>
          <p:nvPicPr>
            <p:cNvPr id="12" name="図 11">
              <a:extLst>
                <a:ext uri="{FF2B5EF4-FFF2-40B4-BE49-F238E27FC236}">
                  <a16:creationId xmlns:a16="http://schemas.microsoft.com/office/drawing/2014/main" id="{15812BA4-10A0-07C1-4BE7-747E4EA9162A}"/>
                </a:ext>
              </a:extLst>
            </p:cNvPr>
            <p:cNvPicPr>
              <a:picLocks noChangeAspect="1"/>
            </p:cNvPicPr>
            <p:nvPr/>
          </p:nvPicPr>
          <p:blipFill>
            <a:blip r:embed="rId9"/>
            <a:stretch>
              <a:fillRect/>
            </a:stretch>
          </p:blipFill>
          <p:spPr>
            <a:xfrm>
              <a:off x="330523" y="5913433"/>
              <a:ext cx="2068708" cy="1599562"/>
            </a:xfrm>
            <a:prstGeom prst="rect">
              <a:avLst/>
            </a:prstGeom>
          </p:spPr>
        </p:pic>
        <p:sp>
          <p:nvSpPr>
            <p:cNvPr id="77" name="テキスト ボックス 76">
              <a:extLst>
                <a:ext uri="{FF2B5EF4-FFF2-40B4-BE49-F238E27FC236}">
                  <a16:creationId xmlns:a16="http://schemas.microsoft.com/office/drawing/2014/main" id="{97DF58AC-2324-28D9-8DD7-8EED7AC845CF}"/>
                </a:ext>
              </a:extLst>
            </p:cNvPr>
            <p:cNvSpPr txBox="1"/>
            <p:nvPr/>
          </p:nvSpPr>
          <p:spPr>
            <a:xfrm>
              <a:off x="5163303" y="6858120"/>
              <a:ext cx="1504261" cy="630942"/>
            </a:xfrm>
            <a:prstGeom prst="rect">
              <a:avLst/>
            </a:prstGeom>
            <a:noFill/>
          </p:spPr>
          <p:txBody>
            <a:bodyPr wrap="square" rtlCol="0">
              <a:spAutoFit/>
            </a:bodyPr>
            <a:lstStyle/>
            <a:p>
              <a:r>
                <a:rPr lang="ja-JP" altLang="en-US" sz="1000" u="sng" dirty="0">
                  <a:latin typeface="Meiryo UI" panose="020B0604030504040204" pitchFamily="50" charset="-128"/>
                  <a:ea typeface="Meiryo UI" panose="020B0604030504040204" pitchFamily="50" charset="-128"/>
                </a:rPr>
                <a:t>⑫航空便輸送</a:t>
              </a:r>
              <a:endParaRPr lang="en-US" altLang="ja-JP" sz="1000" u="sng"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100</a:t>
              </a:r>
              <a:r>
                <a:rPr lang="ja-JP" altLang="en-US" sz="900" dirty="0">
                  <a:latin typeface="Meiryo UI" panose="020B0604030504040204" pitchFamily="50" charset="-128"/>
                  <a:ea typeface="Meiryo UI" panose="020B0604030504040204" pitchFamily="50" charset="-128"/>
                </a:rPr>
                <a:t>ｋｇまで）</a:t>
              </a:r>
              <a:endParaRPr lang="en-US" altLang="ja-JP" sz="9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（輸送物</a:t>
              </a:r>
              <a:r>
                <a:rPr lang="ja-JP" altLang="en-US" sz="800" dirty="0">
                  <a:latin typeface="Meiryo UI" panose="020B0604030504040204" pitchFamily="50" charset="-128"/>
                  <a:ea typeface="Meiryo UI" panose="020B0604030504040204" pitchFamily="50" charset="-128"/>
                </a:rPr>
                <a:t>確認完了～</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会場</a:t>
              </a:r>
              <a:r>
                <a:rPr kumimoji="1" lang="ja-JP" altLang="en-US" sz="800" dirty="0">
                  <a:latin typeface="Meiryo UI" panose="020B0604030504040204" pitchFamily="50" charset="-128"/>
                  <a:ea typeface="Meiryo UI" panose="020B0604030504040204" pitchFamily="50" charset="-128"/>
                </a:rPr>
                <a:t>到着まで約</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週間必要）</a:t>
              </a:r>
            </a:p>
          </p:txBody>
        </p:sp>
        <p:pic>
          <p:nvPicPr>
            <p:cNvPr id="80" name="グラフィックス 79" descr="離陸 単色塗りつぶし">
              <a:extLst>
                <a:ext uri="{FF2B5EF4-FFF2-40B4-BE49-F238E27FC236}">
                  <a16:creationId xmlns:a16="http://schemas.microsoft.com/office/drawing/2014/main" id="{5B85ADA6-352E-0E70-12FD-46CA851CB2AF}"/>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215529" y="6799323"/>
              <a:ext cx="539816" cy="539816"/>
            </a:xfrm>
            <a:prstGeom prst="rect">
              <a:avLst/>
            </a:prstGeom>
          </p:spPr>
        </p:pic>
        <p:pic>
          <p:nvPicPr>
            <p:cNvPr id="90" name="圖片 37">
              <a:extLst>
                <a:ext uri="{FF2B5EF4-FFF2-40B4-BE49-F238E27FC236}">
                  <a16:creationId xmlns:a16="http://schemas.microsoft.com/office/drawing/2014/main" id="{18E34299-BEB4-E945-1E22-7D1CDF0CD199}"/>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0" b="90000" l="21056" r="77204"/>
                      </a14:imgEffect>
                    </a14:imgLayer>
                  </a14:imgProps>
                </a:ext>
                <a:ext uri="{28A0092B-C50C-407E-A947-70E740481C1C}">
                  <a14:useLocalDpi xmlns:a14="http://schemas.microsoft.com/office/drawing/2010/main"/>
                </a:ext>
              </a:extLst>
            </a:blip>
            <a:srcRect l="14037" t="6656" r="15778"/>
            <a:stretch/>
          </p:blipFill>
          <p:spPr>
            <a:xfrm>
              <a:off x="2680596" y="6296896"/>
              <a:ext cx="863044" cy="1391554"/>
            </a:xfrm>
            <a:prstGeom prst="rect">
              <a:avLst/>
            </a:prstGeom>
          </p:spPr>
        </p:pic>
        <p:grpSp>
          <p:nvGrpSpPr>
            <p:cNvPr id="93" name="グループ化 92">
              <a:extLst>
                <a:ext uri="{FF2B5EF4-FFF2-40B4-BE49-F238E27FC236}">
                  <a16:creationId xmlns:a16="http://schemas.microsoft.com/office/drawing/2014/main" id="{FD964C1C-5638-DC7F-957A-FBB3083C441E}"/>
                </a:ext>
              </a:extLst>
            </p:cNvPr>
            <p:cNvGrpSpPr/>
            <p:nvPr/>
          </p:nvGrpSpPr>
          <p:grpSpPr>
            <a:xfrm>
              <a:off x="4019510" y="6183526"/>
              <a:ext cx="742541" cy="1358544"/>
              <a:chOff x="2745187" y="3477140"/>
              <a:chExt cx="770175" cy="1409101"/>
            </a:xfrm>
          </p:grpSpPr>
          <p:pic>
            <p:nvPicPr>
              <p:cNvPr id="91" name="図 90">
                <a:extLst>
                  <a:ext uri="{FF2B5EF4-FFF2-40B4-BE49-F238E27FC236}">
                    <a16:creationId xmlns:a16="http://schemas.microsoft.com/office/drawing/2014/main" id="{4A05FFA1-A3E9-6924-A07C-57843848DA7B}"/>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l="71608" t="22640" r="10205" b="25300"/>
              <a:stretch/>
            </p:blipFill>
            <p:spPr>
              <a:xfrm>
                <a:off x="2745187" y="3547979"/>
                <a:ext cx="622724" cy="1338262"/>
              </a:xfrm>
              <a:prstGeom prst="rect">
                <a:avLst/>
              </a:prstGeom>
            </p:spPr>
          </p:pic>
          <p:sp>
            <p:nvSpPr>
              <p:cNvPr id="92" name="テキスト ボックス 91">
                <a:extLst>
                  <a:ext uri="{FF2B5EF4-FFF2-40B4-BE49-F238E27FC236}">
                    <a16:creationId xmlns:a16="http://schemas.microsoft.com/office/drawing/2014/main" id="{B62E5F38-B45C-1FBE-7652-FAE9CB5D0C8D}"/>
                  </a:ext>
                </a:extLst>
              </p:cNvPr>
              <p:cNvSpPr txBox="1"/>
              <p:nvPr/>
            </p:nvSpPr>
            <p:spPr>
              <a:xfrm>
                <a:off x="3107878" y="3477140"/>
                <a:ext cx="407484" cy="230832"/>
              </a:xfrm>
              <a:prstGeom prst="rect">
                <a:avLst/>
              </a:prstGeom>
              <a:noFill/>
            </p:spPr>
            <p:txBody>
              <a:bodyPr wrap="none" rtlCol="0">
                <a:spAutoFit/>
              </a:bodyPr>
              <a:lstStyle/>
              <a:p>
                <a:r>
                  <a:rPr kumimoji="1" lang="en-US" altLang="ja-JP" sz="900" dirty="0">
                    <a:solidFill>
                      <a:schemeClr val="bg1"/>
                    </a:solidFill>
                  </a:rPr>
                  <a:t>50V</a:t>
                </a:r>
                <a:endParaRPr kumimoji="1" lang="ja-JP" altLang="en-US" sz="900" dirty="0">
                  <a:solidFill>
                    <a:schemeClr val="bg1"/>
                  </a:solidFill>
                </a:endParaRPr>
              </a:p>
            </p:txBody>
          </p:sp>
        </p:grpSp>
        <p:cxnSp>
          <p:nvCxnSpPr>
            <p:cNvPr id="149" name="直線矢印コネクタ 148">
              <a:extLst>
                <a:ext uri="{FF2B5EF4-FFF2-40B4-BE49-F238E27FC236}">
                  <a16:creationId xmlns:a16="http://schemas.microsoft.com/office/drawing/2014/main" id="{23B97F38-D837-1F52-FC31-5D769340CD6B}"/>
                </a:ext>
              </a:extLst>
            </p:cNvPr>
            <p:cNvCxnSpPr>
              <a:cxnSpLocks/>
            </p:cNvCxnSpPr>
            <p:nvPr/>
          </p:nvCxnSpPr>
          <p:spPr>
            <a:xfrm flipH="1">
              <a:off x="1927412" y="6015542"/>
              <a:ext cx="653053" cy="929117"/>
            </a:xfrm>
            <a:prstGeom prst="straightConnector1">
              <a:avLst/>
            </a:prstGeom>
            <a:ln w="3175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50" name="テキスト ボックス 149">
              <a:extLst>
                <a:ext uri="{FF2B5EF4-FFF2-40B4-BE49-F238E27FC236}">
                  <a16:creationId xmlns:a16="http://schemas.microsoft.com/office/drawing/2014/main" id="{E1D1750C-7E1A-2CBA-254F-E973F67AB5A4}"/>
                </a:ext>
              </a:extLst>
            </p:cNvPr>
            <p:cNvSpPr txBox="1"/>
            <p:nvPr/>
          </p:nvSpPr>
          <p:spPr>
            <a:xfrm>
              <a:off x="2435261" y="5818088"/>
              <a:ext cx="2435128" cy="246221"/>
            </a:xfrm>
            <a:prstGeom prst="rect">
              <a:avLst/>
            </a:prstGeom>
            <a:noFill/>
          </p:spPr>
          <p:txBody>
            <a:bodyPr wrap="square" rtlCol="0">
              <a:spAutoFit/>
            </a:bodyPr>
            <a:lstStyle/>
            <a:p>
              <a:r>
                <a:rPr lang="ja-JP" altLang="en-US" sz="1000" u="sng" dirty="0">
                  <a:latin typeface="Meiryo UI" panose="020B0604030504040204" pitchFamily="50" charset="-128"/>
                  <a:ea typeface="Meiryo UI" panose="020B0604030504040204" pitchFamily="50" charset="-128"/>
                </a:rPr>
                <a:t>⑦⑧</a:t>
              </a:r>
              <a:r>
                <a:rPr kumimoji="1" lang="ja-JP" altLang="en-US" sz="1000" u="sng" dirty="0">
                  <a:latin typeface="Meiryo UI" panose="020B0604030504040204" pitchFamily="50" charset="-128"/>
                  <a:ea typeface="Meiryo UI" panose="020B0604030504040204" pitchFamily="50" charset="-128"/>
                </a:rPr>
                <a:t>壁面装飾パネル出力＆デザイン</a:t>
              </a:r>
              <a:r>
                <a:rPr kumimoji="1" lang="en-US" altLang="ja-JP" sz="1000" u="sng" dirty="0">
                  <a:latin typeface="Meiryo UI" panose="020B0604030504040204" pitchFamily="50" charset="-128"/>
                  <a:ea typeface="Meiryo UI" panose="020B0604030504040204" pitchFamily="50" charset="-128"/>
                </a:rPr>
                <a:t>×3</a:t>
              </a:r>
              <a:r>
                <a:rPr kumimoji="1" lang="ja-JP" altLang="en-US" sz="1000" u="sng" dirty="0">
                  <a:latin typeface="Meiryo UI" panose="020B0604030504040204" pitchFamily="50" charset="-128"/>
                  <a:ea typeface="Meiryo UI" panose="020B0604030504040204" pitchFamily="50" charset="-128"/>
                </a:rPr>
                <a:t>面</a:t>
              </a:r>
            </a:p>
          </p:txBody>
        </p:sp>
        <p:cxnSp>
          <p:nvCxnSpPr>
            <p:cNvPr id="151" name="直線矢印コネクタ 150">
              <a:extLst>
                <a:ext uri="{FF2B5EF4-FFF2-40B4-BE49-F238E27FC236}">
                  <a16:creationId xmlns:a16="http://schemas.microsoft.com/office/drawing/2014/main" id="{4FBBBC43-A14F-A654-55C5-9E2A3B07F582}"/>
                </a:ext>
              </a:extLst>
            </p:cNvPr>
            <p:cNvCxnSpPr>
              <a:cxnSpLocks/>
            </p:cNvCxnSpPr>
            <p:nvPr/>
          </p:nvCxnSpPr>
          <p:spPr>
            <a:xfrm flipH="1">
              <a:off x="1413009" y="6055735"/>
              <a:ext cx="1127263" cy="691416"/>
            </a:xfrm>
            <a:prstGeom prst="straightConnector1">
              <a:avLst/>
            </a:prstGeom>
            <a:ln w="3175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2" name="直線矢印コネクタ 151">
              <a:extLst>
                <a:ext uri="{FF2B5EF4-FFF2-40B4-BE49-F238E27FC236}">
                  <a16:creationId xmlns:a16="http://schemas.microsoft.com/office/drawing/2014/main" id="{F39DE2BA-D9C9-CE94-93CB-637DAFE5F5C1}"/>
                </a:ext>
              </a:extLst>
            </p:cNvPr>
            <p:cNvCxnSpPr>
              <a:cxnSpLocks/>
            </p:cNvCxnSpPr>
            <p:nvPr/>
          </p:nvCxnSpPr>
          <p:spPr>
            <a:xfrm flipH="1">
              <a:off x="358403" y="6025590"/>
              <a:ext cx="2191917" cy="345030"/>
            </a:xfrm>
            <a:prstGeom prst="straightConnector1">
              <a:avLst/>
            </a:prstGeom>
            <a:ln w="3175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57" name="テキスト ボックス 156">
              <a:extLst>
                <a:ext uri="{FF2B5EF4-FFF2-40B4-BE49-F238E27FC236}">
                  <a16:creationId xmlns:a16="http://schemas.microsoft.com/office/drawing/2014/main" id="{C66C8668-91C7-17D9-D9C5-8C2A18B378B8}"/>
                </a:ext>
              </a:extLst>
            </p:cNvPr>
            <p:cNvSpPr txBox="1"/>
            <p:nvPr/>
          </p:nvSpPr>
          <p:spPr>
            <a:xfrm>
              <a:off x="3826314" y="6059785"/>
              <a:ext cx="1233162" cy="246221"/>
            </a:xfrm>
            <a:prstGeom prst="rect">
              <a:avLst/>
            </a:prstGeom>
            <a:noFill/>
          </p:spPr>
          <p:txBody>
            <a:bodyPr wrap="square" rtlCol="0">
              <a:spAutoFit/>
            </a:bodyPr>
            <a:lstStyle/>
            <a:p>
              <a:r>
                <a:rPr kumimoji="1" lang="ja-JP" altLang="en-US" sz="1000" u="sng" dirty="0">
                  <a:latin typeface="Meiryo UI" panose="020B0604030504040204" pitchFamily="50" charset="-128"/>
                  <a:ea typeface="Meiryo UI" panose="020B0604030504040204" pitchFamily="50" charset="-128"/>
                </a:rPr>
                <a:t>⑩</a:t>
              </a:r>
              <a:r>
                <a:rPr kumimoji="1" lang="en-US" altLang="ja-JP" sz="1000" u="sng" dirty="0">
                  <a:latin typeface="Meiryo UI" panose="020B0604030504040204" pitchFamily="50" charset="-128"/>
                  <a:ea typeface="Meiryo UI" panose="020B0604030504040204" pitchFamily="50" charset="-128"/>
                </a:rPr>
                <a:t>50</a:t>
              </a:r>
              <a:r>
                <a:rPr kumimoji="1" lang="ja-JP" altLang="en-US" sz="1000" u="sng" dirty="0">
                  <a:latin typeface="Meiryo UI" panose="020B0604030504040204" pitchFamily="50" charset="-128"/>
                  <a:ea typeface="Meiryo UI" panose="020B0604030504040204" pitchFamily="50" charset="-128"/>
                </a:rPr>
                <a:t>インチモニター</a:t>
              </a:r>
            </a:p>
          </p:txBody>
        </p:sp>
        <p:pic>
          <p:nvPicPr>
            <p:cNvPr id="161" name="図 160">
              <a:extLst>
                <a:ext uri="{FF2B5EF4-FFF2-40B4-BE49-F238E27FC236}">
                  <a16:creationId xmlns:a16="http://schemas.microsoft.com/office/drawing/2014/main" id="{CB22738D-9115-9C28-1129-302EDDDFCFBE}"/>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5858078" y="6236798"/>
              <a:ext cx="722412" cy="522183"/>
            </a:xfrm>
            <a:prstGeom prst="rect">
              <a:avLst/>
            </a:prstGeom>
          </p:spPr>
        </p:pic>
        <p:sp>
          <p:nvSpPr>
            <p:cNvPr id="162" name="テキスト ボックス 161">
              <a:extLst>
                <a:ext uri="{FF2B5EF4-FFF2-40B4-BE49-F238E27FC236}">
                  <a16:creationId xmlns:a16="http://schemas.microsoft.com/office/drawing/2014/main" id="{C7CA8A65-F779-E7A8-C346-CFA2C6B14373}"/>
                </a:ext>
              </a:extLst>
            </p:cNvPr>
            <p:cNvSpPr txBox="1"/>
            <p:nvPr/>
          </p:nvSpPr>
          <p:spPr>
            <a:xfrm>
              <a:off x="5089985" y="5955057"/>
              <a:ext cx="1841241" cy="369332"/>
            </a:xfrm>
            <a:prstGeom prst="rect">
              <a:avLst/>
            </a:prstGeom>
            <a:noFill/>
          </p:spPr>
          <p:txBody>
            <a:bodyPr wrap="square" rtlCol="0">
              <a:spAutoFit/>
            </a:bodyPr>
            <a:lstStyle/>
            <a:p>
              <a:r>
                <a:rPr lang="ja-JP" altLang="en-US" sz="1000" u="sng" dirty="0">
                  <a:latin typeface="Meiryo UI" panose="020B0604030504040204" pitchFamily="50" charset="-128"/>
                  <a:ea typeface="Meiryo UI" panose="020B0604030504040204" pitchFamily="50" charset="-128"/>
                </a:rPr>
                <a:t>⑪</a:t>
              </a:r>
              <a:r>
                <a:rPr kumimoji="1" lang="ja-JP" altLang="en-US" sz="1000" u="sng" dirty="0">
                  <a:latin typeface="Meiryo UI" panose="020B0604030504040204" pitchFamily="50" charset="-128"/>
                  <a:ea typeface="Meiryo UI" panose="020B0604030504040204" pitchFamily="50" charset="-128"/>
                </a:rPr>
                <a:t>日本語通訳スタッフ</a:t>
              </a:r>
              <a:r>
                <a:rPr kumimoji="1" lang="en-US" altLang="ja-JP" sz="1000" u="sng" dirty="0">
                  <a:latin typeface="Meiryo UI" panose="020B0604030504040204" pitchFamily="50" charset="-128"/>
                  <a:ea typeface="Meiryo UI" panose="020B0604030504040204" pitchFamily="50" charset="-128"/>
                </a:rPr>
                <a:t>A×2</a:t>
              </a:r>
              <a:r>
                <a:rPr kumimoji="1" lang="ja-JP" altLang="en-US" sz="1000" u="sng" dirty="0">
                  <a:latin typeface="Meiryo UI" panose="020B0604030504040204" pitchFamily="50" charset="-128"/>
                  <a:ea typeface="Meiryo UI" panose="020B0604030504040204" pitchFamily="50" charset="-128"/>
                </a:rPr>
                <a:t>名</a:t>
              </a:r>
              <a:endParaRPr kumimoji="1" lang="en-US" altLang="ja-JP" sz="1000" u="sng" dirty="0">
                <a:latin typeface="Meiryo UI" panose="020B0604030504040204" pitchFamily="50" charset="-128"/>
                <a:ea typeface="Meiryo UI" panose="020B0604030504040204" pitchFamily="50" charset="-128"/>
              </a:endParaRPr>
            </a:p>
            <a:p>
              <a:r>
                <a:rPr lang="ja-JP" altLang="en-US" sz="800" b="1" dirty="0">
                  <a:latin typeface="Meiryo UI" panose="020B0604030504040204" pitchFamily="50" charset="-128"/>
                  <a:ea typeface="Meiryo UI" panose="020B0604030504040204" pitchFamily="50" charset="-128"/>
                </a:rPr>
                <a:t>（ビジネスレベル）</a:t>
              </a:r>
              <a:endParaRPr kumimoji="1" lang="ja-JP" altLang="en-US" sz="800" b="1"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986CA307-D4FA-58B4-759A-A93BEB608CBA}"/>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5429501" y="6266742"/>
              <a:ext cx="336596" cy="508023"/>
            </a:xfrm>
            <a:prstGeom prst="rect">
              <a:avLst/>
            </a:prstGeom>
          </p:spPr>
        </p:pic>
      </p:grpSp>
      <p:graphicFrame>
        <p:nvGraphicFramePr>
          <p:cNvPr id="19" name="表 18">
            <a:extLst>
              <a:ext uri="{FF2B5EF4-FFF2-40B4-BE49-F238E27FC236}">
                <a16:creationId xmlns:a16="http://schemas.microsoft.com/office/drawing/2014/main" id="{E347F21A-F198-EBC0-7965-E55757AC2C9C}"/>
              </a:ext>
            </a:extLst>
          </p:cNvPr>
          <p:cNvGraphicFramePr>
            <a:graphicFrameLocks noGrp="1"/>
          </p:cNvGraphicFramePr>
          <p:nvPr>
            <p:extLst>
              <p:ext uri="{D42A27DB-BD31-4B8C-83A1-F6EECF244321}">
                <p14:modId xmlns:p14="http://schemas.microsoft.com/office/powerpoint/2010/main" val="594600558"/>
              </p:ext>
            </p:extLst>
          </p:nvPr>
        </p:nvGraphicFramePr>
        <p:xfrm>
          <a:off x="188583" y="2126139"/>
          <a:ext cx="6568561" cy="1329387"/>
        </p:xfrm>
        <a:graphic>
          <a:graphicData uri="http://schemas.openxmlformats.org/drawingml/2006/table">
            <a:tbl>
              <a:tblPr/>
              <a:tblGrid>
                <a:gridCol w="142659">
                  <a:extLst>
                    <a:ext uri="{9D8B030D-6E8A-4147-A177-3AD203B41FA5}">
                      <a16:colId xmlns:a16="http://schemas.microsoft.com/office/drawing/2014/main" val="832414179"/>
                    </a:ext>
                  </a:extLst>
                </a:gridCol>
                <a:gridCol w="3156764">
                  <a:extLst>
                    <a:ext uri="{9D8B030D-6E8A-4147-A177-3AD203B41FA5}">
                      <a16:colId xmlns:a16="http://schemas.microsoft.com/office/drawing/2014/main" val="3191692047"/>
                    </a:ext>
                  </a:extLst>
                </a:gridCol>
                <a:gridCol w="132742">
                  <a:extLst>
                    <a:ext uri="{9D8B030D-6E8A-4147-A177-3AD203B41FA5}">
                      <a16:colId xmlns:a16="http://schemas.microsoft.com/office/drawing/2014/main" val="3220218775"/>
                    </a:ext>
                  </a:extLst>
                </a:gridCol>
                <a:gridCol w="485443">
                  <a:extLst>
                    <a:ext uri="{9D8B030D-6E8A-4147-A177-3AD203B41FA5}">
                      <a16:colId xmlns:a16="http://schemas.microsoft.com/office/drawing/2014/main" val="3735236313"/>
                    </a:ext>
                  </a:extLst>
                </a:gridCol>
                <a:gridCol w="618187">
                  <a:extLst>
                    <a:ext uri="{9D8B030D-6E8A-4147-A177-3AD203B41FA5}">
                      <a16:colId xmlns:a16="http://schemas.microsoft.com/office/drawing/2014/main" val="1004172988"/>
                    </a:ext>
                  </a:extLst>
                </a:gridCol>
                <a:gridCol w="88313">
                  <a:extLst>
                    <a:ext uri="{9D8B030D-6E8A-4147-A177-3AD203B41FA5}">
                      <a16:colId xmlns:a16="http://schemas.microsoft.com/office/drawing/2014/main" val="844629429"/>
                    </a:ext>
                  </a:extLst>
                </a:gridCol>
                <a:gridCol w="409543">
                  <a:extLst>
                    <a:ext uri="{9D8B030D-6E8A-4147-A177-3AD203B41FA5}">
                      <a16:colId xmlns:a16="http://schemas.microsoft.com/office/drawing/2014/main" val="487559498"/>
                    </a:ext>
                  </a:extLst>
                </a:gridCol>
                <a:gridCol w="554647">
                  <a:extLst>
                    <a:ext uri="{9D8B030D-6E8A-4147-A177-3AD203B41FA5}">
                      <a16:colId xmlns:a16="http://schemas.microsoft.com/office/drawing/2014/main" val="2665581288"/>
                    </a:ext>
                  </a:extLst>
                </a:gridCol>
                <a:gridCol w="121056">
                  <a:extLst>
                    <a:ext uri="{9D8B030D-6E8A-4147-A177-3AD203B41FA5}">
                      <a16:colId xmlns:a16="http://schemas.microsoft.com/office/drawing/2014/main" val="3039660886"/>
                    </a:ext>
                  </a:extLst>
                </a:gridCol>
                <a:gridCol w="116708">
                  <a:extLst>
                    <a:ext uri="{9D8B030D-6E8A-4147-A177-3AD203B41FA5}">
                      <a16:colId xmlns:a16="http://schemas.microsoft.com/office/drawing/2014/main" val="4125784865"/>
                    </a:ext>
                  </a:extLst>
                </a:gridCol>
                <a:gridCol w="246592">
                  <a:extLst>
                    <a:ext uri="{9D8B030D-6E8A-4147-A177-3AD203B41FA5}">
                      <a16:colId xmlns:a16="http://schemas.microsoft.com/office/drawing/2014/main" val="1324789784"/>
                    </a:ext>
                  </a:extLst>
                </a:gridCol>
                <a:gridCol w="495907">
                  <a:extLst>
                    <a:ext uri="{9D8B030D-6E8A-4147-A177-3AD203B41FA5}">
                      <a16:colId xmlns:a16="http://schemas.microsoft.com/office/drawing/2014/main" val="3545506811"/>
                    </a:ext>
                  </a:extLst>
                </a:gridCol>
              </a:tblGrid>
              <a:tr h="264011">
                <a:tc gridSpan="2">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項目</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数量</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単価</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金額</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zh-TW" altLang="en-US" sz="800" b="0" i="0" u="none" strike="noStrike">
                          <a:solidFill>
                            <a:srgbClr val="000000"/>
                          </a:solidFill>
                          <a:effectLst/>
                          <a:latin typeface="Meiryo UI" panose="020B0604030504040204" pitchFamily="50" charset="-128"/>
                          <a:ea typeface="Meiryo UI" panose="020B0604030504040204" pitchFamily="50" charset="-128"/>
                        </a:rPr>
                        <a:t>（不課税）</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項目</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数量</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単価</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単価</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金額</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zh-TW" altLang="en-US" sz="800" b="0" i="0" u="none" strike="noStrike">
                          <a:solidFill>
                            <a:srgbClr val="000000"/>
                          </a:solidFill>
                          <a:effectLst/>
                          <a:latin typeface="Meiryo UI" panose="020B0604030504040204" pitchFamily="50" charset="-128"/>
                          <a:ea typeface="Meiryo UI" panose="020B0604030504040204" pitchFamily="50" charset="-128"/>
                        </a:rPr>
                        <a:t>（不課税）</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6530238"/>
                  </a:ext>
                </a:extLst>
              </a:tr>
              <a:tr h="247818">
                <a:tc gridSpan="2">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◆ブース出展料</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（①出展名表示②椅子</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2③</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カウンター</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1④</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床面カーペット⑤照明⑥基本電源　込）</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400000</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¥400,000</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l" fontAlgn="ctr"/>
                      <a:r>
                        <a:rPr lang="zh-CN" altLang="en-US" sz="800" b="0" i="0" u="none" strike="noStrike">
                          <a:solidFill>
                            <a:srgbClr val="000000"/>
                          </a:solidFill>
                          <a:effectLst/>
                          <a:latin typeface="Meiryo UI" panose="020B0604030504040204" pitchFamily="50" charset="-128"/>
                          <a:ea typeface="Meiryo UI" panose="020B0604030504040204" pitchFamily="50" charset="-128"/>
                        </a:rPr>
                        <a:t>◆商談会参加料</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30000</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30000</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¥30,000</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5519124"/>
                  </a:ext>
                </a:extLst>
              </a:tr>
              <a:tr h="145218">
                <a:tc rowSpan="4">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オプション</a:t>
                      </a:r>
                    </a:p>
                  </a:txBody>
                  <a:tcPr marL="4634" marR="4634" marT="4634"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⑦壁面装飾出力（</a:t>
                      </a: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en-US" sz="800" b="0" i="0" u="none" strike="noStrike">
                          <a:solidFill>
                            <a:srgbClr val="000000"/>
                          </a:solidFill>
                          <a:effectLst/>
                          <a:latin typeface="Meiryo UI" panose="020B0604030504040204" pitchFamily="50" charset="-128"/>
                          <a:ea typeface="Meiryo UI" panose="020B0604030504040204" pitchFamily="50" charset="-128"/>
                        </a:rPr>
                        <a:t>ｍ×2.5ｍ）</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60000</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¥180,000</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オプション</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商談会通訳</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2">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30000</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30000</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¥30,000</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420061419"/>
                  </a:ext>
                </a:extLst>
              </a:tr>
              <a:tr h="134468">
                <a:tc v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⑧カタログスタンド</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5000</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¥5,000</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gridSpan="5">
                  <a:txBody>
                    <a:bodyPr/>
                    <a:lstStyle/>
                    <a:p>
                      <a:pPr algn="ctr"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商談会関連小計</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¥60,000</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6499266"/>
                  </a:ext>
                </a:extLst>
              </a:tr>
              <a:tr h="134468">
                <a:tc v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⑨日本語通訳スタッフ</a:t>
                      </a:r>
                      <a:r>
                        <a:rPr lang="en-US" altLang="ja-JP" sz="800" b="0" i="0" u="none" strike="noStrike">
                          <a:solidFill>
                            <a:srgbClr val="000000"/>
                          </a:solidFill>
                          <a:effectLst/>
                          <a:latin typeface="Meiryo UI" panose="020B0604030504040204" pitchFamily="50" charset="-128"/>
                          <a:ea typeface="Meiryo UI" panose="020B0604030504040204" pitchFamily="50" charset="-128"/>
                        </a:rPr>
                        <a:t>B</a:t>
                      </a:r>
                      <a:r>
                        <a:rPr lang="ja-JP" altLang="en-US" sz="800" b="0" i="0" u="none" strike="noStrike">
                          <a:solidFill>
                            <a:srgbClr val="000000"/>
                          </a:solidFill>
                          <a:effectLst/>
                          <a:latin typeface="Meiryo UI" panose="020B0604030504040204" pitchFamily="50" charset="-128"/>
                          <a:ea typeface="Meiryo UI" panose="020B0604030504040204" pitchFamily="50" charset="-128"/>
                        </a:rPr>
                        <a:t>（日常会話レベル）</a:t>
                      </a:r>
                      <a:r>
                        <a:rPr lang="en-US" altLang="ja-JP" sz="800" b="0" i="0" u="none" strike="noStrike">
                          <a:solidFill>
                            <a:srgbClr val="000000"/>
                          </a:solidFill>
                          <a:effectLst/>
                          <a:latin typeface="Meiryo UI" panose="020B0604030504040204" pitchFamily="50" charset="-128"/>
                          <a:ea typeface="Meiryo UI" panose="020B0604030504040204" pitchFamily="50" charset="-128"/>
                        </a:rPr>
                        <a:t>1</a:t>
                      </a:r>
                      <a:r>
                        <a:rPr lang="ja-JP" altLang="en-US" sz="800" b="0" i="0" u="none" strike="noStrike">
                          <a:solidFill>
                            <a:srgbClr val="000000"/>
                          </a:solidFill>
                          <a:effectLst/>
                          <a:latin typeface="Meiryo UI" panose="020B0604030504040204" pitchFamily="50" charset="-128"/>
                          <a:ea typeface="Meiryo UI" panose="020B0604030504040204" pitchFamily="50" charset="-128"/>
                        </a:rPr>
                        <a:t>日あたり</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39000</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¥78,000</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4634" marR="4634" marT="4634"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4634" marR="4634" marT="4634"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4634" marR="4634" marT="4634"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gridSpan="2">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4634" marR="4634" marT="4634"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4634" marR="4634" marT="4634"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4634" marR="4634" marT="4634"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4634" marR="4634" marT="4634"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163161120"/>
                  </a:ext>
                </a:extLst>
              </a:tr>
              <a:tr h="134468">
                <a:tc v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⑩船便輸送費（パンフレットなど</a:t>
                      </a:r>
                      <a:r>
                        <a:rPr lang="en-US" altLang="ja-JP" sz="800" b="0" i="0" u="none" strike="noStrike">
                          <a:solidFill>
                            <a:srgbClr val="000000"/>
                          </a:solidFill>
                          <a:effectLst/>
                          <a:latin typeface="Meiryo UI" panose="020B0604030504040204" pitchFamily="50" charset="-128"/>
                          <a:ea typeface="Meiryo UI" panose="020B0604030504040204" pitchFamily="50" charset="-128"/>
                        </a:rPr>
                        <a:t>~100㎏</a:t>
                      </a:r>
                      <a:r>
                        <a:rPr lang="ja-JP" altLang="en-US" sz="800" b="0" i="0" u="none" strike="noStrike">
                          <a:solidFill>
                            <a:srgbClr val="000000"/>
                          </a:solidFill>
                          <a:effectLst/>
                          <a:latin typeface="Meiryo UI" panose="020B0604030504040204" pitchFamily="50" charset="-128"/>
                          <a:ea typeface="Meiryo UI" panose="020B0604030504040204" pitchFamily="50" charset="-128"/>
                        </a:rPr>
                        <a:t>まで）</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140000</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¥140,000</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4634" marR="4634" marT="4634"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4634" marR="4634" marT="4634" marB="0" anchor="ctr">
                    <a:lnL>
                      <a:noFill/>
                    </a:lnL>
                    <a:lnR>
                      <a:noFill/>
                    </a:lnR>
                    <a:lnT>
                      <a:noFill/>
                    </a:lnT>
                    <a:lnB>
                      <a:noFill/>
                    </a:lnB>
                    <a:solidFill>
                      <a:srgbClr val="FFFFFF"/>
                    </a:solidFill>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4634" marR="4634" marT="4634" marB="0" anchor="ctr">
                    <a:lnL>
                      <a:noFill/>
                    </a:lnL>
                    <a:lnR>
                      <a:noFill/>
                    </a:lnR>
                    <a:lnT>
                      <a:noFill/>
                    </a:lnT>
                    <a:lnB>
                      <a:noFill/>
                    </a:lnB>
                    <a:solidFill>
                      <a:srgbClr val="FFFFFF"/>
                    </a:solidFill>
                  </a:tcPr>
                </a:tc>
                <a:tc gridSpan="2">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4634" marR="4634" marT="4634" marB="0" anchor="ctr">
                    <a:lnL>
                      <a:noFill/>
                    </a:lnL>
                    <a:lnR>
                      <a:noFill/>
                    </a:lnR>
                    <a:lnT>
                      <a:noFill/>
                    </a:lnT>
                    <a:lnB>
                      <a:noFill/>
                    </a:lnB>
                    <a:solidFill>
                      <a:srgbClr val="FFFFFF"/>
                    </a:solidFill>
                  </a:tcPr>
                </a:tc>
                <a:tc hMerge="1">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4634" marR="4634" marT="4634" marB="0" anchor="ctr">
                    <a:lnL>
                      <a:noFill/>
                    </a:lnL>
                    <a:lnR>
                      <a:noFill/>
                    </a:lnR>
                    <a:lnT>
                      <a:noFill/>
                    </a:lnT>
                    <a:lnB>
                      <a:noFill/>
                    </a:lnB>
                    <a:solidFill>
                      <a:srgbClr val="FFFFFF"/>
                    </a:solidFill>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4634" marR="4634" marT="4634" marB="0" anchor="ctr">
                    <a:lnL>
                      <a:noFill/>
                    </a:lnL>
                    <a:lnR>
                      <a:noFill/>
                    </a:lnR>
                    <a:lnT>
                      <a:noFill/>
                    </a:lnT>
                    <a:lnB>
                      <a:noFill/>
                    </a:lnB>
                    <a:solidFill>
                      <a:srgbClr val="FFFFFF"/>
                    </a:solidFill>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4634" marR="4634" marT="4634" marB="0" anchor="ctr">
                    <a:lnL>
                      <a:noFill/>
                    </a:lnL>
                    <a:lnR>
                      <a:noFill/>
                    </a:lnR>
                    <a:lnT>
                      <a:noFill/>
                    </a:lnT>
                    <a:lnB>
                      <a:noFill/>
                    </a:lnB>
                    <a:solidFill>
                      <a:srgbClr val="FFFFFF"/>
                    </a:solidFill>
                  </a:tcPr>
                </a:tc>
                <a:extLst>
                  <a:ext uri="{0D108BD9-81ED-4DB2-BD59-A6C34878D82A}">
                    <a16:rowId xmlns:a16="http://schemas.microsoft.com/office/drawing/2014/main" val="1682895184"/>
                  </a:ext>
                </a:extLst>
              </a:tr>
              <a:tr h="134468">
                <a:tc gridSpan="4">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ブース出展関連小計</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¥803,000</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4634" marR="4634" marT="463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4634" marR="4634" marT="463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4634" marR="4634" marT="463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4634" marR="4634" marT="463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4634" marR="4634" marT="463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4634" marR="4634" marT="463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4634" marR="4634" marT="463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86506712"/>
                  </a:ext>
                </a:extLst>
              </a:tr>
              <a:tr h="134468">
                <a:tc gridSpan="5">
                  <a:txBody>
                    <a:bodyPr/>
                    <a:lstStyle/>
                    <a:p>
                      <a:pPr algn="ctr" fontAlgn="ctr"/>
                      <a:r>
                        <a:rPr lang="ja-JP" altLang="en-US" sz="800" b="1" i="0" u="none" strike="noStrike" dirty="0">
                          <a:solidFill>
                            <a:srgbClr val="FFFFFF"/>
                          </a:solidFill>
                          <a:effectLst/>
                          <a:latin typeface="Meiryo UI" panose="020B0604030504040204" pitchFamily="50" charset="-128"/>
                          <a:ea typeface="Meiryo UI" panose="020B0604030504040204" pitchFamily="50" charset="-128"/>
                        </a:rPr>
                        <a:t>合計</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800" b="1" i="0" u="none" strike="noStrike">
                          <a:solidFill>
                            <a:srgbClr val="FFFFFF"/>
                          </a:solidFill>
                          <a:effectLst/>
                          <a:latin typeface="Meiryo UI" panose="020B0604030504040204" pitchFamily="50" charset="-128"/>
                          <a:ea typeface="Meiryo UI" panose="020B0604030504040204" pitchFamily="50" charset="-128"/>
                        </a:rPr>
                        <a:t>　</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gridSpan="6">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¥863,000</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489971350"/>
                  </a:ext>
                </a:extLst>
              </a:tr>
            </a:tbl>
          </a:graphicData>
        </a:graphic>
      </p:graphicFrame>
      <p:graphicFrame>
        <p:nvGraphicFramePr>
          <p:cNvPr id="20" name="表 19">
            <a:extLst>
              <a:ext uri="{FF2B5EF4-FFF2-40B4-BE49-F238E27FC236}">
                <a16:creationId xmlns:a16="http://schemas.microsoft.com/office/drawing/2014/main" id="{96CDEC00-6F2F-8734-A6B8-2E3C3B0604DE}"/>
              </a:ext>
            </a:extLst>
          </p:cNvPr>
          <p:cNvGraphicFramePr>
            <a:graphicFrameLocks noGrp="1"/>
          </p:cNvGraphicFramePr>
          <p:nvPr/>
        </p:nvGraphicFramePr>
        <p:xfrm>
          <a:off x="199124" y="5898481"/>
          <a:ext cx="6569735" cy="1698634"/>
        </p:xfrm>
        <a:graphic>
          <a:graphicData uri="http://schemas.openxmlformats.org/drawingml/2006/table">
            <a:tbl>
              <a:tblPr/>
              <a:tblGrid>
                <a:gridCol w="149724">
                  <a:extLst>
                    <a:ext uri="{9D8B030D-6E8A-4147-A177-3AD203B41FA5}">
                      <a16:colId xmlns:a16="http://schemas.microsoft.com/office/drawing/2014/main" val="3065018001"/>
                    </a:ext>
                  </a:extLst>
                </a:gridCol>
                <a:gridCol w="3125355">
                  <a:extLst>
                    <a:ext uri="{9D8B030D-6E8A-4147-A177-3AD203B41FA5}">
                      <a16:colId xmlns:a16="http://schemas.microsoft.com/office/drawing/2014/main" val="3120860289"/>
                    </a:ext>
                  </a:extLst>
                </a:gridCol>
                <a:gridCol w="130775">
                  <a:extLst>
                    <a:ext uri="{9D8B030D-6E8A-4147-A177-3AD203B41FA5}">
                      <a16:colId xmlns:a16="http://schemas.microsoft.com/office/drawing/2014/main" val="1995474136"/>
                    </a:ext>
                  </a:extLst>
                </a:gridCol>
                <a:gridCol w="433269">
                  <a:extLst>
                    <a:ext uri="{9D8B030D-6E8A-4147-A177-3AD203B41FA5}">
                      <a16:colId xmlns:a16="http://schemas.microsoft.com/office/drawing/2014/main" val="4074940761"/>
                    </a:ext>
                  </a:extLst>
                </a:gridCol>
                <a:gridCol w="648798">
                  <a:extLst>
                    <a:ext uri="{9D8B030D-6E8A-4147-A177-3AD203B41FA5}">
                      <a16:colId xmlns:a16="http://schemas.microsoft.com/office/drawing/2014/main" val="3826806210"/>
                    </a:ext>
                  </a:extLst>
                </a:gridCol>
                <a:gridCol w="92686">
                  <a:extLst>
                    <a:ext uri="{9D8B030D-6E8A-4147-A177-3AD203B41FA5}">
                      <a16:colId xmlns:a16="http://schemas.microsoft.com/office/drawing/2014/main" val="3094193250"/>
                    </a:ext>
                  </a:extLst>
                </a:gridCol>
                <a:gridCol w="415475">
                  <a:extLst>
                    <a:ext uri="{9D8B030D-6E8A-4147-A177-3AD203B41FA5}">
                      <a16:colId xmlns:a16="http://schemas.microsoft.com/office/drawing/2014/main" val="260428101"/>
                    </a:ext>
                  </a:extLst>
                </a:gridCol>
                <a:gridCol w="562681">
                  <a:extLst>
                    <a:ext uri="{9D8B030D-6E8A-4147-A177-3AD203B41FA5}">
                      <a16:colId xmlns:a16="http://schemas.microsoft.com/office/drawing/2014/main" val="2286927729"/>
                    </a:ext>
                  </a:extLst>
                </a:gridCol>
                <a:gridCol w="121947">
                  <a:extLst>
                    <a:ext uri="{9D8B030D-6E8A-4147-A177-3AD203B41FA5}">
                      <a16:colId xmlns:a16="http://schemas.microsoft.com/office/drawing/2014/main" val="1730143906"/>
                    </a:ext>
                  </a:extLst>
                </a:gridCol>
                <a:gridCol w="127590">
                  <a:extLst>
                    <a:ext uri="{9D8B030D-6E8A-4147-A177-3AD203B41FA5}">
                      <a16:colId xmlns:a16="http://schemas.microsoft.com/office/drawing/2014/main" val="4153363680"/>
                    </a:ext>
                  </a:extLst>
                </a:gridCol>
                <a:gridCol w="240973">
                  <a:extLst>
                    <a:ext uri="{9D8B030D-6E8A-4147-A177-3AD203B41FA5}">
                      <a16:colId xmlns:a16="http://schemas.microsoft.com/office/drawing/2014/main" val="2124337417"/>
                    </a:ext>
                  </a:extLst>
                </a:gridCol>
                <a:gridCol w="520462">
                  <a:extLst>
                    <a:ext uri="{9D8B030D-6E8A-4147-A177-3AD203B41FA5}">
                      <a16:colId xmlns:a16="http://schemas.microsoft.com/office/drawing/2014/main" val="1170102691"/>
                    </a:ext>
                  </a:extLst>
                </a:gridCol>
              </a:tblGrid>
              <a:tr h="279629">
                <a:tc gridSpan="2">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項目</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数量</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単価</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金額</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zh-TW" altLang="en-US" sz="800" b="0" i="0" u="none" strike="noStrike">
                          <a:solidFill>
                            <a:srgbClr val="000000"/>
                          </a:solidFill>
                          <a:effectLst/>
                          <a:latin typeface="Meiryo UI" panose="020B0604030504040204" pitchFamily="50" charset="-128"/>
                          <a:ea typeface="Meiryo UI" panose="020B0604030504040204" pitchFamily="50" charset="-128"/>
                        </a:rPr>
                        <a:t>（不課税）</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項目</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数量</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単価</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単価</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金額</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zh-TW" altLang="en-US" sz="800" b="0" i="0" u="none" strike="noStrike">
                          <a:solidFill>
                            <a:srgbClr val="000000"/>
                          </a:solidFill>
                          <a:effectLst/>
                          <a:latin typeface="Meiryo UI" panose="020B0604030504040204" pitchFamily="50" charset="-128"/>
                          <a:ea typeface="Meiryo UI" panose="020B0604030504040204" pitchFamily="50" charset="-128"/>
                        </a:rPr>
                        <a:t>（不課税）</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5170875"/>
                  </a:ext>
                </a:extLst>
              </a:tr>
              <a:tr h="279629">
                <a:tc gridSpan="2">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◆ブース出展料</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（①出展名表示②椅子</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2③</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カウンター</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1④</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床面カーペット⑤照明⑥基本電源　込</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400000</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¥400,000</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l" fontAlgn="ctr"/>
                      <a:r>
                        <a:rPr lang="zh-CN" altLang="en-US" sz="800" b="0" i="0" u="none" strike="noStrike">
                          <a:solidFill>
                            <a:srgbClr val="000000"/>
                          </a:solidFill>
                          <a:effectLst/>
                          <a:latin typeface="Meiryo UI" panose="020B0604030504040204" pitchFamily="50" charset="-128"/>
                          <a:ea typeface="Meiryo UI" panose="020B0604030504040204" pitchFamily="50" charset="-128"/>
                        </a:rPr>
                        <a:t>◆商談会参加料</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30000</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30000</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¥30,000</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6253434"/>
                  </a:ext>
                </a:extLst>
              </a:tr>
              <a:tr h="142422">
                <a:tc rowSpan="6">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オプション</a:t>
                      </a:r>
                    </a:p>
                  </a:txBody>
                  <a:tcPr marL="4634" marR="4634" marT="4634"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⑦壁面装飾デザイン（素材データは御支給ください）</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110000</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¥330,000</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オプション</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商談会通訳</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2">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30000</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30000</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¥30,000</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59343397"/>
                  </a:ext>
                </a:extLst>
              </a:tr>
              <a:tr h="142422">
                <a:tc v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⑧壁面装飾出力（</a:t>
                      </a: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en-US" sz="800" b="0" i="0" u="none" strike="noStrike">
                          <a:solidFill>
                            <a:srgbClr val="000000"/>
                          </a:solidFill>
                          <a:effectLst/>
                          <a:latin typeface="Meiryo UI" panose="020B0604030504040204" pitchFamily="50" charset="-128"/>
                          <a:ea typeface="Meiryo UI" panose="020B0604030504040204" pitchFamily="50" charset="-128"/>
                        </a:rPr>
                        <a:t>ｍ×2.5ｍ）</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60000</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¥180,000</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gridSpan="5">
                  <a:txBody>
                    <a:bodyPr/>
                    <a:lstStyle/>
                    <a:p>
                      <a:pPr algn="ctr"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商談会関連小計</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¥60,000</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5593706"/>
                  </a:ext>
                </a:extLst>
              </a:tr>
              <a:tr h="142422">
                <a:tc v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⑨カタログスタンド</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5000</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¥5,000</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4634" marR="4634" marT="4634"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634" marR="4634" marT="4634"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634" marR="4634" marT="4634"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gridSpan="2">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634" marR="4634" marT="4634"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pPr algn="l" fontAlgn="ct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634" marR="4634" marT="4634"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634" marR="4634" marT="4634"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634" marR="4634" marT="463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724885848"/>
                  </a:ext>
                </a:extLst>
              </a:tr>
              <a:tr h="142422">
                <a:tc v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⑩</a:t>
                      </a:r>
                      <a:r>
                        <a:rPr lang="en-US" altLang="ja-JP" sz="800" b="0" i="0" u="none" strike="noStrike">
                          <a:solidFill>
                            <a:srgbClr val="000000"/>
                          </a:solidFill>
                          <a:effectLst/>
                          <a:latin typeface="Meiryo UI" panose="020B0604030504040204" pitchFamily="50" charset="-128"/>
                          <a:ea typeface="Meiryo UI" panose="020B0604030504040204" pitchFamily="50" charset="-128"/>
                        </a:rPr>
                        <a:t>50</a:t>
                      </a:r>
                      <a:r>
                        <a:rPr lang="ja-JP" altLang="en-US" sz="800" b="0" i="0" u="none" strike="noStrike">
                          <a:solidFill>
                            <a:srgbClr val="000000"/>
                          </a:solidFill>
                          <a:effectLst/>
                          <a:latin typeface="Meiryo UI" panose="020B0604030504040204" pitchFamily="50" charset="-128"/>
                          <a:ea typeface="Meiryo UI" panose="020B0604030504040204" pitchFamily="50" charset="-128"/>
                        </a:rPr>
                        <a:t>インチテレビモニター（脚付き）</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85000</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¥85,000</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4634" marR="4634" marT="4634"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634" marR="4634" marT="4634" marB="0" anchor="ctr">
                    <a:lnL>
                      <a:noFill/>
                    </a:lnL>
                    <a:lnR>
                      <a:noFill/>
                    </a:lnR>
                    <a:lnT>
                      <a:noFill/>
                    </a:lnT>
                    <a:lnB>
                      <a:noFill/>
                    </a:lnB>
                    <a:solidFill>
                      <a:srgbClr val="FFFFFF"/>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634" marR="4634" marT="4634" marB="0" anchor="ctr">
                    <a:lnL>
                      <a:noFill/>
                    </a:lnL>
                    <a:lnR>
                      <a:noFill/>
                    </a:lnR>
                    <a:lnT>
                      <a:noFill/>
                    </a:lnT>
                    <a:lnB>
                      <a:noFill/>
                    </a:lnB>
                    <a:solidFill>
                      <a:srgbClr val="FFFFFF"/>
                    </a:solidFill>
                  </a:tcPr>
                </a:tc>
                <a:tc gridSpan="2">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634" marR="4634" marT="4634" marB="0" anchor="ctr">
                    <a:lnL>
                      <a:noFill/>
                    </a:lnL>
                    <a:lnR>
                      <a:noFill/>
                    </a:lnR>
                    <a:lnT>
                      <a:noFill/>
                    </a:lnT>
                    <a:lnB>
                      <a:noFill/>
                    </a:lnB>
                    <a:solidFill>
                      <a:srgbClr val="FFFFFF"/>
                    </a:solidFill>
                  </a:tcPr>
                </a:tc>
                <a:tc hMerge="1">
                  <a:txBody>
                    <a:bodyPr/>
                    <a:lstStyle/>
                    <a:p>
                      <a:pPr algn="l" fontAlgn="ct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634" marR="4634" marT="4634" marB="0" anchor="ctr">
                    <a:lnL>
                      <a:noFill/>
                    </a:lnL>
                    <a:lnR>
                      <a:noFill/>
                    </a:lnR>
                    <a:lnT>
                      <a:noFill/>
                    </a:lnT>
                    <a:lnB>
                      <a:noFill/>
                    </a:lnB>
                    <a:solidFill>
                      <a:srgbClr val="FFFFFF"/>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634" marR="4634" marT="4634" marB="0" anchor="ctr">
                    <a:lnL>
                      <a:noFill/>
                    </a:lnL>
                    <a:lnR>
                      <a:noFill/>
                    </a:lnR>
                    <a:lnT>
                      <a:noFill/>
                    </a:lnT>
                    <a:lnB>
                      <a:noFill/>
                    </a:lnB>
                    <a:solidFill>
                      <a:srgbClr val="FFFFFF"/>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634" marR="4634" marT="4634"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016829071"/>
                  </a:ext>
                </a:extLst>
              </a:tr>
              <a:tr h="142422">
                <a:tc v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⑪日本語通訳スタッフ</a:t>
                      </a:r>
                      <a:r>
                        <a:rPr lang="en-US" altLang="ja-JP" sz="800" b="0" i="0" u="none" strike="noStrike">
                          <a:solidFill>
                            <a:srgbClr val="000000"/>
                          </a:solidFill>
                          <a:effectLst/>
                          <a:latin typeface="Meiryo UI" panose="020B0604030504040204" pitchFamily="50" charset="-128"/>
                          <a:ea typeface="Meiryo UI" panose="020B0604030504040204" pitchFamily="50" charset="-128"/>
                        </a:rPr>
                        <a:t>A</a:t>
                      </a:r>
                      <a:r>
                        <a:rPr lang="ja-JP" altLang="en-US" sz="800" b="0" i="0" u="none" strike="noStrike">
                          <a:solidFill>
                            <a:srgbClr val="000000"/>
                          </a:solidFill>
                          <a:effectLst/>
                          <a:latin typeface="Meiryo UI" panose="020B0604030504040204" pitchFamily="50" charset="-128"/>
                          <a:ea typeface="Meiryo UI" panose="020B0604030504040204" pitchFamily="50" charset="-128"/>
                        </a:rPr>
                        <a:t>（ビジネスレベル）＠</a:t>
                      </a: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名</a:t>
                      </a:r>
                      <a:r>
                        <a:rPr lang="en-US" altLang="ja-JP" sz="800" b="0" i="0" u="none" strike="noStrike">
                          <a:solidFill>
                            <a:srgbClr val="000000"/>
                          </a:solidFill>
                          <a:effectLst/>
                          <a:latin typeface="Meiryo UI" panose="020B0604030504040204" pitchFamily="50" charset="-128"/>
                          <a:ea typeface="Meiryo UI" panose="020B0604030504040204" pitchFamily="50" charset="-128"/>
                        </a:rPr>
                        <a:t>/1</a:t>
                      </a:r>
                      <a:r>
                        <a:rPr lang="ja-JP" altLang="en-US" sz="800" b="0" i="0" u="none" strike="noStrike">
                          <a:solidFill>
                            <a:srgbClr val="000000"/>
                          </a:solidFill>
                          <a:effectLst/>
                          <a:latin typeface="Meiryo UI" panose="020B0604030504040204" pitchFamily="50" charset="-128"/>
                          <a:ea typeface="Meiryo UI" panose="020B0604030504040204" pitchFamily="50" charset="-128"/>
                        </a:rPr>
                        <a:t>日</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59000</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¥236,000</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4634" marR="4634" marT="4634"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634" marR="4634" marT="4634" marB="0" anchor="ctr">
                    <a:lnL>
                      <a:noFill/>
                    </a:lnL>
                    <a:lnR>
                      <a:noFill/>
                    </a:lnR>
                    <a:lnT>
                      <a:noFill/>
                    </a:lnT>
                    <a:lnB>
                      <a:noFill/>
                    </a:lnB>
                    <a:solidFill>
                      <a:srgbClr val="FFFFFF"/>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634" marR="4634" marT="4634" marB="0" anchor="ctr">
                    <a:lnL>
                      <a:noFill/>
                    </a:lnL>
                    <a:lnR>
                      <a:noFill/>
                    </a:lnR>
                    <a:lnT>
                      <a:noFill/>
                    </a:lnT>
                    <a:lnB>
                      <a:noFill/>
                    </a:lnB>
                    <a:solidFill>
                      <a:srgbClr val="FFFFFF"/>
                    </a:solidFill>
                  </a:tcPr>
                </a:tc>
                <a:tc gridSpan="2">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634" marR="4634" marT="4634" marB="0" anchor="ctr">
                    <a:lnL>
                      <a:noFill/>
                    </a:lnL>
                    <a:lnR>
                      <a:noFill/>
                    </a:lnR>
                    <a:lnT>
                      <a:noFill/>
                    </a:lnT>
                    <a:lnB>
                      <a:noFill/>
                    </a:lnB>
                    <a:solidFill>
                      <a:srgbClr val="FFFFFF"/>
                    </a:solidFill>
                  </a:tcPr>
                </a:tc>
                <a:tc hMerge="1">
                  <a:txBody>
                    <a:bodyPr/>
                    <a:lstStyle/>
                    <a:p>
                      <a:pPr algn="l" fontAlgn="ct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634" marR="4634" marT="4634" marB="0" anchor="ctr">
                    <a:lnL>
                      <a:noFill/>
                    </a:lnL>
                    <a:lnR>
                      <a:noFill/>
                    </a:lnR>
                    <a:lnT>
                      <a:noFill/>
                    </a:lnT>
                    <a:lnB>
                      <a:noFill/>
                    </a:lnB>
                    <a:solidFill>
                      <a:srgbClr val="FFFFFF"/>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634" marR="4634" marT="4634" marB="0" anchor="ctr">
                    <a:lnL>
                      <a:noFill/>
                    </a:lnL>
                    <a:lnR>
                      <a:noFill/>
                    </a:lnR>
                    <a:lnT>
                      <a:noFill/>
                    </a:lnT>
                    <a:lnB>
                      <a:noFill/>
                    </a:lnB>
                    <a:solidFill>
                      <a:srgbClr val="FFFFFF"/>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634" marR="4634" marT="4634"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185381253"/>
                  </a:ext>
                </a:extLst>
              </a:tr>
              <a:tr h="142422">
                <a:tc v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⑫航空便輸送費（パンフレットなど</a:t>
                      </a:r>
                      <a:r>
                        <a:rPr lang="en-US" altLang="ja-JP" sz="800" b="0" i="0" u="none" strike="noStrike">
                          <a:solidFill>
                            <a:srgbClr val="000000"/>
                          </a:solidFill>
                          <a:effectLst/>
                          <a:latin typeface="Meiryo UI" panose="020B0604030504040204" pitchFamily="50" charset="-128"/>
                          <a:ea typeface="Meiryo UI" panose="020B0604030504040204" pitchFamily="50" charset="-128"/>
                        </a:rPr>
                        <a:t>~100㎏</a:t>
                      </a:r>
                      <a:r>
                        <a:rPr lang="ja-JP" altLang="en-US" sz="800" b="0" i="0" u="none" strike="noStrike">
                          <a:solidFill>
                            <a:srgbClr val="000000"/>
                          </a:solidFill>
                          <a:effectLst/>
                          <a:latin typeface="Meiryo UI" panose="020B0604030504040204" pitchFamily="50" charset="-128"/>
                          <a:ea typeface="Meiryo UI" panose="020B0604030504040204" pitchFamily="50" charset="-128"/>
                        </a:rPr>
                        <a:t>まで）</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240000</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¥240,000</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4634" marR="4634" marT="4634"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634" marR="4634" marT="4634" marB="0" anchor="ctr">
                    <a:lnL>
                      <a:noFill/>
                    </a:lnL>
                    <a:lnR>
                      <a:noFill/>
                    </a:lnR>
                    <a:lnT>
                      <a:noFill/>
                    </a:lnT>
                    <a:lnB>
                      <a:noFill/>
                    </a:lnB>
                    <a:solidFill>
                      <a:srgbClr val="FFFFFF"/>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634" marR="4634" marT="4634" marB="0" anchor="ctr">
                    <a:lnL>
                      <a:noFill/>
                    </a:lnL>
                    <a:lnR>
                      <a:noFill/>
                    </a:lnR>
                    <a:lnT>
                      <a:noFill/>
                    </a:lnT>
                    <a:lnB>
                      <a:noFill/>
                    </a:lnB>
                    <a:solidFill>
                      <a:srgbClr val="FFFFFF"/>
                    </a:solidFill>
                  </a:tcPr>
                </a:tc>
                <a:tc gridSpan="2">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634" marR="4634" marT="4634" marB="0" anchor="ctr">
                    <a:lnL>
                      <a:noFill/>
                    </a:lnL>
                    <a:lnR>
                      <a:noFill/>
                    </a:lnR>
                    <a:lnT>
                      <a:noFill/>
                    </a:lnT>
                    <a:lnB>
                      <a:noFill/>
                    </a:lnB>
                    <a:solidFill>
                      <a:srgbClr val="FFFFFF"/>
                    </a:solidFill>
                  </a:tcPr>
                </a:tc>
                <a:tc hMerge="1">
                  <a:txBody>
                    <a:bodyPr/>
                    <a:lstStyle/>
                    <a:p>
                      <a:pPr algn="l" fontAlgn="ct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634" marR="4634" marT="4634" marB="0" anchor="ctr">
                    <a:lnL>
                      <a:noFill/>
                    </a:lnL>
                    <a:lnR>
                      <a:noFill/>
                    </a:lnR>
                    <a:lnT>
                      <a:noFill/>
                    </a:lnT>
                    <a:lnB>
                      <a:noFill/>
                    </a:lnB>
                    <a:solidFill>
                      <a:srgbClr val="FFFFFF"/>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634" marR="4634" marT="4634" marB="0" anchor="ctr">
                    <a:lnL>
                      <a:noFill/>
                    </a:lnL>
                    <a:lnR>
                      <a:noFill/>
                    </a:lnR>
                    <a:lnT>
                      <a:noFill/>
                    </a:lnT>
                    <a:lnB>
                      <a:noFill/>
                    </a:lnB>
                    <a:solidFill>
                      <a:srgbClr val="FFFFFF"/>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634" marR="4634" marT="4634"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731936629"/>
                  </a:ext>
                </a:extLst>
              </a:tr>
              <a:tr h="142422">
                <a:tc gridSpan="4">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ブース出展関連小計</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¥1,476,000</a:t>
                      </a:r>
                    </a:p>
                  </a:txBody>
                  <a:tcPr marL="4634" marR="4634" marT="46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4634" marR="4634" marT="463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634" marR="4634" marT="463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634" marR="4634" marT="463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634" marR="4634" marT="463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ct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4634" marR="4634" marT="463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634" marR="4634" marT="463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634" marR="4634" marT="463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27350750"/>
                  </a:ext>
                </a:extLst>
              </a:tr>
              <a:tr h="142422">
                <a:tc gridSpan="6">
                  <a:txBody>
                    <a:bodyPr/>
                    <a:lstStyle/>
                    <a:p>
                      <a:pPr algn="ctr" fontAlgn="ctr"/>
                      <a:r>
                        <a:rPr lang="ja-JP" altLang="en-US" sz="800" b="1" i="0" u="none" strike="noStrike" dirty="0">
                          <a:solidFill>
                            <a:srgbClr val="FFFFFF"/>
                          </a:solidFill>
                          <a:effectLst/>
                          <a:latin typeface="Meiryo UI" panose="020B0604030504040204" pitchFamily="50" charset="-128"/>
                          <a:ea typeface="Meiryo UI" panose="020B0604030504040204" pitchFamily="50" charset="-128"/>
                        </a:rPr>
                        <a:t>合計</a:t>
                      </a:r>
                    </a:p>
                  </a:txBody>
                  <a:tcPr marL="4634" marR="4634" marT="463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6">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¥1,536,000</a:t>
                      </a:r>
                    </a:p>
                  </a:txBody>
                  <a:tcPr marL="4634" marR="4634" marT="463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84543195"/>
                  </a:ext>
                </a:extLst>
              </a:tr>
            </a:tbl>
          </a:graphicData>
        </a:graphic>
      </p:graphicFrame>
      <p:graphicFrame>
        <p:nvGraphicFramePr>
          <p:cNvPr id="18" name="表 20">
            <a:extLst>
              <a:ext uri="{FF2B5EF4-FFF2-40B4-BE49-F238E27FC236}">
                <a16:creationId xmlns:a16="http://schemas.microsoft.com/office/drawing/2014/main" id="{FD1F0976-5402-1528-7207-A0CCFC099DDC}"/>
              </a:ext>
            </a:extLst>
          </p:cNvPr>
          <p:cNvGraphicFramePr>
            <a:graphicFrameLocks noGrp="1"/>
          </p:cNvGraphicFramePr>
          <p:nvPr>
            <p:extLst>
              <p:ext uri="{D42A27DB-BD31-4B8C-83A1-F6EECF244321}">
                <p14:modId xmlns:p14="http://schemas.microsoft.com/office/powerpoint/2010/main" val="3943749965"/>
              </p:ext>
            </p:extLst>
          </p:nvPr>
        </p:nvGraphicFramePr>
        <p:xfrm>
          <a:off x="601719" y="531566"/>
          <a:ext cx="5593976" cy="396000"/>
        </p:xfrm>
        <a:graphic>
          <a:graphicData uri="http://schemas.openxmlformats.org/drawingml/2006/table">
            <a:tbl>
              <a:tblPr firstRow="1" bandRow="1">
                <a:tableStyleId>{5940675A-B579-460E-94D1-54222C63F5DA}</a:tableStyleId>
              </a:tblPr>
              <a:tblGrid>
                <a:gridCol w="3090347">
                  <a:extLst>
                    <a:ext uri="{9D8B030D-6E8A-4147-A177-3AD203B41FA5}">
                      <a16:colId xmlns:a16="http://schemas.microsoft.com/office/drawing/2014/main" val="1750796529"/>
                    </a:ext>
                  </a:extLst>
                </a:gridCol>
                <a:gridCol w="2503629">
                  <a:extLst>
                    <a:ext uri="{9D8B030D-6E8A-4147-A177-3AD203B41FA5}">
                      <a16:colId xmlns:a16="http://schemas.microsoft.com/office/drawing/2014/main" val="4167866600"/>
                    </a:ext>
                  </a:extLst>
                </a:gridCol>
              </a:tblGrid>
              <a:tr h="396000">
                <a:tc>
                  <a:txBody>
                    <a:bodyPr/>
                    <a:lstStyle/>
                    <a:p>
                      <a:pPr algn="ctr"/>
                      <a:r>
                        <a:rPr kumimoji="1" lang="ja-JP" altLang="en-US" sz="1800" b="1" dirty="0">
                          <a:solidFill>
                            <a:schemeClr val="bg1"/>
                          </a:solidFill>
                          <a:latin typeface="Meiryo UI" panose="020B0604030504040204" pitchFamily="50" charset="-128"/>
                          <a:ea typeface="Meiryo UI" panose="020B0604030504040204" pitchFamily="50" charset="-128"/>
                        </a:rPr>
                        <a:t>ブース出展料（不課税）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kumimoji="1" lang="en-US" altLang="ja-JP" sz="1800" b="1" dirty="0">
                          <a:latin typeface="Meiryo UI" panose="020B0604030504040204" pitchFamily="50" charset="-128"/>
                          <a:ea typeface="Meiryo UI" panose="020B0604030504040204" pitchFamily="50" charset="-128"/>
                        </a:rPr>
                        <a:t>\400,000</a:t>
                      </a:r>
                      <a:endParaRPr kumimoji="1" lang="ja-JP" altLang="en-US" sz="18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015535"/>
                  </a:ext>
                </a:extLst>
              </a:tr>
            </a:tbl>
          </a:graphicData>
        </a:graphic>
      </p:graphicFrame>
      <p:graphicFrame>
        <p:nvGraphicFramePr>
          <p:cNvPr id="4" name="表 3">
            <a:extLst>
              <a:ext uri="{FF2B5EF4-FFF2-40B4-BE49-F238E27FC236}">
                <a16:creationId xmlns:a16="http://schemas.microsoft.com/office/drawing/2014/main" id="{03974891-EE23-DB45-2F12-B547DB97F435}"/>
              </a:ext>
            </a:extLst>
          </p:cNvPr>
          <p:cNvGraphicFramePr>
            <a:graphicFrameLocks noGrp="1"/>
          </p:cNvGraphicFramePr>
          <p:nvPr>
            <p:extLst>
              <p:ext uri="{D42A27DB-BD31-4B8C-83A1-F6EECF244321}">
                <p14:modId xmlns:p14="http://schemas.microsoft.com/office/powerpoint/2010/main" val="1651269504"/>
              </p:ext>
            </p:extLst>
          </p:nvPr>
        </p:nvGraphicFramePr>
        <p:xfrm>
          <a:off x="605118" y="1077670"/>
          <a:ext cx="5593976" cy="396000"/>
        </p:xfrm>
        <a:graphic>
          <a:graphicData uri="http://schemas.openxmlformats.org/drawingml/2006/table">
            <a:tbl>
              <a:tblPr firstRow="1" bandRow="1">
                <a:tableStyleId>{5940675A-B579-460E-94D1-54222C63F5DA}</a:tableStyleId>
              </a:tblPr>
              <a:tblGrid>
                <a:gridCol w="3092823">
                  <a:extLst>
                    <a:ext uri="{9D8B030D-6E8A-4147-A177-3AD203B41FA5}">
                      <a16:colId xmlns:a16="http://schemas.microsoft.com/office/drawing/2014/main" val="2600421546"/>
                    </a:ext>
                  </a:extLst>
                </a:gridCol>
                <a:gridCol w="2501153">
                  <a:extLst>
                    <a:ext uri="{9D8B030D-6E8A-4147-A177-3AD203B41FA5}">
                      <a16:colId xmlns:a16="http://schemas.microsoft.com/office/drawing/2014/main" val="853998621"/>
                    </a:ext>
                  </a:extLst>
                </a:gridCol>
              </a:tblGrid>
              <a:tr h="39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bg1"/>
                          </a:solidFill>
                          <a:latin typeface="Meiryo UI" panose="020B0604030504040204" pitchFamily="50" charset="-128"/>
                          <a:ea typeface="Meiryo UI" panose="020B0604030504040204" pitchFamily="50" charset="-128"/>
                        </a:rPr>
                        <a:t>商談会参加費（不課税）</a:t>
                      </a:r>
                      <a:endParaRPr kumimoji="1" lang="ja-JP" altLang="en-US" sz="18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en-US" altLang="ja-JP" sz="1800" b="1" dirty="0">
                          <a:latin typeface="Meiryo UI" panose="020B0604030504040204" pitchFamily="50" charset="-128"/>
                          <a:ea typeface="Meiryo UI" panose="020B0604030504040204" pitchFamily="50" charset="-128"/>
                        </a:rPr>
                        <a:t>\30,000</a:t>
                      </a:r>
                      <a:endParaRPr kumimoji="1" lang="ja-JP" altLang="en-US" sz="18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8710090"/>
                  </a:ext>
                </a:extLst>
              </a:tr>
            </a:tbl>
          </a:graphicData>
        </a:graphic>
      </p:graphicFrame>
    </p:spTree>
    <p:extLst>
      <p:ext uri="{BB962C8B-B14F-4D97-AF65-F5344CB8AC3E}">
        <p14:creationId xmlns:p14="http://schemas.microsoft.com/office/powerpoint/2010/main" val="223707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5">
            <a:extLst>
              <a:ext uri="{FF2B5EF4-FFF2-40B4-BE49-F238E27FC236}">
                <a16:creationId xmlns:a16="http://schemas.microsoft.com/office/drawing/2014/main" id="{2723325B-241C-8B83-3852-F4D983D77B6A}"/>
              </a:ext>
            </a:extLst>
          </p:cNvPr>
          <p:cNvSpPr>
            <a:spLocks noChangeArrowheads="1"/>
          </p:cNvSpPr>
          <p:nvPr/>
        </p:nvSpPr>
        <p:spPr bwMode="auto">
          <a:xfrm>
            <a:off x="345817" y="9213043"/>
            <a:ext cx="362928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lnSpc>
                <a:spcPct val="120000"/>
              </a:lnSpc>
              <a:spcBef>
                <a:spcPct val="0"/>
              </a:spcBef>
              <a:spcAft>
                <a:spcPct val="0"/>
              </a:spcAft>
            </a:pPr>
            <a:r>
              <a:rPr kumimoji="1" lang="en-US" altLang="ja-JP" sz="1000" dirty="0">
                <a:solidFill>
                  <a:prstClr val="black"/>
                </a:solidFill>
                <a:latin typeface="Meiryo UI" panose="020B0604030504040204" pitchFamily="50" charset="-128"/>
                <a:ea typeface="Meiryo UI" panose="020B0604030504040204" pitchFamily="50" charset="-128"/>
                <a:cs typeface="Meiryo UI" pitchFamily="50" charset="-128"/>
              </a:rPr>
              <a:t>【</a:t>
            </a:r>
            <a:r>
              <a:rPr kumimoji="1" lang="ja-JP" altLang="en-US" sz="1000" dirty="0">
                <a:solidFill>
                  <a:prstClr val="black"/>
                </a:solidFill>
                <a:latin typeface="Meiryo UI" panose="020B0604030504040204" pitchFamily="50" charset="-128"/>
                <a:ea typeface="Meiryo UI" panose="020B0604030504040204" pitchFamily="50" charset="-128"/>
                <a:cs typeface="Meiryo UI" pitchFamily="50" charset="-128"/>
              </a:rPr>
              <a:t>住所</a:t>
            </a:r>
            <a:r>
              <a:rPr kumimoji="1" lang="en-US" altLang="ja-JP" sz="1000" dirty="0">
                <a:solidFill>
                  <a:prstClr val="black"/>
                </a:solidFill>
                <a:latin typeface="Meiryo UI" panose="020B0604030504040204" pitchFamily="50" charset="-128"/>
                <a:ea typeface="Meiryo UI" panose="020B0604030504040204" pitchFamily="50" charset="-128"/>
                <a:cs typeface="Meiryo UI" pitchFamily="50" charset="-128"/>
              </a:rPr>
              <a:t>】</a:t>
            </a:r>
            <a:r>
              <a:rPr kumimoji="1" lang="ja-JP" altLang="en-US" sz="1000" dirty="0">
                <a:solidFill>
                  <a:prstClr val="black"/>
                </a:solidFill>
                <a:latin typeface="Meiryo UI" panose="020B0604030504040204" pitchFamily="50" charset="-128"/>
                <a:ea typeface="Meiryo UI" panose="020B0604030504040204" pitchFamily="50" charset="-128"/>
                <a:cs typeface="Meiryo UI" pitchFamily="50" charset="-128"/>
              </a:rPr>
              <a:t>台北市中正區八德路一段</a:t>
            </a:r>
            <a:r>
              <a:rPr kumimoji="1" lang="en-US" altLang="ja-JP" sz="1000" dirty="0">
                <a:solidFill>
                  <a:prstClr val="black"/>
                </a:solidFill>
                <a:latin typeface="Meiryo UI" panose="020B0604030504040204" pitchFamily="50" charset="-128"/>
                <a:ea typeface="Meiryo UI" panose="020B0604030504040204" pitchFamily="50" charset="-128"/>
                <a:cs typeface="Meiryo UI" pitchFamily="50" charset="-128"/>
              </a:rPr>
              <a:t>1</a:t>
            </a:r>
            <a:r>
              <a:rPr kumimoji="1" lang="ja-JP" altLang="en-US" sz="1000" dirty="0">
                <a:solidFill>
                  <a:prstClr val="black"/>
                </a:solidFill>
                <a:latin typeface="Meiryo UI" panose="020B0604030504040204" pitchFamily="50" charset="-128"/>
                <a:ea typeface="Meiryo UI" panose="020B0604030504040204" pitchFamily="50" charset="-128"/>
                <a:cs typeface="Meiryo UI" pitchFamily="50" charset="-128"/>
              </a:rPr>
              <a:t>號</a:t>
            </a:r>
            <a:r>
              <a:rPr kumimoji="1" lang="en-US" altLang="ja-JP" sz="1000" dirty="0">
                <a:solidFill>
                  <a:prstClr val="black"/>
                </a:solidFill>
                <a:latin typeface="Meiryo UI" panose="020B0604030504040204" pitchFamily="50" charset="-128"/>
                <a:ea typeface="Meiryo UI" panose="020B0604030504040204" pitchFamily="50" charset="-128"/>
                <a:cs typeface="Meiryo UI" pitchFamily="50" charset="-128"/>
              </a:rPr>
              <a:t> </a:t>
            </a:r>
          </a:p>
          <a:p>
            <a:pPr defTabSz="914400" fontAlgn="base">
              <a:lnSpc>
                <a:spcPct val="120000"/>
              </a:lnSpc>
              <a:spcBef>
                <a:spcPct val="0"/>
              </a:spcBef>
              <a:spcAft>
                <a:spcPct val="0"/>
              </a:spcAft>
            </a:pPr>
            <a:r>
              <a:rPr kumimoji="1" lang="en-US" altLang="ja-JP" sz="1000" dirty="0">
                <a:solidFill>
                  <a:prstClr val="black"/>
                </a:solidFill>
                <a:latin typeface="Meiryo UI" panose="020B0604030504040204" pitchFamily="50" charset="-128"/>
                <a:ea typeface="Meiryo UI" panose="020B0604030504040204" pitchFamily="50" charset="-128"/>
                <a:cs typeface="Meiryo UI" pitchFamily="50" charset="-128"/>
              </a:rPr>
              <a:t>【</a:t>
            </a:r>
            <a:r>
              <a:rPr kumimoji="1" lang="ja-JP" altLang="en-US" sz="1000" dirty="0">
                <a:solidFill>
                  <a:prstClr val="black"/>
                </a:solidFill>
                <a:latin typeface="Meiryo UI" panose="020B0604030504040204" pitchFamily="50" charset="-128"/>
                <a:ea typeface="Meiryo UI" panose="020B0604030504040204" pitchFamily="50" charset="-128"/>
                <a:cs typeface="Meiryo UI" pitchFamily="50" charset="-128"/>
              </a:rPr>
              <a:t>交通</a:t>
            </a:r>
            <a:r>
              <a:rPr kumimoji="1" lang="en-US" altLang="ja-JP" sz="1000" dirty="0">
                <a:solidFill>
                  <a:prstClr val="black"/>
                </a:solidFill>
                <a:latin typeface="Meiryo UI" panose="020B0604030504040204" pitchFamily="50" charset="-128"/>
                <a:ea typeface="Meiryo UI" panose="020B0604030504040204" pitchFamily="50" charset="-128"/>
                <a:cs typeface="Meiryo UI" pitchFamily="50" charset="-128"/>
              </a:rPr>
              <a:t>】MRT</a:t>
            </a:r>
            <a:r>
              <a:rPr kumimoji="1" lang="ja-JP" altLang="en-US" sz="1000" dirty="0">
                <a:solidFill>
                  <a:prstClr val="black"/>
                </a:solidFill>
                <a:latin typeface="Meiryo UI" panose="020B0604030504040204" pitchFamily="50" charset="-128"/>
                <a:ea typeface="Meiryo UI" panose="020B0604030504040204" pitchFamily="50" charset="-128"/>
                <a:cs typeface="Meiryo UI" pitchFamily="50" charset="-128"/>
              </a:rPr>
              <a:t>「忠孝新生」駅出口</a:t>
            </a:r>
            <a:r>
              <a:rPr kumimoji="1" lang="en-US" altLang="ja-JP" sz="1000" dirty="0">
                <a:solidFill>
                  <a:prstClr val="black"/>
                </a:solidFill>
                <a:latin typeface="Meiryo UI" panose="020B0604030504040204" pitchFamily="50" charset="-128"/>
                <a:ea typeface="Meiryo UI" panose="020B0604030504040204" pitchFamily="50" charset="-128"/>
                <a:cs typeface="Meiryo UI" pitchFamily="50" charset="-128"/>
              </a:rPr>
              <a:t>1</a:t>
            </a:r>
            <a:r>
              <a:rPr kumimoji="1" lang="ja-JP" altLang="en-US" sz="1000" dirty="0">
                <a:solidFill>
                  <a:prstClr val="black"/>
                </a:solidFill>
                <a:latin typeface="Meiryo UI" panose="020B0604030504040204" pitchFamily="50" charset="-128"/>
                <a:ea typeface="Meiryo UI" panose="020B0604030504040204" pitchFamily="50" charset="-128"/>
                <a:cs typeface="Meiryo UI" pitchFamily="50" charset="-128"/>
              </a:rPr>
              <a:t>から徒歩</a:t>
            </a:r>
            <a:r>
              <a:rPr kumimoji="1" lang="en-US" altLang="ja-JP" sz="1000" dirty="0">
                <a:solidFill>
                  <a:prstClr val="black"/>
                </a:solidFill>
                <a:latin typeface="Meiryo UI" panose="020B0604030504040204" pitchFamily="50" charset="-128"/>
                <a:ea typeface="Meiryo UI" panose="020B0604030504040204" pitchFamily="50" charset="-128"/>
                <a:cs typeface="Meiryo UI" pitchFamily="50" charset="-128"/>
              </a:rPr>
              <a:t>3</a:t>
            </a:r>
            <a:r>
              <a:rPr kumimoji="1" lang="ja-JP" altLang="en-US" sz="1000" dirty="0">
                <a:solidFill>
                  <a:prstClr val="black"/>
                </a:solidFill>
                <a:latin typeface="Meiryo UI" panose="020B0604030504040204" pitchFamily="50" charset="-128"/>
                <a:ea typeface="Meiryo UI" panose="020B0604030504040204" pitchFamily="50" charset="-128"/>
                <a:cs typeface="Meiryo UI" pitchFamily="50" charset="-128"/>
              </a:rPr>
              <a:t>分</a:t>
            </a:r>
            <a:endParaRPr kumimoji="1" lang="en-US" altLang="ja-JP" sz="1000" dirty="0">
              <a:solidFill>
                <a:prstClr val="black"/>
              </a:solidFill>
              <a:latin typeface="Meiryo UI" panose="020B0604030504040204" pitchFamily="50" charset="-128"/>
              <a:ea typeface="Meiryo UI" panose="020B0604030504040204" pitchFamily="50" charset="-128"/>
              <a:cs typeface="Meiryo UI" pitchFamily="50" charset="-128"/>
            </a:endParaRPr>
          </a:p>
          <a:p>
            <a:pPr defTabSz="914400" fontAlgn="base">
              <a:spcBef>
                <a:spcPct val="0"/>
              </a:spcBef>
              <a:spcAft>
                <a:spcPct val="0"/>
              </a:spcAft>
            </a:pPr>
            <a:r>
              <a:rPr kumimoji="1" lang="ja-JP" altLang="en-US" sz="1000" dirty="0">
                <a:solidFill>
                  <a:prstClr val="black"/>
                </a:solidFill>
                <a:latin typeface="Meiryo UI" panose="020B0604030504040204" pitchFamily="50" charset="-128"/>
                <a:ea typeface="Meiryo UI" panose="020B0604030504040204" pitchFamily="50" charset="-128"/>
                <a:cs typeface="Meiryo UI" pitchFamily="50" charset="-128"/>
              </a:rPr>
              <a:t>　　　　 </a:t>
            </a:r>
            <a:r>
              <a:rPr kumimoji="1" lang="en-US" altLang="ja-JP" sz="1000" dirty="0">
                <a:solidFill>
                  <a:prstClr val="black"/>
                </a:solidFill>
                <a:latin typeface="Meiryo UI" panose="020B0604030504040204" pitchFamily="50" charset="-128"/>
                <a:ea typeface="Meiryo UI" panose="020B0604030504040204" pitchFamily="50" charset="-128"/>
                <a:cs typeface="Meiryo UI" pitchFamily="50" charset="-128"/>
              </a:rPr>
              <a:t>MRT</a:t>
            </a:r>
            <a:r>
              <a:rPr kumimoji="1" lang="ja-JP" altLang="en-US" sz="1000" dirty="0">
                <a:solidFill>
                  <a:prstClr val="black"/>
                </a:solidFill>
                <a:latin typeface="Meiryo UI" panose="020B0604030504040204" pitchFamily="50" charset="-128"/>
                <a:ea typeface="Meiryo UI" panose="020B0604030504040204" pitchFamily="50" charset="-128"/>
                <a:cs typeface="Meiryo UI" pitchFamily="50" charset="-128"/>
              </a:rPr>
              <a:t>「善導寺」駅出口</a:t>
            </a:r>
            <a:r>
              <a:rPr kumimoji="1" lang="en-US" altLang="ja-JP" sz="1000" dirty="0">
                <a:solidFill>
                  <a:prstClr val="black"/>
                </a:solidFill>
                <a:latin typeface="Meiryo UI" panose="020B0604030504040204" pitchFamily="50" charset="-128"/>
                <a:ea typeface="Meiryo UI" panose="020B0604030504040204" pitchFamily="50" charset="-128"/>
                <a:cs typeface="Meiryo UI" pitchFamily="50" charset="-128"/>
              </a:rPr>
              <a:t>6</a:t>
            </a:r>
            <a:r>
              <a:rPr kumimoji="1" lang="ja-JP" altLang="en-US" sz="1000" dirty="0">
                <a:solidFill>
                  <a:prstClr val="black"/>
                </a:solidFill>
                <a:latin typeface="Meiryo UI" panose="020B0604030504040204" pitchFamily="50" charset="-128"/>
                <a:ea typeface="Meiryo UI" panose="020B0604030504040204" pitchFamily="50" charset="-128"/>
                <a:cs typeface="Meiryo UI" pitchFamily="50" charset="-128"/>
              </a:rPr>
              <a:t>から徒歩</a:t>
            </a:r>
            <a:r>
              <a:rPr kumimoji="1" lang="en-US" altLang="ja-JP" sz="1000" dirty="0">
                <a:solidFill>
                  <a:prstClr val="black"/>
                </a:solidFill>
                <a:latin typeface="Meiryo UI" panose="020B0604030504040204" pitchFamily="50" charset="-128"/>
                <a:ea typeface="Meiryo UI" panose="020B0604030504040204" pitchFamily="50" charset="-128"/>
                <a:cs typeface="Meiryo UI" pitchFamily="50" charset="-128"/>
              </a:rPr>
              <a:t>5</a:t>
            </a:r>
            <a:r>
              <a:rPr kumimoji="1" lang="ja-JP" altLang="en-US" sz="1000" dirty="0">
                <a:solidFill>
                  <a:prstClr val="black"/>
                </a:solidFill>
                <a:latin typeface="Meiryo UI" panose="020B0604030504040204" pitchFamily="50" charset="-128"/>
                <a:ea typeface="Meiryo UI" panose="020B0604030504040204" pitchFamily="50" charset="-128"/>
                <a:cs typeface="Meiryo UI" pitchFamily="50" charset="-128"/>
              </a:rPr>
              <a:t>分 </a:t>
            </a:r>
          </a:p>
        </p:txBody>
      </p:sp>
      <p:sp>
        <p:nvSpPr>
          <p:cNvPr id="3" name="テキスト ボックス 10">
            <a:extLst>
              <a:ext uri="{FF2B5EF4-FFF2-40B4-BE49-F238E27FC236}">
                <a16:creationId xmlns:a16="http://schemas.microsoft.com/office/drawing/2014/main" id="{77C04A2C-8AE9-6A71-1088-207893EB0039}"/>
              </a:ext>
            </a:extLst>
          </p:cNvPr>
          <p:cNvSpPr txBox="1">
            <a:spLocks noChangeArrowheads="1"/>
          </p:cNvSpPr>
          <p:nvPr/>
        </p:nvSpPr>
        <p:spPr bwMode="auto">
          <a:xfrm>
            <a:off x="317152" y="5482929"/>
            <a:ext cx="6233183" cy="1061829"/>
          </a:xfrm>
          <a:prstGeom prst="rect">
            <a:avLst/>
          </a:prstGeom>
          <a:noFill/>
          <a:ln w="9525">
            <a:solidFill>
              <a:schemeClr val="bg1">
                <a:lumMod val="65000"/>
              </a:schemeClr>
            </a:solidFill>
            <a:prstDash val="dash"/>
            <a:miter lim="800000"/>
            <a:headEnd/>
            <a:tailEnd/>
          </a:ln>
        </p:spPr>
        <p:txBody>
          <a:bodyPr wrap="square">
            <a:spAutoFit/>
          </a:bodyPr>
          <a:lstStyle/>
          <a:p>
            <a:pPr defTabSz="914400" fontAlgn="base">
              <a:spcBef>
                <a:spcPct val="0"/>
              </a:spcBef>
              <a:spcAft>
                <a:spcPct val="0"/>
              </a:spcAft>
              <a:defRPr/>
            </a:pPr>
            <a:r>
              <a:rPr kumimoji="1" lang="en-US" altLang="ja-JP" sz="1050" dirty="0">
                <a:solidFill>
                  <a:prstClr val="black"/>
                </a:solidFill>
                <a:latin typeface="Meiryo UI" panose="020B0604030504040204" pitchFamily="50" charset="-128"/>
                <a:ea typeface="Meiryo UI" panose="020B0604030504040204" pitchFamily="50" charset="-128"/>
                <a:cs typeface="Meiryo UI" pitchFamily="50" charset="-128"/>
              </a:rPr>
              <a:t>【</a:t>
            </a:r>
            <a:r>
              <a:rPr kumimoji="1" lang="ja-JP" altLang="en-US" sz="1050" dirty="0">
                <a:solidFill>
                  <a:prstClr val="black"/>
                </a:solidFill>
                <a:latin typeface="Meiryo UI" panose="020B0604030504040204" pitchFamily="50" charset="-128"/>
                <a:ea typeface="Meiryo UI" panose="020B0604030504040204" pitchFamily="50" charset="-128"/>
                <a:cs typeface="Meiryo UI" pitchFamily="50" charset="-128"/>
              </a:rPr>
              <a:t>開催</a:t>
            </a:r>
            <a:r>
              <a:rPr kumimoji="1" lang="en-US" altLang="ja-JP" sz="1050" dirty="0">
                <a:solidFill>
                  <a:prstClr val="black"/>
                </a:solidFill>
                <a:latin typeface="Meiryo UI" panose="020B0604030504040204" pitchFamily="50" charset="-128"/>
                <a:ea typeface="Meiryo UI" panose="020B0604030504040204" pitchFamily="50" charset="-128"/>
                <a:cs typeface="Meiryo UI" pitchFamily="50" charset="-128"/>
              </a:rPr>
              <a:t>】</a:t>
            </a:r>
          </a:p>
          <a:p>
            <a:pPr defTabSz="914400" fontAlgn="base">
              <a:spcBef>
                <a:spcPct val="0"/>
              </a:spcBef>
              <a:spcAft>
                <a:spcPct val="0"/>
              </a:spcAft>
              <a:defRPr/>
            </a:pPr>
            <a:r>
              <a:rPr kumimoji="1" lang="ja-JP" altLang="en-US" sz="1050" dirty="0">
                <a:solidFill>
                  <a:prstClr val="black"/>
                </a:solidFill>
                <a:latin typeface="Meiryo UI" panose="020B0604030504040204" pitchFamily="50" charset="-128"/>
                <a:ea typeface="Meiryo UI" panose="020B0604030504040204" pitchFamily="50" charset="-128"/>
                <a:cs typeface="Meiryo UI" pitchFamily="50" charset="-128"/>
              </a:rPr>
              <a:t>台北市内の文化スポット。「華山</a:t>
            </a:r>
            <a:r>
              <a:rPr kumimoji="1" lang="en-US" altLang="ja-JP" sz="1050" dirty="0">
                <a:solidFill>
                  <a:prstClr val="black"/>
                </a:solidFill>
                <a:latin typeface="Meiryo UI" panose="020B0604030504040204" pitchFamily="50" charset="-128"/>
                <a:ea typeface="Meiryo UI" panose="020B0604030504040204" pitchFamily="50" charset="-128"/>
                <a:cs typeface="Meiryo UI" pitchFamily="50" charset="-128"/>
              </a:rPr>
              <a:t>1914</a:t>
            </a:r>
            <a:r>
              <a:rPr kumimoji="1" lang="ja-JP" altLang="en-US" sz="1050" dirty="0">
                <a:solidFill>
                  <a:prstClr val="black"/>
                </a:solidFill>
                <a:latin typeface="Meiryo UI" panose="020B0604030504040204" pitchFamily="50" charset="-128"/>
                <a:ea typeface="Meiryo UI" panose="020B0604030504040204" pitchFamily="50" charset="-128"/>
                <a:cs typeface="Meiryo UI" pitchFamily="50" charset="-128"/>
              </a:rPr>
              <a:t>文化創意産業園区（華山芸文特区）」の「華山」は日本時代の町名「樺山町」に由来し「樺山」は初代台湾総督・樺山資紀（かばやますけのり、白洲正子の祖父）にちなむ。</a:t>
            </a:r>
            <a:endParaRPr kumimoji="1" lang="en-US" altLang="ja-JP" sz="1050" dirty="0">
              <a:solidFill>
                <a:prstClr val="black"/>
              </a:solidFill>
              <a:latin typeface="Meiryo UI" panose="020B0604030504040204" pitchFamily="50" charset="-128"/>
              <a:ea typeface="Meiryo UI" panose="020B0604030504040204" pitchFamily="50" charset="-128"/>
              <a:cs typeface="Meiryo UI" pitchFamily="50" charset="-128"/>
            </a:endParaRPr>
          </a:p>
          <a:p>
            <a:pPr defTabSz="914400" fontAlgn="base">
              <a:spcBef>
                <a:spcPct val="0"/>
              </a:spcBef>
              <a:spcAft>
                <a:spcPct val="0"/>
              </a:spcAft>
              <a:defRPr/>
            </a:pPr>
            <a:r>
              <a:rPr kumimoji="1" lang="ja-JP" altLang="en-US" sz="1050" dirty="0">
                <a:solidFill>
                  <a:prstClr val="black"/>
                </a:solidFill>
                <a:latin typeface="Meiryo UI" panose="020B0604030504040204" pitchFamily="50" charset="-128"/>
                <a:ea typeface="Meiryo UI" panose="020B0604030504040204" pitchFamily="50" charset="-128"/>
                <a:cs typeface="Meiryo UI" pitchFamily="50" charset="-128"/>
              </a:rPr>
              <a:t>かつてここは芳醸株式会社の酒造工場で、清酒などを生産していた。第</a:t>
            </a:r>
            <a:r>
              <a:rPr kumimoji="1" lang="en-US" altLang="ja-JP" sz="1050" dirty="0">
                <a:solidFill>
                  <a:prstClr val="black"/>
                </a:solidFill>
                <a:latin typeface="Meiryo UI" panose="020B0604030504040204" pitchFamily="50" charset="-128"/>
                <a:ea typeface="Meiryo UI" panose="020B0604030504040204" pitchFamily="50" charset="-128"/>
                <a:cs typeface="Meiryo UI" pitchFamily="50" charset="-128"/>
              </a:rPr>
              <a:t>2</a:t>
            </a:r>
            <a:r>
              <a:rPr kumimoji="1" lang="ja-JP" altLang="en-US" sz="1050" dirty="0">
                <a:solidFill>
                  <a:prstClr val="black"/>
                </a:solidFill>
                <a:latin typeface="Meiryo UI" panose="020B0604030504040204" pitchFamily="50" charset="-128"/>
                <a:ea typeface="Meiryo UI" panose="020B0604030504040204" pitchFamily="50" charset="-128"/>
                <a:cs typeface="Meiryo UI" pitchFamily="50" charset="-128"/>
              </a:rPr>
              <a:t>次大戦後は台湾政府が接収し、</a:t>
            </a:r>
            <a:endParaRPr kumimoji="1" lang="en-US" altLang="ja-JP" sz="1050" dirty="0">
              <a:solidFill>
                <a:prstClr val="black"/>
              </a:solidFill>
              <a:latin typeface="Meiryo UI" panose="020B0604030504040204" pitchFamily="50" charset="-128"/>
              <a:ea typeface="Meiryo UI" panose="020B0604030504040204" pitchFamily="50" charset="-128"/>
              <a:cs typeface="Meiryo UI" pitchFamily="50" charset="-128"/>
            </a:endParaRPr>
          </a:p>
          <a:p>
            <a:pPr defTabSz="914400" fontAlgn="base">
              <a:spcBef>
                <a:spcPct val="0"/>
              </a:spcBef>
              <a:spcAft>
                <a:spcPct val="0"/>
              </a:spcAft>
              <a:defRPr/>
            </a:pPr>
            <a:r>
              <a:rPr kumimoji="1" lang="ja-JP" altLang="en-US" sz="1050" dirty="0">
                <a:solidFill>
                  <a:prstClr val="black"/>
                </a:solidFill>
                <a:latin typeface="Meiryo UI" panose="020B0604030504040204" pitchFamily="50" charset="-128"/>
                <a:ea typeface="Meiryo UI" panose="020B0604030504040204" pitchFamily="50" charset="-128"/>
                <a:cs typeface="Meiryo UI" pitchFamily="50" charset="-128"/>
              </a:rPr>
              <a:t>荒廃していたが、</a:t>
            </a:r>
            <a:r>
              <a:rPr kumimoji="1" lang="en-US" altLang="ja-JP" sz="1050" dirty="0">
                <a:solidFill>
                  <a:prstClr val="black"/>
                </a:solidFill>
                <a:latin typeface="Meiryo UI" panose="020B0604030504040204" pitchFamily="50" charset="-128"/>
                <a:ea typeface="Meiryo UI" panose="020B0604030504040204" pitchFamily="50" charset="-128"/>
                <a:cs typeface="Meiryo UI" pitchFamily="50" charset="-128"/>
              </a:rPr>
              <a:t>1999</a:t>
            </a:r>
            <a:r>
              <a:rPr kumimoji="1" lang="ja-JP" altLang="en-US" sz="1050" dirty="0">
                <a:solidFill>
                  <a:prstClr val="black"/>
                </a:solidFill>
                <a:latin typeface="Meiryo UI" panose="020B0604030504040204" pitchFamily="50" charset="-128"/>
                <a:ea typeface="Meiryo UI" panose="020B0604030504040204" pitchFamily="50" charset="-128"/>
                <a:cs typeface="Meiryo UI" pitchFamily="50" charset="-128"/>
              </a:rPr>
              <a:t>年になって、文化活動のスペースとして再生した。園内ではいろいろな展覧会や公演が開催されているほか、レストラン・店舖・ギャラリーが次々に進出し、週末には大勢の市民で賑わう人気スポットとなっている。</a:t>
            </a:r>
          </a:p>
        </p:txBody>
      </p:sp>
      <p:sp>
        <p:nvSpPr>
          <p:cNvPr id="4" name="Text Box 14">
            <a:extLst>
              <a:ext uri="{FF2B5EF4-FFF2-40B4-BE49-F238E27FC236}">
                <a16:creationId xmlns:a16="http://schemas.microsoft.com/office/drawing/2014/main" id="{063042EB-16F0-D2EF-A8BF-37844650D1B9}"/>
              </a:ext>
            </a:extLst>
          </p:cNvPr>
          <p:cNvSpPr txBox="1">
            <a:spLocks noChangeArrowheads="1"/>
          </p:cNvSpPr>
          <p:nvPr/>
        </p:nvSpPr>
        <p:spPr bwMode="auto">
          <a:xfrm>
            <a:off x="234825" y="424657"/>
            <a:ext cx="5457728" cy="63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pitchFamily="34" charset="0"/>
                <a:ea typeface="ＭＳ Ｐゴシック" pitchFamily="50" charset="-128"/>
              </a:defRPr>
            </a:lvl1pPr>
            <a:lvl2pPr>
              <a:defRPr kumimoji="1" sz="2800">
                <a:solidFill>
                  <a:schemeClr val="tx1"/>
                </a:solidFill>
                <a:latin typeface="Calibri" pitchFamily="34" charset="0"/>
                <a:ea typeface="ＭＳ Ｐゴシック" pitchFamily="50" charset="-128"/>
              </a:defRPr>
            </a:lvl2pPr>
            <a:lvl3pPr>
              <a:defRPr kumimoji="1" sz="2400">
                <a:solidFill>
                  <a:schemeClr val="tx1"/>
                </a:solidFill>
                <a:latin typeface="Calibri" pitchFamily="34" charset="0"/>
                <a:ea typeface="ＭＳ Ｐゴシック" pitchFamily="50" charset="-128"/>
              </a:defRPr>
            </a:lvl3pPr>
            <a:lvl4pPr>
              <a:defRPr kumimoji="1" sz="2000">
                <a:solidFill>
                  <a:schemeClr val="tx1"/>
                </a:solidFill>
                <a:latin typeface="Calibri" pitchFamily="34" charset="0"/>
                <a:ea typeface="ＭＳ Ｐゴシック" pitchFamily="50" charset="-128"/>
              </a:defRPr>
            </a:lvl4pPr>
            <a:lvl5pPr>
              <a:defRPr kumimoji="1" sz="2000">
                <a:solidFill>
                  <a:schemeClr val="tx1"/>
                </a:solidFill>
                <a:latin typeface="Calibri" pitchFamily="34" charset="0"/>
                <a:ea typeface="ＭＳ Ｐゴシック" pitchFamily="50"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pitchFamily="50"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pitchFamily="50"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pitchFamily="50"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marL="0" rtl="0" eaLnBrk="1" fontAlgn="ctr" latinLnBrk="0" hangingPunct="1">
              <a:spcBef>
                <a:spcPts val="0"/>
              </a:spcBef>
              <a:spcAft>
                <a:spcPts val="0"/>
              </a:spcAft>
            </a:pPr>
            <a:r>
              <a:rPr lang="ja-JP" altLang="en-US" sz="1800" b="1" u="sng" dirty="0">
                <a:solidFill>
                  <a:prstClr val="black"/>
                </a:solidFill>
                <a:latin typeface="Meiryo UI" panose="020B0604030504040204" pitchFamily="50" charset="-128"/>
                <a:ea typeface="Meiryo UI" panose="020B0604030504040204" pitchFamily="50" charset="-128"/>
                <a:cs typeface="Meiryo UI" pitchFamily="50" charset="-128"/>
              </a:rPr>
              <a:t>華山</a:t>
            </a:r>
            <a:r>
              <a:rPr lang="en-US" altLang="ja-JP" sz="1800" b="1" u="sng" dirty="0">
                <a:solidFill>
                  <a:prstClr val="black"/>
                </a:solidFill>
                <a:latin typeface="Meiryo UI" panose="020B0604030504040204" pitchFamily="50" charset="-128"/>
                <a:ea typeface="Meiryo UI" panose="020B0604030504040204" pitchFamily="50" charset="-128"/>
                <a:cs typeface="Meiryo UI" pitchFamily="50" charset="-128"/>
              </a:rPr>
              <a:t>1914</a:t>
            </a:r>
            <a:r>
              <a:rPr lang="ja-JP" altLang="en-US" sz="1800" b="1" u="sng" dirty="0">
                <a:solidFill>
                  <a:prstClr val="black"/>
                </a:solidFill>
                <a:latin typeface="Meiryo UI" panose="020B0604030504040204" pitchFamily="50" charset="-128"/>
                <a:ea typeface="Meiryo UI" panose="020B0604030504040204" pitchFamily="50" charset="-128"/>
                <a:cs typeface="Meiryo UI" pitchFamily="50" charset="-128"/>
              </a:rPr>
              <a:t>文化創意産業園区　</a:t>
            </a:r>
            <a:r>
              <a:rPr kumimoji="1" lang="zh-TW" altLang="ja-JP" sz="1100" b="1" i="0" u="none" strike="noStrike" kern="1200" dirty="0">
                <a:solidFill>
                  <a:srgbClr val="000000"/>
                </a:solidFill>
                <a:effectLst/>
                <a:latin typeface="Meiryo UI" panose="020B0604030504040204" pitchFamily="50" charset="-128"/>
                <a:ea typeface="Meiryo UI" panose="020B0604030504040204" pitchFamily="50" charset="-128"/>
              </a:rPr>
              <a:t>東</a:t>
            </a:r>
            <a:r>
              <a:rPr kumimoji="1" lang="en-US" altLang="ja-JP" sz="1100" b="1" i="0" u="none" strike="noStrike" kern="1200" dirty="0">
                <a:solidFill>
                  <a:srgbClr val="000000"/>
                </a:solidFill>
                <a:effectLst/>
                <a:latin typeface="Meiryo UI" panose="020B0604030504040204" pitchFamily="50" charset="-128"/>
                <a:ea typeface="Meiryo UI" panose="020B0604030504040204" pitchFamily="50" charset="-128"/>
              </a:rPr>
              <a:t>2A</a:t>
            </a:r>
            <a:r>
              <a:rPr kumimoji="1" lang="zh-TW" altLang="ja-JP" sz="1100" b="1" i="0" u="none" strike="noStrike" kern="1200" dirty="0">
                <a:solidFill>
                  <a:srgbClr val="000000"/>
                </a:solidFill>
                <a:effectLst/>
                <a:latin typeface="Meiryo UI" panose="020B0604030504040204" pitchFamily="50" charset="-128"/>
                <a:ea typeface="Meiryo UI" panose="020B0604030504040204" pitchFamily="50" charset="-128"/>
              </a:rPr>
              <a:t>～</a:t>
            </a:r>
            <a:r>
              <a:rPr kumimoji="1" lang="en-US" altLang="ja-JP" sz="1100" b="1" i="0" u="none" strike="noStrike" kern="1200" dirty="0">
                <a:solidFill>
                  <a:srgbClr val="000000"/>
                </a:solidFill>
                <a:effectLst/>
                <a:latin typeface="Meiryo UI" panose="020B0604030504040204" pitchFamily="50" charset="-128"/>
                <a:ea typeface="Meiryo UI" panose="020B0604030504040204" pitchFamily="50" charset="-128"/>
              </a:rPr>
              <a:t>2D</a:t>
            </a:r>
            <a:r>
              <a:rPr kumimoji="1" lang="zh-TW" altLang="ja-JP" sz="1100" b="1" i="0" u="none" strike="noStrike" kern="1200" dirty="0">
                <a:solidFill>
                  <a:srgbClr val="000000"/>
                </a:solidFill>
                <a:effectLst/>
                <a:latin typeface="Meiryo UI" panose="020B0604030504040204" pitchFamily="50" charset="-128"/>
                <a:ea typeface="Meiryo UI" panose="020B0604030504040204" pitchFamily="50" charset="-128"/>
              </a:rPr>
              <a:t>館</a:t>
            </a:r>
            <a:endParaRPr lang="ja-JP" altLang="ja-JP" sz="1800" b="1" i="0" u="none" strike="noStrike" dirty="0">
              <a:effectLst/>
              <a:latin typeface="Meiryo UI" panose="020B0604030504040204" pitchFamily="50" charset="-128"/>
              <a:ea typeface="Meiryo UI" panose="020B0604030504040204" pitchFamily="50" charset="-128"/>
            </a:endParaRPr>
          </a:p>
          <a:p>
            <a:pPr defTabSz="914400" fontAlgn="base">
              <a:lnSpc>
                <a:spcPct val="120000"/>
              </a:lnSpc>
              <a:spcBef>
                <a:spcPct val="0"/>
              </a:spcBef>
              <a:spcAft>
                <a:spcPct val="0"/>
              </a:spcAft>
            </a:pPr>
            <a:endParaRPr lang="en-US" altLang="ja-JP" sz="1600" u="sng" dirty="0">
              <a:solidFill>
                <a:prstClr val="black"/>
              </a:solidFill>
              <a:latin typeface="Meiryo UI" pitchFamily="50" charset="-128"/>
              <a:ea typeface="Meiryo UI" pitchFamily="50" charset="-128"/>
              <a:cs typeface="Meiryo UI" pitchFamily="50" charset="-128"/>
            </a:endParaRPr>
          </a:p>
        </p:txBody>
      </p:sp>
      <p:pic>
        <p:nvPicPr>
          <p:cNvPr id="5" name="図 1">
            <a:extLst>
              <a:ext uri="{FF2B5EF4-FFF2-40B4-BE49-F238E27FC236}">
                <a16:creationId xmlns:a16="http://schemas.microsoft.com/office/drawing/2014/main" id="{8A3181AD-4D0E-E318-0007-369BDB8B85D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a:off x="349250" y="6770576"/>
            <a:ext cx="6234113" cy="241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直線矢印コネクタ 7">
            <a:extLst>
              <a:ext uri="{FF2B5EF4-FFF2-40B4-BE49-F238E27FC236}">
                <a16:creationId xmlns:a16="http://schemas.microsoft.com/office/drawing/2014/main" id="{E547BCA0-4F6B-0F46-CF85-D0AF066AA93A}"/>
              </a:ext>
            </a:extLst>
          </p:cNvPr>
          <p:cNvCxnSpPr>
            <a:cxnSpLocks noChangeShapeType="1"/>
          </p:cNvCxnSpPr>
          <p:nvPr/>
        </p:nvCxnSpPr>
        <p:spPr bwMode="auto">
          <a:xfrm>
            <a:off x="3057525" y="6878467"/>
            <a:ext cx="1239838" cy="731838"/>
          </a:xfrm>
          <a:prstGeom prst="straightConnector1">
            <a:avLst/>
          </a:prstGeom>
          <a:noFill/>
          <a:ln w="19050"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7" name="直線矢印コネクタ 18">
            <a:extLst>
              <a:ext uri="{FF2B5EF4-FFF2-40B4-BE49-F238E27FC236}">
                <a16:creationId xmlns:a16="http://schemas.microsoft.com/office/drawing/2014/main" id="{9019D358-DD30-1C57-1078-02B09912476B}"/>
              </a:ext>
            </a:extLst>
          </p:cNvPr>
          <p:cNvCxnSpPr>
            <a:cxnSpLocks noChangeShapeType="1"/>
            <a:stCxn id="10" idx="0"/>
          </p:cNvCxnSpPr>
          <p:nvPr/>
        </p:nvCxnSpPr>
        <p:spPr bwMode="auto">
          <a:xfrm flipH="1" flipV="1">
            <a:off x="1023938" y="7126117"/>
            <a:ext cx="134144" cy="350838"/>
          </a:xfrm>
          <a:prstGeom prst="straightConnector1">
            <a:avLst/>
          </a:prstGeom>
          <a:noFill/>
          <a:ln w="19050"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8" name="直線矢印コネクタ 21">
            <a:extLst>
              <a:ext uri="{FF2B5EF4-FFF2-40B4-BE49-F238E27FC236}">
                <a16:creationId xmlns:a16="http://schemas.microsoft.com/office/drawing/2014/main" id="{20881421-6C56-9734-9AB9-442782A685B1}"/>
              </a:ext>
            </a:extLst>
          </p:cNvPr>
          <p:cNvCxnSpPr>
            <a:cxnSpLocks noChangeShapeType="1"/>
          </p:cNvCxnSpPr>
          <p:nvPr/>
        </p:nvCxnSpPr>
        <p:spPr bwMode="auto">
          <a:xfrm flipV="1">
            <a:off x="5807075" y="8594555"/>
            <a:ext cx="552450" cy="233362"/>
          </a:xfrm>
          <a:prstGeom prst="straightConnector1">
            <a:avLst/>
          </a:prstGeom>
          <a:noFill/>
          <a:ln w="19050"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9" name="テキスト ボックス 8">
            <a:extLst>
              <a:ext uri="{FF2B5EF4-FFF2-40B4-BE49-F238E27FC236}">
                <a16:creationId xmlns:a16="http://schemas.microsoft.com/office/drawing/2014/main" id="{07FAD326-252A-AB06-8985-C4E39278B091}"/>
              </a:ext>
            </a:extLst>
          </p:cNvPr>
          <p:cNvSpPr txBox="1">
            <a:spLocks noChangeArrowheads="1"/>
          </p:cNvSpPr>
          <p:nvPr/>
        </p:nvSpPr>
        <p:spPr bwMode="auto">
          <a:xfrm>
            <a:off x="1979613" y="6878467"/>
            <a:ext cx="1995487" cy="265112"/>
          </a:xfrm>
          <a:prstGeom prst="rect">
            <a:avLst/>
          </a:prstGeom>
          <a:solidFill>
            <a:sysClr val="window" lastClr="FFFFFF"/>
          </a:solidFill>
          <a:ln w="9525">
            <a:solidFill>
              <a:srgbClr val="FF0000"/>
            </a:solidFill>
            <a:miter lim="800000"/>
            <a:headEnd/>
            <a:tailEnd/>
          </a:ln>
        </p:spPr>
        <p:txBody>
          <a:bodyPr>
            <a:spAutoFit/>
          </a:bodyPr>
          <a:lstStyle>
            <a:lvl1pPr>
              <a:defRPr kumimoji="1" sz="3200">
                <a:solidFill>
                  <a:schemeClr val="tx1"/>
                </a:solidFill>
                <a:latin typeface="Calibri" pitchFamily="34" charset="0"/>
                <a:ea typeface="ＭＳ Ｐゴシック" pitchFamily="50" charset="-128"/>
              </a:defRPr>
            </a:lvl1pPr>
            <a:lvl2pPr>
              <a:defRPr kumimoji="1" sz="2800">
                <a:solidFill>
                  <a:schemeClr val="tx1"/>
                </a:solidFill>
                <a:latin typeface="Calibri" pitchFamily="34" charset="0"/>
                <a:ea typeface="ＭＳ Ｐゴシック" pitchFamily="50" charset="-128"/>
              </a:defRPr>
            </a:lvl2pPr>
            <a:lvl3pPr>
              <a:defRPr kumimoji="1" sz="2400">
                <a:solidFill>
                  <a:schemeClr val="tx1"/>
                </a:solidFill>
                <a:latin typeface="Calibri" pitchFamily="34" charset="0"/>
                <a:ea typeface="ＭＳ Ｐゴシック" pitchFamily="50" charset="-128"/>
              </a:defRPr>
            </a:lvl3pPr>
            <a:lvl4pPr>
              <a:defRPr kumimoji="1" sz="2000">
                <a:solidFill>
                  <a:schemeClr val="tx1"/>
                </a:solidFill>
                <a:latin typeface="Calibri" pitchFamily="34" charset="0"/>
                <a:ea typeface="ＭＳ Ｐゴシック" pitchFamily="50" charset="-128"/>
              </a:defRPr>
            </a:lvl4pPr>
            <a:lvl5pPr>
              <a:defRPr kumimoji="1" sz="2000">
                <a:solidFill>
                  <a:schemeClr val="tx1"/>
                </a:solidFill>
                <a:latin typeface="Calibri" pitchFamily="34" charset="0"/>
                <a:ea typeface="ＭＳ Ｐゴシック" pitchFamily="50"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pitchFamily="50"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pitchFamily="50"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pitchFamily="50"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0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華山</a:t>
            </a:r>
            <a:r>
              <a:rPr kumimoji="1" lang="en-US" altLang="ja-JP" sz="10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1914</a:t>
            </a:r>
            <a:r>
              <a:rPr kumimoji="1" lang="ja-JP" altLang="en-US" sz="10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文化創意産業園区</a:t>
            </a:r>
            <a:endParaRPr kumimoji="1" lang="ja-JP" altLang="en-US" sz="1000" b="0" i="0" u="none" strike="noStrike" kern="0" cap="none" spc="0" normalizeH="0" baseline="0" noProof="0" dirty="0">
              <a:ln>
                <a:noFill/>
              </a:ln>
              <a:solidFill>
                <a:prstClr val="black"/>
              </a:solidFill>
              <a:effectLst/>
              <a:uLnTx/>
              <a:uFillTx/>
              <a:latin typeface="Arial" charset="0"/>
              <a:ea typeface="ＭＳ Ｐゴシック" pitchFamily="50" charset="-128"/>
            </a:endParaRPr>
          </a:p>
        </p:txBody>
      </p:sp>
      <p:sp>
        <p:nvSpPr>
          <p:cNvPr id="10" name="正方形/長方形 17">
            <a:extLst>
              <a:ext uri="{FF2B5EF4-FFF2-40B4-BE49-F238E27FC236}">
                <a16:creationId xmlns:a16="http://schemas.microsoft.com/office/drawing/2014/main" id="{D07D377B-BBD4-D08F-3DF1-E944A912A685}"/>
              </a:ext>
            </a:extLst>
          </p:cNvPr>
          <p:cNvSpPr>
            <a:spLocks noChangeArrowheads="1"/>
          </p:cNvSpPr>
          <p:nvPr/>
        </p:nvSpPr>
        <p:spPr bwMode="auto">
          <a:xfrm>
            <a:off x="471488" y="7476955"/>
            <a:ext cx="1373187" cy="246221"/>
          </a:xfrm>
          <a:prstGeom prst="rect">
            <a:avLst/>
          </a:prstGeom>
          <a:solidFill>
            <a:sysClr val="window" lastClr="FFFFFF"/>
          </a:solidFill>
          <a:ln w="9525">
            <a:solidFill>
              <a:srgbClr val="FF0000"/>
            </a:solidFill>
            <a:miter lim="800000"/>
            <a:headEnd/>
            <a:tailEnd/>
          </a:ln>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MRT</a:t>
            </a:r>
            <a:r>
              <a:rPr kumimoji="1"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「善導寺」駅</a:t>
            </a:r>
          </a:p>
        </p:txBody>
      </p:sp>
      <p:sp>
        <p:nvSpPr>
          <p:cNvPr id="11" name="正方形/長方形 20">
            <a:extLst>
              <a:ext uri="{FF2B5EF4-FFF2-40B4-BE49-F238E27FC236}">
                <a16:creationId xmlns:a16="http://schemas.microsoft.com/office/drawing/2014/main" id="{85B2DA1B-F1C5-1917-E895-D4F7F98B1C9D}"/>
              </a:ext>
            </a:extLst>
          </p:cNvPr>
          <p:cNvSpPr>
            <a:spLocks noChangeArrowheads="1"/>
          </p:cNvSpPr>
          <p:nvPr/>
        </p:nvSpPr>
        <p:spPr bwMode="auto">
          <a:xfrm>
            <a:off x="4381500" y="8677105"/>
            <a:ext cx="1425575" cy="256289"/>
          </a:xfrm>
          <a:prstGeom prst="rect">
            <a:avLst/>
          </a:prstGeom>
          <a:solidFill>
            <a:sysClr val="window" lastClr="FFFFFF"/>
          </a:solidFill>
          <a:ln w="9525">
            <a:solidFill>
              <a:srgbClr val="FF0000"/>
            </a:solidFill>
            <a:miter lim="800000"/>
            <a:headEnd/>
            <a:tailEnd/>
          </a:ln>
        </p:spPr>
        <p:txBody>
          <a:bodyPr>
            <a:spAutoFit/>
          </a:bodyPr>
          <a:lstStyle/>
          <a:p>
            <a:pPr marL="0" marR="0" lvl="0" indent="0" defTabSz="914400" eaLnBrk="1" fontAlgn="base" latinLnBrk="0" hangingPunct="1">
              <a:lnSpc>
                <a:spcPct val="120000"/>
              </a:lnSpc>
              <a:spcBef>
                <a:spcPct val="0"/>
              </a:spcBef>
              <a:spcAft>
                <a:spcPct val="0"/>
              </a:spcAft>
              <a:buClrTx/>
              <a:buSzTx/>
              <a:buFontTx/>
              <a:buNone/>
              <a:tabLst/>
              <a:defRPr/>
            </a:pPr>
            <a:r>
              <a:rPr kumimoji="1"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MRT</a:t>
            </a:r>
            <a:r>
              <a:rPr kumimoji="1"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「忠孝新生」駅</a:t>
            </a:r>
          </a:p>
        </p:txBody>
      </p:sp>
      <p:sp>
        <p:nvSpPr>
          <p:cNvPr id="12" name="テキスト ボックス 7">
            <a:extLst>
              <a:ext uri="{FF2B5EF4-FFF2-40B4-BE49-F238E27FC236}">
                <a16:creationId xmlns:a16="http://schemas.microsoft.com/office/drawing/2014/main" id="{DC8D9F37-0D1F-2332-A3DE-6007287BB69F}"/>
              </a:ext>
            </a:extLst>
          </p:cNvPr>
          <p:cNvSpPr txBox="1">
            <a:spLocks noChangeArrowheads="1"/>
          </p:cNvSpPr>
          <p:nvPr/>
        </p:nvSpPr>
        <p:spPr bwMode="auto">
          <a:xfrm>
            <a:off x="271256" y="5239726"/>
            <a:ext cx="3149301" cy="230832"/>
          </a:xfrm>
          <a:prstGeom prst="rect">
            <a:avLst/>
          </a:prstGeom>
          <a:noFill/>
          <a:ln w="9525">
            <a:noFill/>
            <a:miter lim="800000"/>
            <a:headEnd/>
            <a:tailEnd/>
          </a:ln>
        </p:spPr>
        <p:txBody>
          <a:bodyPr wrap="square">
            <a:spAutoFit/>
          </a:bodyPr>
          <a:lstStyle/>
          <a:p>
            <a:pPr defTabSz="839788" eaLnBrk="0" fontAlgn="base" hangingPunct="0">
              <a:spcBef>
                <a:spcPct val="0"/>
              </a:spcBef>
              <a:spcAft>
                <a:spcPct val="0"/>
              </a:spcAft>
            </a:pPr>
            <a:r>
              <a:rPr kumimoji="1" lang="en-US" altLang="ja-JP" sz="900" dirty="0">
                <a:solidFill>
                  <a:prstClr val="black"/>
                </a:solidFill>
                <a:latin typeface="Meiryo UI" panose="020B0604030504040204" pitchFamily="50" charset="-128"/>
                <a:ea typeface="Meiryo UI" panose="020B0604030504040204" pitchFamily="50" charset="-128"/>
                <a:cs typeface="Meiryo UI" pitchFamily="50" charset="-128"/>
              </a:rPr>
              <a:t>&lt;</a:t>
            </a:r>
            <a:r>
              <a:rPr kumimoji="1" lang="ja-JP" altLang="en-US" sz="900" dirty="0">
                <a:solidFill>
                  <a:prstClr val="black"/>
                </a:solidFill>
                <a:latin typeface="Meiryo UI" panose="020B0604030504040204" pitchFamily="50" charset="-128"/>
                <a:ea typeface="Meiryo UI" panose="020B0604030504040204" pitchFamily="50" charset="-128"/>
                <a:cs typeface="Meiryo UI" pitchFamily="50" charset="-128"/>
              </a:rPr>
              <a:t>華山</a:t>
            </a:r>
            <a:r>
              <a:rPr kumimoji="1" lang="en-US" altLang="ja-JP" sz="900" dirty="0">
                <a:solidFill>
                  <a:prstClr val="black"/>
                </a:solidFill>
                <a:latin typeface="Meiryo UI" panose="020B0604030504040204" pitchFamily="50" charset="-128"/>
                <a:ea typeface="Meiryo UI" panose="020B0604030504040204" pitchFamily="50" charset="-128"/>
                <a:cs typeface="Meiryo UI" pitchFamily="50" charset="-128"/>
              </a:rPr>
              <a:t>1914</a:t>
            </a:r>
            <a:r>
              <a:rPr kumimoji="1" lang="zh-TW" altLang="en-US" sz="900" dirty="0">
                <a:solidFill>
                  <a:prstClr val="black"/>
                </a:solidFill>
                <a:latin typeface="Meiryo UI" panose="020B0604030504040204" pitchFamily="50" charset="-128"/>
                <a:ea typeface="Meiryo UI" panose="020B0604030504040204" pitchFamily="50" charset="-128"/>
                <a:cs typeface="Meiryo UI" pitchFamily="50" charset="-128"/>
              </a:rPr>
              <a:t>文化創意産業園区</a:t>
            </a:r>
            <a:r>
              <a:rPr kumimoji="1" lang="ja-JP" altLang="en-US" sz="900" dirty="0">
                <a:solidFill>
                  <a:prstClr val="black"/>
                </a:solidFill>
                <a:latin typeface="Meiryo UI" panose="020B0604030504040204" pitchFamily="50" charset="-128"/>
                <a:ea typeface="Meiryo UI" panose="020B0604030504040204" pitchFamily="50" charset="-128"/>
                <a:cs typeface="Meiryo UI" pitchFamily="50" charset="-128"/>
              </a:rPr>
              <a:t>東</a:t>
            </a:r>
            <a:r>
              <a:rPr kumimoji="1" lang="en-US" altLang="ja-JP" sz="900" dirty="0">
                <a:solidFill>
                  <a:prstClr val="black"/>
                </a:solidFill>
                <a:latin typeface="Meiryo UI" panose="020B0604030504040204" pitchFamily="50" charset="-128"/>
                <a:ea typeface="Meiryo UI" panose="020B0604030504040204" pitchFamily="50" charset="-128"/>
                <a:cs typeface="Meiryo UI" pitchFamily="50" charset="-128"/>
              </a:rPr>
              <a:t>2A</a:t>
            </a:r>
            <a:r>
              <a:rPr kumimoji="1" lang="ja-JP" altLang="en-US" sz="900" dirty="0">
                <a:solidFill>
                  <a:prstClr val="black"/>
                </a:solidFill>
                <a:latin typeface="Meiryo UI" panose="020B0604030504040204" pitchFamily="50" charset="-128"/>
                <a:ea typeface="Meiryo UI" panose="020B0604030504040204" pitchFamily="50" charset="-128"/>
                <a:cs typeface="Meiryo UI" pitchFamily="50" charset="-128"/>
              </a:rPr>
              <a:t>～</a:t>
            </a:r>
            <a:r>
              <a:rPr kumimoji="1" lang="en-US" altLang="ja-JP" sz="900" dirty="0">
                <a:solidFill>
                  <a:prstClr val="black"/>
                </a:solidFill>
                <a:latin typeface="Meiryo UI" panose="020B0604030504040204" pitchFamily="50" charset="-128"/>
                <a:ea typeface="Meiryo UI" panose="020B0604030504040204" pitchFamily="50" charset="-128"/>
                <a:cs typeface="Meiryo UI" pitchFamily="50" charset="-128"/>
              </a:rPr>
              <a:t>2D</a:t>
            </a:r>
            <a:r>
              <a:rPr kumimoji="1" lang="ja-JP" altLang="en-US" sz="900" dirty="0">
                <a:solidFill>
                  <a:prstClr val="black"/>
                </a:solidFill>
                <a:latin typeface="Meiryo UI" panose="020B0604030504040204" pitchFamily="50" charset="-128"/>
                <a:ea typeface="Meiryo UI" panose="020B0604030504040204" pitchFamily="50" charset="-128"/>
                <a:cs typeface="Meiryo UI" pitchFamily="50" charset="-128"/>
              </a:rPr>
              <a:t>館</a:t>
            </a:r>
            <a:r>
              <a:rPr kumimoji="1" lang="zh-TW" altLang="en-US" sz="900" dirty="0">
                <a:solidFill>
                  <a:prstClr val="black"/>
                </a:solidFill>
                <a:latin typeface="Meiryo UI" panose="020B0604030504040204" pitchFamily="50" charset="-128"/>
                <a:ea typeface="Meiryo UI" panose="020B0604030504040204" pitchFamily="50" charset="-128"/>
                <a:cs typeface="Meiryo UI" pitchFamily="50" charset="-128"/>
              </a:rPr>
              <a:t>　</a:t>
            </a:r>
            <a:r>
              <a:rPr kumimoji="1" lang="en-US" altLang="ja-JP" sz="900" dirty="0">
                <a:solidFill>
                  <a:prstClr val="black"/>
                </a:solidFill>
                <a:latin typeface="Meiryo UI" panose="020B0604030504040204" pitchFamily="50" charset="-128"/>
                <a:ea typeface="Meiryo UI" panose="020B0604030504040204" pitchFamily="50" charset="-128"/>
                <a:cs typeface="Meiryo UI" pitchFamily="50" charset="-128"/>
              </a:rPr>
              <a:t>/2,476</a:t>
            </a:r>
            <a:r>
              <a:rPr kumimoji="1" lang="ja-JP" altLang="en-US" sz="900" dirty="0">
                <a:solidFill>
                  <a:prstClr val="black"/>
                </a:solidFill>
                <a:latin typeface="Meiryo UI" panose="020B0604030504040204" pitchFamily="50" charset="-128"/>
                <a:ea typeface="Meiryo UI" panose="020B0604030504040204" pitchFamily="50" charset="-128"/>
                <a:cs typeface="Meiryo UI" pitchFamily="50" charset="-128"/>
              </a:rPr>
              <a:t>㎡</a:t>
            </a:r>
            <a:r>
              <a:rPr kumimoji="1" lang="en-US" altLang="ja-JP" sz="900" dirty="0">
                <a:solidFill>
                  <a:prstClr val="black"/>
                </a:solidFill>
                <a:latin typeface="Meiryo UI" panose="020B0604030504040204" pitchFamily="50" charset="-128"/>
                <a:ea typeface="Meiryo UI" panose="020B0604030504040204" pitchFamily="50" charset="-128"/>
                <a:cs typeface="Meiryo UI" pitchFamily="50" charset="-128"/>
              </a:rPr>
              <a:t>&gt;</a:t>
            </a:r>
            <a:endParaRPr kumimoji="1" lang="ja-JP" altLang="en-US" sz="900" dirty="0">
              <a:solidFill>
                <a:prstClr val="black"/>
              </a:solidFill>
              <a:latin typeface="Meiryo UI" panose="020B0604030504040204" pitchFamily="50" charset="-128"/>
              <a:ea typeface="Meiryo UI" panose="020B0604030504040204" pitchFamily="50" charset="-128"/>
              <a:cs typeface="Meiryo UI" pitchFamily="50" charset="-128"/>
            </a:endParaRPr>
          </a:p>
        </p:txBody>
      </p:sp>
      <p:sp>
        <p:nvSpPr>
          <p:cNvPr id="13" name="フリーフォーム: 図形 12">
            <a:extLst>
              <a:ext uri="{FF2B5EF4-FFF2-40B4-BE49-F238E27FC236}">
                <a16:creationId xmlns:a16="http://schemas.microsoft.com/office/drawing/2014/main" id="{46459BAD-D2E8-D547-212D-0957D9135CC9}"/>
              </a:ext>
            </a:extLst>
          </p:cNvPr>
          <p:cNvSpPr/>
          <p:nvPr/>
        </p:nvSpPr>
        <p:spPr>
          <a:xfrm>
            <a:off x="4000500" y="7433398"/>
            <a:ext cx="615950" cy="558800"/>
          </a:xfrm>
          <a:custGeom>
            <a:avLst/>
            <a:gdLst>
              <a:gd name="connsiteX0" fmla="*/ 527050 w 615950"/>
              <a:gd name="connsiteY0" fmla="*/ 469900 h 558800"/>
              <a:gd name="connsiteX1" fmla="*/ 107950 w 615950"/>
              <a:gd name="connsiteY1" fmla="*/ 558800 h 558800"/>
              <a:gd name="connsiteX2" fmla="*/ 0 w 615950"/>
              <a:gd name="connsiteY2" fmla="*/ 107950 h 558800"/>
              <a:gd name="connsiteX3" fmla="*/ 520700 w 615950"/>
              <a:gd name="connsiteY3" fmla="*/ 0 h 558800"/>
              <a:gd name="connsiteX4" fmla="*/ 615950 w 615950"/>
              <a:gd name="connsiteY4" fmla="*/ 6350 h 558800"/>
              <a:gd name="connsiteX5" fmla="*/ 527050 w 615950"/>
              <a:gd name="connsiteY5" fmla="*/ 469900 h 5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5950" h="558800">
                <a:moveTo>
                  <a:pt x="527050" y="469900"/>
                </a:moveTo>
                <a:lnTo>
                  <a:pt x="107950" y="558800"/>
                </a:lnTo>
                <a:lnTo>
                  <a:pt x="0" y="107950"/>
                </a:lnTo>
                <a:lnTo>
                  <a:pt x="520700" y="0"/>
                </a:lnTo>
                <a:lnTo>
                  <a:pt x="615950" y="6350"/>
                </a:lnTo>
                <a:lnTo>
                  <a:pt x="527050" y="469900"/>
                </a:lnTo>
                <a:close/>
              </a:path>
            </a:pathLst>
          </a:custGeom>
          <a:noFill/>
          <a:ln w="25400" cap="flat" cmpd="sng" algn="ctr">
            <a:solidFill>
              <a:srgbClr val="FF0000"/>
            </a:solidFill>
            <a:prstDash val="sysDash"/>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14" name="Picture 2" descr="華山1914文化創意產業園區">
            <a:extLst>
              <a:ext uri="{FF2B5EF4-FFF2-40B4-BE49-F238E27FC236}">
                <a16:creationId xmlns:a16="http://schemas.microsoft.com/office/drawing/2014/main" id="{CDF6AEF0-2C3B-717F-4593-A68A15B0D9F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63809" y="422936"/>
            <a:ext cx="1724025" cy="573939"/>
          </a:xfrm>
          <a:prstGeom prst="rect">
            <a:avLst/>
          </a:prstGeom>
          <a:noFill/>
          <a:extLst>
            <a:ext uri="{909E8E84-426E-40DD-AFC4-6F175D3DCCD1}">
              <a14:hiddenFill xmlns:a14="http://schemas.microsoft.com/office/drawing/2010/main">
                <a:solidFill>
                  <a:srgbClr val="FFFFFF"/>
                </a:solidFill>
              </a14:hiddenFill>
            </a:ext>
          </a:extLst>
        </p:spPr>
      </p:pic>
      <p:pic>
        <p:nvPicPr>
          <p:cNvPr id="15" name="圖片 8" descr="華山2.jpg">
            <a:extLst>
              <a:ext uri="{FF2B5EF4-FFF2-40B4-BE49-F238E27FC236}">
                <a16:creationId xmlns:a16="http://schemas.microsoft.com/office/drawing/2014/main" id="{B59A8C7A-9CF5-6F9B-F84A-508444E0331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881817" y="2883421"/>
            <a:ext cx="1298247" cy="646755"/>
          </a:xfrm>
          <a:prstGeom prst="rect">
            <a:avLst/>
          </a:prstGeom>
        </p:spPr>
      </p:pic>
      <p:pic>
        <p:nvPicPr>
          <p:cNvPr id="16" name="図 15" descr="講堂にいる人たち&#10;&#10;自動的に生成された説明">
            <a:extLst>
              <a:ext uri="{FF2B5EF4-FFF2-40B4-BE49-F238E27FC236}">
                <a16:creationId xmlns:a16="http://schemas.microsoft.com/office/drawing/2014/main" id="{DA886AF9-5227-D272-F59F-D09CF9F6118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235509" y="2859471"/>
            <a:ext cx="1298248" cy="674839"/>
          </a:xfrm>
          <a:prstGeom prst="rect">
            <a:avLst/>
          </a:prstGeom>
        </p:spPr>
      </p:pic>
      <p:pic>
        <p:nvPicPr>
          <p:cNvPr id="17" name="図 16">
            <a:extLst>
              <a:ext uri="{FF2B5EF4-FFF2-40B4-BE49-F238E27FC236}">
                <a16:creationId xmlns:a16="http://schemas.microsoft.com/office/drawing/2014/main" id="{DAA09D7E-1A44-3A2D-14E6-39367CEED5C5}"/>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85371" y="3706132"/>
            <a:ext cx="3164025" cy="1553909"/>
          </a:xfrm>
          <a:prstGeom prst="rect">
            <a:avLst/>
          </a:prstGeom>
        </p:spPr>
      </p:pic>
      <p:pic>
        <p:nvPicPr>
          <p:cNvPr id="18" name="図 17">
            <a:extLst>
              <a:ext uri="{FF2B5EF4-FFF2-40B4-BE49-F238E27FC236}">
                <a16:creationId xmlns:a16="http://schemas.microsoft.com/office/drawing/2014/main" id="{19D256AC-694B-14AD-020A-134A22593EA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648947" y="3718401"/>
            <a:ext cx="2970205" cy="1515047"/>
          </a:xfrm>
          <a:prstGeom prst="rect">
            <a:avLst/>
          </a:prstGeom>
        </p:spPr>
      </p:pic>
      <p:pic>
        <p:nvPicPr>
          <p:cNvPr id="19" name="図 18">
            <a:extLst>
              <a:ext uri="{FF2B5EF4-FFF2-40B4-BE49-F238E27FC236}">
                <a16:creationId xmlns:a16="http://schemas.microsoft.com/office/drawing/2014/main" id="{A81507CD-D5FC-0EA5-6107-5D8FD6A093E6}"/>
              </a:ext>
            </a:extLst>
          </p:cNvPr>
          <p:cNvPicPr>
            <a:picLocks noChangeAspect="1"/>
          </p:cNvPicPr>
          <p:nvPr/>
        </p:nvPicPr>
        <p:blipFill rotWithShape="1">
          <a:blip r:embed="rId8" cstate="print">
            <a:grayscl/>
            <a:alphaModFix amt="85000"/>
            <a:extLst>
              <a:ext uri="{28A0092B-C50C-407E-A947-70E740481C1C}">
                <a14:useLocalDpi xmlns:a14="http://schemas.microsoft.com/office/drawing/2010/main"/>
              </a:ext>
            </a:extLst>
          </a:blip>
          <a:srcRect/>
          <a:stretch/>
        </p:blipFill>
        <p:spPr>
          <a:xfrm>
            <a:off x="378445" y="973166"/>
            <a:ext cx="3484637" cy="2375929"/>
          </a:xfrm>
          <a:prstGeom prst="rect">
            <a:avLst/>
          </a:prstGeom>
        </p:spPr>
      </p:pic>
      <p:sp>
        <p:nvSpPr>
          <p:cNvPr id="20" name="テキスト ボックス 19">
            <a:extLst>
              <a:ext uri="{FF2B5EF4-FFF2-40B4-BE49-F238E27FC236}">
                <a16:creationId xmlns:a16="http://schemas.microsoft.com/office/drawing/2014/main" id="{C8103521-A8ED-9C3F-DBC7-E710AC2E7A94}"/>
              </a:ext>
            </a:extLst>
          </p:cNvPr>
          <p:cNvSpPr txBox="1"/>
          <p:nvPr/>
        </p:nvSpPr>
        <p:spPr>
          <a:xfrm>
            <a:off x="2614903" y="3120670"/>
            <a:ext cx="1384266" cy="369332"/>
          </a:xfrm>
          <a:prstGeom prst="rect">
            <a:avLst/>
          </a:prstGeom>
          <a:noFill/>
        </p:spPr>
        <p:txBody>
          <a:bodyPr wrap="squar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東</a:t>
            </a:r>
            <a:r>
              <a:rPr kumimoji="1" lang="en-US" altLang="ja-JP" dirty="0">
                <a:solidFill>
                  <a:srgbClr val="FF0000"/>
                </a:solidFill>
                <a:latin typeface="Meiryo UI" panose="020B0604030504040204" pitchFamily="50" charset="-128"/>
                <a:ea typeface="Meiryo UI" panose="020B0604030504040204" pitchFamily="50" charset="-128"/>
              </a:rPr>
              <a:t>2A</a:t>
            </a:r>
            <a:r>
              <a:rPr kumimoji="1" lang="ja-JP" altLang="en-US" dirty="0">
                <a:solidFill>
                  <a:srgbClr val="FF0000"/>
                </a:solidFill>
                <a:latin typeface="Meiryo UI" panose="020B0604030504040204" pitchFamily="50" charset="-128"/>
                <a:ea typeface="Meiryo UI" panose="020B0604030504040204" pitchFamily="50" charset="-128"/>
              </a:rPr>
              <a:t>～</a:t>
            </a:r>
            <a:r>
              <a:rPr kumimoji="1" lang="en-US" altLang="ja-JP" dirty="0">
                <a:solidFill>
                  <a:srgbClr val="FF0000"/>
                </a:solidFill>
                <a:latin typeface="Meiryo UI" panose="020B0604030504040204" pitchFamily="50" charset="-128"/>
                <a:ea typeface="Meiryo UI" panose="020B0604030504040204" pitchFamily="50" charset="-128"/>
              </a:rPr>
              <a:t>2D</a:t>
            </a:r>
            <a:endParaRPr kumimoji="1" lang="ja-JP" altLang="en-US" dirty="0">
              <a:solidFill>
                <a:srgbClr val="FF0000"/>
              </a:solidFill>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B2C6DC38-6C3D-B0AA-227A-09B7BAA00D96}"/>
              </a:ext>
            </a:extLst>
          </p:cNvPr>
          <p:cNvPicPr>
            <a:picLocks noChangeAspect="1"/>
          </p:cNvPicPr>
          <p:nvPr/>
        </p:nvPicPr>
        <p:blipFill>
          <a:blip r:embed="rId9"/>
          <a:stretch>
            <a:fillRect/>
          </a:stretch>
        </p:blipFill>
        <p:spPr>
          <a:xfrm>
            <a:off x="3955550" y="1136775"/>
            <a:ext cx="2572817" cy="1703777"/>
          </a:xfrm>
          <a:prstGeom prst="rect">
            <a:avLst/>
          </a:prstGeom>
        </p:spPr>
      </p:pic>
      <p:sp>
        <p:nvSpPr>
          <p:cNvPr id="22" name="フリーフォーム: 図形 21">
            <a:extLst>
              <a:ext uri="{FF2B5EF4-FFF2-40B4-BE49-F238E27FC236}">
                <a16:creationId xmlns:a16="http://schemas.microsoft.com/office/drawing/2014/main" id="{2E642298-2120-2FAA-7DAD-66901257FD62}"/>
              </a:ext>
            </a:extLst>
          </p:cNvPr>
          <p:cNvSpPr/>
          <p:nvPr/>
        </p:nvSpPr>
        <p:spPr>
          <a:xfrm>
            <a:off x="2402541" y="2389583"/>
            <a:ext cx="950259" cy="519953"/>
          </a:xfrm>
          <a:custGeom>
            <a:avLst/>
            <a:gdLst>
              <a:gd name="connsiteX0" fmla="*/ 0 w 950259"/>
              <a:gd name="connsiteY0" fmla="*/ 292848 h 519953"/>
              <a:gd name="connsiteX1" fmla="*/ 508000 w 950259"/>
              <a:gd name="connsiteY1" fmla="*/ 0 h 519953"/>
              <a:gd name="connsiteX2" fmla="*/ 950259 w 950259"/>
              <a:gd name="connsiteY2" fmla="*/ 298824 h 519953"/>
              <a:gd name="connsiteX3" fmla="*/ 735106 w 950259"/>
              <a:gd name="connsiteY3" fmla="*/ 394448 h 519953"/>
              <a:gd name="connsiteX4" fmla="*/ 209177 w 950259"/>
              <a:gd name="connsiteY4" fmla="*/ 519953 h 519953"/>
              <a:gd name="connsiteX5" fmla="*/ 0 w 950259"/>
              <a:gd name="connsiteY5" fmla="*/ 292848 h 51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259" h="519953">
                <a:moveTo>
                  <a:pt x="0" y="292848"/>
                </a:moveTo>
                <a:lnTo>
                  <a:pt x="508000" y="0"/>
                </a:lnTo>
                <a:lnTo>
                  <a:pt x="950259" y="298824"/>
                </a:lnTo>
                <a:lnTo>
                  <a:pt x="735106" y="394448"/>
                </a:lnTo>
                <a:lnTo>
                  <a:pt x="209177" y="519953"/>
                </a:lnTo>
                <a:lnTo>
                  <a:pt x="0" y="292848"/>
                </a:lnTo>
                <a:close/>
              </a:path>
            </a:pathLst>
          </a:custGeom>
          <a:solidFill>
            <a:srgbClr val="FFFF00">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cxnSp>
        <p:nvCxnSpPr>
          <p:cNvPr id="23" name="直線コネクタ 22">
            <a:extLst>
              <a:ext uri="{FF2B5EF4-FFF2-40B4-BE49-F238E27FC236}">
                <a16:creationId xmlns:a16="http://schemas.microsoft.com/office/drawing/2014/main" id="{7FE85827-27F5-9EB8-CBFF-18AB53CCB66D}"/>
              </a:ext>
            </a:extLst>
          </p:cNvPr>
          <p:cNvCxnSpPr>
            <a:cxnSpLocks/>
          </p:cNvCxnSpPr>
          <p:nvPr/>
        </p:nvCxnSpPr>
        <p:spPr>
          <a:xfrm>
            <a:off x="0" y="346413"/>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Google Shape;73;p3">
            <a:extLst>
              <a:ext uri="{FF2B5EF4-FFF2-40B4-BE49-F238E27FC236}">
                <a16:creationId xmlns:a16="http://schemas.microsoft.com/office/drawing/2014/main" id="{02D85B23-F3B1-CDD0-27CC-E6D9EE6854F6}"/>
              </a:ext>
            </a:extLst>
          </p:cNvPr>
          <p:cNvSpPr txBox="1">
            <a:spLocks/>
          </p:cNvSpPr>
          <p:nvPr/>
        </p:nvSpPr>
        <p:spPr bwMode="auto">
          <a:xfrm>
            <a:off x="12526" y="3621"/>
            <a:ext cx="3795712" cy="432000"/>
          </a:xfrm>
          <a:prstGeom prst="rect">
            <a:avLst/>
          </a:prstGeom>
          <a:noFill/>
          <a:ln w="9525">
            <a:noFill/>
            <a:miter lim="800000"/>
            <a:headEnd/>
            <a:tailEnd/>
          </a:ln>
        </p:spPr>
        <p:txBody>
          <a:bodyPr spcFirstLastPara="1" vert="horz" wrap="square" lIns="91425" tIns="45700" rIns="91425" bIns="45700" numCol="1" anchor="ctr" anchorCtr="0" compatLnSpc="1">
            <a:prstTxWarp prst="textNoShape">
              <a:avLst/>
            </a:prstTxWarp>
            <a:norm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a:lnSpc>
                <a:spcPct val="90000"/>
              </a:lnSpc>
              <a:spcBef>
                <a:spcPts val="0"/>
              </a:spcBef>
              <a:spcAft>
                <a:spcPts val="0"/>
              </a:spcAft>
              <a:buClr>
                <a:srgbClr val="3F3F3F"/>
              </a:buClr>
              <a:buSzPts val="1600"/>
              <a:buFont typeface="Arial"/>
              <a:buNone/>
            </a:pPr>
            <a:r>
              <a:rPr lang="ja-JP" altLang="en-US" sz="1200" b="1" dirty="0">
                <a:latin typeface="Meiryo UI" panose="020B0604030504040204" pitchFamily="50" charset="-128"/>
                <a:ea typeface="Meiryo UI" panose="020B0604030504040204" pitchFamily="50" charset="-128"/>
              </a:rPr>
              <a:t>会場概要</a:t>
            </a:r>
          </a:p>
        </p:txBody>
      </p:sp>
      <p:cxnSp>
        <p:nvCxnSpPr>
          <p:cNvPr id="24" name="直線矢印コネクタ 23">
            <a:extLst>
              <a:ext uri="{FF2B5EF4-FFF2-40B4-BE49-F238E27FC236}">
                <a16:creationId xmlns:a16="http://schemas.microsoft.com/office/drawing/2014/main" id="{0033D14A-1755-36D0-0A41-FB24B25FFDD9}"/>
              </a:ext>
            </a:extLst>
          </p:cNvPr>
          <p:cNvCxnSpPr>
            <a:cxnSpLocks/>
          </p:cNvCxnSpPr>
          <p:nvPr/>
        </p:nvCxnSpPr>
        <p:spPr>
          <a:xfrm flipH="1" flipV="1">
            <a:off x="2937485" y="2823956"/>
            <a:ext cx="258262" cy="372934"/>
          </a:xfrm>
          <a:prstGeom prst="straightConnector1">
            <a:avLst/>
          </a:prstGeom>
          <a:noFill/>
          <a:ln w="28575" cap="flat" cmpd="sng" algn="ctr">
            <a:solidFill>
              <a:srgbClr val="C0504D">
                <a:shade val="95000"/>
                <a:satMod val="105000"/>
              </a:srgbClr>
            </a:solidFill>
            <a:prstDash val="solid"/>
            <a:tailEnd type="triangle"/>
          </a:ln>
          <a:effectLst/>
        </p:spPr>
      </p:cxnSp>
      <p:sp>
        <p:nvSpPr>
          <p:cNvPr id="26" name="テキスト ボックス 25">
            <a:extLst>
              <a:ext uri="{FF2B5EF4-FFF2-40B4-BE49-F238E27FC236}">
                <a16:creationId xmlns:a16="http://schemas.microsoft.com/office/drawing/2014/main" id="{E4484EFB-B83D-8DF5-8618-1473E4A5FB56}"/>
              </a:ext>
            </a:extLst>
          </p:cNvPr>
          <p:cNvSpPr txBox="1"/>
          <p:nvPr/>
        </p:nvSpPr>
        <p:spPr bwMode="auto">
          <a:xfrm>
            <a:off x="248771" y="762000"/>
            <a:ext cx="4788490" cy="264496"/>
          </a:xfrm>
          <a:prstGeom prst="rect">
            <a:avLst/>
          </a:prstGeom>
          <a:noFill/>
          <a:ln w="9525">
            <a:noFill/>
            <a:miter lim="800000"/>
            <a:headEnd/>
            <a:tailEnd/>
          </a:ln>
          <a:effectLst/>
        </p:spPr>
        <p:txBody>
          <a:bodyPr wrap="none" rtlCol="0">
            <a:spAutoFit/>
          </a:bodyPr>
          <a:lstStyle/>
          <a:p>
            <a:pPr algn="l">
              <a:lnSpc>
                <a:spcPct val="120000"/>
              </a:lnSpc>
            </a:pPr>
            <a:r>
              <a:rPr kumimoji="1" lang="en-US" altLang="ja-JP" sz="1050" dirty="0">
                <a:latin typeface="Meiryo UI" panose="020B0604030504040204" pitchFamily="50" charset="-128"/>
                <a:ea typeface="Meiryo UI" panose="020B0604030504040204" pitchFamily="50" charset="-128"/>
                <a:cs typeface="メイリオ" pitchFamily="50" charset="-128"/>
              </a:rPr>
              <a:t>2021</a:t>
            </a:r>
            <a:r>
              <a:rPr kumimoji="1" lang="ja-JP" altLang="en-US" sz="1050" dirty="0">
                <a:latin typeface="Meiryo UI" panose="020B0604030504040204" pitchFamily="50" charset="-128"/>
                <a:ea typeface="Meiryo UI" panose="020B0604030504040204" pitchFamily="50" charset="-128"/>
                <a:cs typeface="メイリオ" pitchFamily="50" charset="-128"/>
              </a:rPr>
              <a:t>年度は屋内と屋外の併用でしたが、本年度は屋内会場のみでの実施となります。</a:t>
            </a:r>
          </a:p>
        </p:txBody>
      </p:sp>
    </p:spTree>
    <p:extLst>
      <p:ext uri="{BB962C8B-B14F-4D97-AF65-F5344CB8AC3E}">
        <p14:creationId xmlns:p14="http://schemas.microsoft.com/office/powerpoint/2010/main" val="2509433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AB04B761-4625-27FC-CF4C-64A61139EA86}"/>
              </a:ext>
            </a:extLst>
          </p:cNvPr>
          <p:cNvCxnSpPr>
            <a:cxnSpLocks/>
          </p:cNvCxnSpPr>
          <p:nvPr/>
        </p:nvCxnSpPr>
        <p:spPr>
          <a:xfrm>
            <a:off x="0" y="346413"/>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Google Shape;73;p3">
            <a:extLst>
              <a:ext uri="{FF2B5EF4-FFF2-40B4-BE49-F238E27FC236}">
                <a16:creationId xmlns:a16="http://schemas.microsoft.com/office/drawing/2014/main" id="{23606B3C-A734-92B3-5496-2ACF4D346403}"/>
              </a:ext>
            </a:extLst>
          </p:cNvPr>
          <p:cNvSpPr txBox="1">
            <a:spLocks/>
          </p:cNvSpPr>
          <p:nvPr/>
        </p:nvSpPr>
        <p:spPr bwMode="auto">
          <a:xfrm>
            <a:off x="12525" y="3621"/>
            <a:ext cx="5383339" cy="432000"/>
          </a:xfrm>
          <a:prstGeom prst="rect">
            <a:avLst/>
          </a:prstGeom>
          <a:noFill/>
          <a:ln w="9525">
            <a:noFill/>
            <a:miter lim="800000"/>
            <a:headEnd/>
            <a:tailEnd/>
          </a:ln>
        </p:spPr>
        <p:txBody>
          <a:bodyPr spcFirstLastPara="1" vert="horz" wrap="square" lIns="91425" tIns="45700" rIns="91425" bIns="45700" numCol="1" anchor="ctr" anchorCtr="0" compatLnSpc="1">
            <a:prstTxWarp prst="textNoShape">
              <a:avLst/>
            </a:prstTxWarp>
            <a:norm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a:lnSpc>
                <a:spcPct val="90000"/>
              </a:lnSpc>
              <a:spcBef>
                <a:spcPts val="0"/>
              </a:spcBef>
              <a:spcAft>
                <a:spcPts val="0"/>
              </a:spcAft>
              <a:buClr>
                <a:srgbClr val="3F3F3F"/>
              </a:buClr>
              <a:buSzPts val="1600"/>
              <a:buFont typeface="Arial"/>
              <a:buNone/>
            </a:pPr>
            <a:r>
              <a:rPr lang="ja-JP" altLang="en-US" sz="1200" b="1" dirty="0">
                <a:latin typeface="Meiryo UI" panose="020B0604030504040204" pitchFamily="50" charset="-128"/>
                <a:ea typeface="Meiryo UI" panose="020B0604030504040204" pitchFamily="50" charset="-128"/>
              </a:rPr>
              <a:t>会場レイアウト案　</a:t>
            </a:r>
            <a:r>
              <a:rPr lang="ja-JP" altLang="ja-JP" sz="1200" b="1" dirty="0">
                <a:solidFill>
                  <a:srgbClr val="000000"/>
                </a:solidFill>
                <a:latin typeface="Meiryo UI" panose="020B0604030504040204" pitchFamily="50" charset="-128"/>
                <a:ea typeface="Meiryo UI" panose="020B0604030504040204" pitchFamily="50" charset="-128"/>
                <a:cs typeface="Arial"/>
                <a:sym typeface="Arial"/>
              </a:rPr>
              <a:t> </a:t>
            </a:r>
            <a:r>
              <a:rPr lang="ja-JP" altLang="ja-JP" sz="1050" b="1" dirty="0">
                <a:solidFill>
                  <a:srgbClr val="000000"/>
                </a:solidFill>
                <a:latin typeface="Meiryo UI" panose="020B0604030504040204" pitchFamily="50" charset="-128"/>
                <a:ea typeface="Meiryo UI" panose="020B0604030504040204" pitchFamily="50" charset="-128"/>
                <a:cs typeface="Arial"/>
                <a:sym typeface="Arial"/>
              </a:rPr>
              <a:t>※</a:t>
            </a:r>
            <a:r>
              <a:rPr lang="ja-JP" altLang="en-US" sz="1050" b="1" dirty="0">
                <a:solidFill>
                  <a:srgbClr val="000000"/>
                </a:solidFill>
                <a:latin typeface="Meiryo UI" panose="020B0604030504040204" pitchFamily="50" charset="-128"/>
                <a:ea typeface="Meiryo UI" panose="020B0604030504040204" pitchFamily="50" charset="-128"/>
                <a:cs typeface="Arial"/>
                <a:sym typeface="Arial"/>
              </a:rPr>
              <a:t>お</a:t>
            </a:r>
            <a:r>
              <a:rPr lang="ja-JP" altLang="ja-JP" sz="1050" b="1" dirty="0">
                <a:solidFill>
                  <a:srgbClr val="000000"/>
                </a:solidFill>
                <a:latin typeface="Meiryo UI" panose="020B0604030504040204" pitchFamily="50" charset="-128"/>
                <a:ea typeface="Meiryo UI" panose="020B0604030504040204" pitchFamily="50" charset="-128"/>
                <a:cs typeface="Arial"/>
                <a:sym typeface="Arial"/>
              </a:rPr>
              <a:t>申し込み状況によって変更になる場合がございます。</a:t>
            </a:r>
            <a:endParaRPr lang="ja-JP" altLang="en-US" sz="1200" b="1"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A7001D4-F3EE-97EB-8978-F0B3AB9ACBD4}"/>
              </a:ext>
            </a:extLst>
          </p:cNvPr>
          <p:cNvPicPr>
            <a:picLocks noChangeAspect="1"/>
          </p:cNvPicPr>
          <p:nvPr/>
        </p:nvPicPr>
        <p:blipFill>
          <a:blip r:embed="rId2"/>
          <a:stretch>
            <a:fillRect/>
          </a:stretch>
        </p:blipFill>
        <p:spPr>
          <a:xfrm>
            <a:off x="0" y="1477639"/>
            <a:ext cx="6866811" cy="4800600"/>
          </a:xfrm>
          <a:prstGeom prst="rect">
            <a:avLst/>
          </a:prstGeom>
        </p:spPr>
      </p:pic>
      <p:pic>
        <p:nvPicPr>
          <p:cNvPr id="10" name="図 9">
            <a:extLst>
              <a:ext uri="{FF2B5EF4-FFF2-40B4-BE49-F238E27FC236}">
                <a16:creationId xmlns:a16="http://schemas.microsoft.com/office/drawing/2014/main" id="{C1DACB48-CC7F-D352-970E-FF6B453701F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4553" y="609843"/>
            <a:ext cx="1620530" cy="1215398"/>
          </a:xfrm>
          <a:prstGeom prst="rect">
            <a:avLst/>
          </a:prstGeom>
        </p:spPr>
      </p:pic>
      <p:pic>
        <p:nvPicPr>
          <p:cNvPr id="12" name="図 11" descr="室内, 人, 壁 が含まれている画像&#10;&#10;自動的に生成された説明">
            <a:extLst>
              <a:ext uri="{FF2B5EF4-FFF2-40B4-BE49-F238E27FC236}">
                <a16:creationId xmlns:a16="http://schemas.microsoft.com/office/drawing/2014/main" id="{91980E75-7C11-C72C-758B-B6876EB5533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647872" y="510255"/>
            <a:ext cx="1507788" cy="1130841"/>
          </a:xfrm>
          <a:prstGeom prst="rect">
            <a:avLst/>
          </a:prstGeom>
        </p:spPr>
      </p:pic>
      <p:pic>
        <p:nvPicPr>
          <p:cNvPr id="17" name="図 16">
            <a:extLst>
              <a:ext uri="{FF2B5EF4-FFF2-40B4-BE49-F238E27FC236}">
                <a16:creationId xmlns:a16="http://schemas.microsoft.com/office/drawing/2014/main" id="{276CE451-CEC2-408F-4456-2508F12A195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194570" y="1804671"/>
            <a:ext cx="1517665" cy="1138587"/>
          </a:xfrm>
          <a:prstGeom prst="rect">
            <a:avLst/>
          </a:prstGeom>
        </p:spPr>
      </p:pic>
      <p:cxnSp>
        <p:nvCxnSpPr>
          <p:cNvPr id="20" name="直線矢印コネクタ 19">
            <a:extLst>
              <a:ext uri="{FF2B5EF4-FFF2-40B4-BE49-F238E27FC236}">
                <a16:creationId xmlns:a16="http://schemas.microsoft.com/office/drawing/2014/main" id="{50D7D3C8-7CBB-E4F3-647E-3E74A9A06EB5}"/>
              </a:ext>
            </a:extLst>
          </p:cNvPr>
          <p:cNvCxnSpPr>
            <a:cxnSpLocks/>
          </p:cNvCxnSpPr>
          <p:nvPr/>
        </p:nvCxnSpPr>
        <p:spPr>
          <a:xfrm flipH="1" flipV="1">
            <a:off x="6391073" y="2918298"/>
            <a:ext cx="77821" cy="1838527"/>
          </a:xfrm>
          <a:prstGeom prst="straightConnector1">
            <a:avLst/>
          </a:prstGeom>
          <a:ln w="63500" cap="rnd">
            <a:solidFill>
              <a:srgbClr val="FF0000"/>
            </a:solidFill>
            <a:prstDash val="sysDot"/>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82001D65-55E3-61BC-00BD-87D7F5864EB9}"/>
              </a:ext>
            </a:extLst>
          </p:cNvPr>
          <p:cNvCxnSpPr>
            <a:cxnSpLocks/>
          </p:cNvCxnSpPr>
          <p:nvPr/>
        </p:nvCxnSpPr>
        <p:spPr>
          <a:xfrm flipV="1">
            <a:off x="4459214" y="1663430"/>
            <a:ext cx="0" cy="778212"/>
          </a:xfrm>
          <a:prstGeom prst="straightConnector1">
            <a:avLst/>
          </a:prstGeom>
          <a:ln w="63500" cap="rnd">
            <a:solidFill>
              <a:srgbClr val="FF0000"/>
            </a:solidFill>
            <a:prstDash val="sysDot"/>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8E2E28A0-5E05-895B-BD01-D01F1EFA0089}"/>
              </a:ext>
            </a:extLst>
          </p:cNvPr>
          <p:cNvCxnSpPr>
            <a:cxnSpLocks/>
          </p:cNvCxnSpPr>
          <p:nvPr/>
        </p:nvCxnSpPr>
        <p:spPr>
          <a:xfrm flipH="1" flipV="1">
            <a:off x="1507787" y="1848255"/>
            <a:ext cx="642026" cy="729575"/>
          </a:xfrm>
          <a:prstGeom prst="straightConnector1">
            <a:avLst/>
          </a:prstGeom>
          <a:ln w="63500" cap="rnd">
            <a:solidFill>
              <a:srgbClr val="FF0000"/>
            </a:solidFill>
            <a:prstDash val="sysDot"/>
            <a:headEnd w="lg" len="med"/>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156F0124-EB58-9BF0-5080-10B18CF497A1}"/>
              </a:ext>
            </a:extLst>
          </p:cNvPr>
          <p:cNvSpPr txBox="1"/>
          <p:nvPr/>
        </p:nvSpPr>
        <p:spPr>
          <a:xfrm>
            <a:off x="5914417" y="1556425"/>
            <a:ext cx="819455" cy="261610"/>
          </a:xfrm>
          <a:prstGeom prst="rect">
            <a:avLst/>
          </a:prstGeom>
          <a:noFill/>
        </p:spPr>
        <p:txBody>
          <a:bodyPr wrap="none" rtlCol="0">
            <a:spAutoFit/>
          </a:bodyPr>
          <a:lstStyle/>
          <a:p>
            <a:r>
              <a:rPr kumimoji="1" lang="en-US" altLang="ja-JP" sz="1100" dirty="0">
                <a:latin typeface="Meiryo UI" panose="020B0604030504040204" pitchFamily="50" charset="-128"/>
                <a:ea typeface="Meiryo UI" panose="020B0604030504040204" pitchFamily="50" charset="-128"/>
              </a:rPr>
              <a:t>2018</a:t>
            </a:r>
            <a:r>
              <a:rPr kumimoji="1" lang="ja-JP" altLang="en-US" sz="1100" dirty="0">
                <a:latin typeface="Meiryo UI" panose="020B0604030504040204" pitchFamily="50" charset="-128"/>
                <a:ea typeface="Meiryo UI" panose="020B0604030504040204" pitchFamily="50" charset="-128"/>
              </a:rPr>
              <a:t>年例</a:t>
            </a:r>
          </a:p>
        </p:txBody>
      </p:sp>
      <p:sp>
        <p:nvSpPr>
          <p:cNvPr id="30" name="テキスト ボックス 29">
            <a:extLst>
              <a:ext uri="{FF2B5EF4-FFF2-40B4-BE49-F238E27FC236}">
                <a16:creationId xmlns:a16="http://schemas.microsoft.com/office/drawing/2014/main" id="{C05454A9-A5CE-0FCD-309C-3D84680AE5D9}"/>
              </a:ext>
            </a:extLst>
          </p:cNvPr>
          <p:cNvSpPr txBox="1"/>
          <p:nvPr/>
        </p:nvSpPr>
        <p:spPr>
          <a:xfrm>
            <a:off x="4484451" y="1634246"/>
            <a:ext cx="819455" cy="261610"/>
          </a:xfrm>
          <a:prstGeom prst="rect">
            <a:avLst/>
          </a:prstGeom>
          <a:noFill/>
        </p:spPr>
        <p:txBody>
          <a:bodyPr wrap="none" rtlCol="0">
            <a:spAutoFit/>
          </a:bodyPr>
          <a:lstStyle/>
          <a:p>
            <a:r>
              <a:rPr kumimoji="1" lang="en-US" altLang="ja-JP" sz="1100" dirty="0">
                <a:latin typeface="Meiryo UI" panose="020B0604030504040204" pitchFamily="50" charset="-128"/>
                <a:ea typeface="Meiryo UI" panose="020B0604030504040204" pitchFamily="50" charset="-128"/>
              </a:rPr>
              <a:t>2018</a:t>
            </a:r>
            <a:r>
              <a:rPr kumimoji="1" lang="ja-JP" altLang="en-US" sz="1100" dirty="0">
                <a:latin typeface="Meiryo UI" panose="020B0604030504040204" pitchFamily="50" charset="-128"/>
                <a:ea typeface="Meiryo UI" panose="020B0604030504040204" pitchFamily="50" charset="-128"/>
              </a:rPr>
              <a:t>年例</a:t>
            </a:r>
          </a:p>
        </p:txBody>
      </p:sp>
      <p:sp>
        <p:nvSpPr>
          <p:cNvPr id="31" name="テキスト ボックス 30">
            <a:extLst>
              <a:ext uri="{FF2B5EF4-FFF2-40B4-BE49-F238E27FC236}">
                <a16:creationId xmlns:a16="http://schemas.microsoft.com/office/drawing/2014/main" id="{036B807D-C8A6-9390-0868-E8472B9D1125}"/>
              </a:ext>
            </a:extLst>
          </p:cNvPr>
          <p:cNvSpPr txBox="1"/>
          <p:nvPr/>
        </p:nvSpPr>
        <p:spPr>
          <a:xfrm>
            <a:off x="107005" y="1789890"/>
            <a:ext cx="819455" cy="261610"/>
          </a:xfrm>
          <a:prstGeom prst="rect">
            <a:avLst/>
          </a:prstGeom>
          <a:noFill/>
        </p:spPr>
        <p:txBody>
          <a:bodyPr wrap="none" rtlCol="0">
            <a:spAutoFit/>
          </a:bodyPr>
          <a:lstStyle/>
          <a:p>
            <a:r>
              <a:rPr kumimoji="1" lang="en-US" altLang="ja-JP" sz="1100" dirty="0">
                <a:latin typeface="Meiryo UI" panose="020B0604030504040204" pitchFamily="50" charset="-128"/>
                <a:ea typeface="Meiryo UI" panose="020B0604030504040204" pitchFamily="50" charset="-128"/>
              </a:rPr>
              <a:t>2016</a:t>
            </a:r>
            <a:r>
              <a:rPr kumimoji="1" lang="ja-JP" altLang="en-US" sz="1100" dirty="0">
                <a:latin typeface="Meiryo UI" panose="020B0604030504040204" pitchFamily="50" charset="-128"/>
                <a:ea typeface="Meiryo UI" panose="020B0604030504040204" pitchFamily="50" charset="-128"/>
              </a:rPr>
              <a:t>年例</a:t>
            </a:r>
          </a:p>
        </p:txBody>
      </p:sp>
      <p:pic>
        <p:nvPicPr>
          <p:cNvPr id="32" name="図 31" descr="人, 室内, 天井, 光景 が含まれている画像&#10;&#10;自動的に生成された説明">
            <a:extLst>
              <a:ext uri="{FF2B5EF4-FFF2-40B4-BE49-F238E27FC236}">
                <a16:creationId xmlns:a16="http://schemas.microsoft.com/office/drawing/2014/main" id="{9CA8BFCD-BF43-15F8-9191-707FB941E0A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519460" y="6585321"/>
            <a:ext cx="1852715" cy="1389536"/>
          </a:xfrm>
          <a:prstGeom prst="rect">
            <a:avLst/>
          </a:prstGeom>
        </p:spPr>
      </p:pic>
      <p:pic>
        <p:nvPicPr>
          <p:cNvPr id="33" name="図 32" descr="人, 建物, 立っている が含まれている画像&#10;&#10;自動的に生成された説明">
            <a:extLst>
              <a:ext uri="{FF2B5EF4-FFF2-40B4-BE49-F238E27FC236}">
                <a16:creationId xmlns:a16="http://schemas.microsoft.com/office/drawing/2014/main" id="{21C2579B-8BAD-91D1-9184-340308071F5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54923" y="6601621"/>
            <a:ext cx="1852716" cy="1389536"/>
          </a:xfrm>
          <a:prstGeom prst="rect">
            <a:avLst/>
          </a:prstGeom>
        </p:spPr>
      </p:pic>
      <p:pic>
        <p:nvPicPr>
          <p:cNvPr id="34" name="図 33" descr="人, 天井, 室内, 立っている が含まれている画像&#10;&#10;自動的に生成された説明">
            <a:extLst>
              <a:ext uri="{FF2B5EF4-FFF2-40B4-BE49-F238E27FC236}">
                <a16:creationId xmlns:a16="http://schemas.microsoft.com/office/drawing/2014/main" id="{67B9A456-81E1-C029-BBEC-CD356B21293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649822" y="6595352"/>
            <a:ext cx="1852714" cy="1389536"/>
          </a:xfrm>
          <a:prstGeom prst="rect">
            <a:avLst/>
          </a:prstGeom>
        </p:spPr>
      </p:pic>
      <p:pic>
        <p:nvPicPr>
          <p:cNvPr id="35" name="図 34" descr="人, 室内, 保持している, 食べ物 が含まれている画像&#10;&#10;自動的に生成された説明">
            <a:extLst>
              <a:ext uri="{FF2B5EF4-FFF2-40B4-BE49-F238E27FC236}">
                <a16:creationId xmlns:a16="http://schemas.microsoft.com/office/drawing/2014/main" id="{DE654443-5222-9D33-0B44-D077907DD55D}"/>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59923" y="8119136"/>
            <a:ext cx="1852715" cy="1389536"/>
          </a:xfrm>
          <a:prstGeom prst="rect">
            <a:avLst/>
          </a:prstGeom>
        </p:spPr>
      </p:pic>
      <p:pic>
        <p:nvPicPr>
          <p:cNvPr id="36" name="図 35" descr="室内, 天井, 人, 床 が含まれている画像&#10;&#10;自動的に生成された説明">
            <a:extLst>
              <a:ext uri="{FF2B5EF4-FFF2-40B4-BE49-F238E27FC236}">
                <a16:creationId xmlns:a16="http://schemas.microsoft.com/office/drawing/2014/main" id="{EE1924ED-CB6F-76FB-A94E-D05E5DF4581B}"/>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538918" y="8097990"/>
            <a:ext cx="1852715" cy="1389536"/>
          </a:xfrm>
          <a:prstGeom prst="rect">
            <a:avLst/>
          </a:prstGeom>
        </p:spPr>
      </p:pic>
      <p:pic>
        <p:nvPicPr>
          <p:cNvPr id="37" name="図 36">
            <a:extLst>
              <a:ext uri="{FF2B5EF4-FFF2-40B4-BE49-F238E27FC236}">
                <a16:creationId xmlns:a16="http://schemas.microsoft.com/office/drawing/2014/main" id="{9B8EB8A2-1253-98AA-6FA9-7A6456F2BB31}"/>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669276" y="8113498"/>
            <a:ext cx="1852714" cy="1389536"/>
          </a:xfrm>
          <a:prstGeom prst="rect">
            <a:avLst/>
          </a:prstGeom>
        </p:spPr>
      </p:pic>
      <p:sp>
        <p:nvSpPr>
          <p:cNvPr id="38" name="テキスト ボックス 37">
            <a:extLst>
              <a:ext uri="{FF2B5EF4-FFF2-40B4-BE49-F238E27FC236}">
                <a16:creationId xmlns:a16="http://schemas.microsoft.com/office/drawing/2014/main" id="{805ACB8D-0071-DC7A-11AD-600205FF2A8B}"/>
              </a:ext>
            </a:extLst>
          </p:cNvPr>
          <p:cNvSpPr txBox="1"/>
          <p:nvPr/>
        </p:nvSpPr>
        <p:spPr>
          <a:xfrm>
            <a:off x="272376" y="6381344"/>
            <a:ext cx="1911101" cy="261610"/>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過去のブース出展エリア出展例</a:t>
            </a:r>
          </a:p>
        </p:txBody>
      </p:sp>
      <p:cxnSp>
        <p:nvCxnSpPr>
          <p:cNvPr id="39" name="直線矢印コネクタ 38">
            <a:extLst>
              <a:ext uri="{FF2B5EF4-FFF2-40B4-BE49-F238E27FC236}">
                <a16:creationId xmlns:a16="http://schemas.microsoft.com/office/drawing/2014/main" id="{3D31196A-A0DD-563C-8885-7C354C65C403}"/>
              </a:ext>
            </a:extLst>
          </p:cNvPr>
          <p:cNvCxnSpPr>
            <a:cxnSpLocks/>
          </p:cNvCxnSpPr>
          <p:nvPr/>
        </p:nvCxnSpPr>
        <p:spPr>
          <a:xfrm>
            <a:off x="3308107" y="4792493"/>
            <a:ext cx="0" cy="1686129"/>
          </a:xfrm>
          <a:prstGeom prst="straightConnector1">
            <a:avLst/>
          </a:prstGeom>
          <a:ln w="63500" cap="rnd">
            <a:solidFill>
              <a:srgbClr val="FF0000"/>
            </a:solidFill>
            <a:prstDash val="sysDot"/>
            <a:headEnd w="lg" len="med"/>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69DB0D86-61B4-58BC-40FC-6EDFC208059F}"/>
              </a:ext>
            </a:extLst>
          </p:cNvPr>
          <p:cNvSpPr txBox="1"/>
          <p:nvPr/>
        </p:nvSpPr>
        <p:spPr>
          <a:xfrm>
            <a:off x="5200174" y="444138"/>
            <a:ext cx="1705916" cy="261610"/>
          </a:xfrm>
          <a:prstGeom prst="rect">
            <a:avLst/>
          </a:prstGeom>
          <a:noFill/>
        </p:spPr>
        <p:txBody>
          <a:bodyPr wrap="none" rtlCol="0">
            <a:spAutoFit/>
          </a:bodyPr>
          <a:lstStyle/>
          <a:p>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小間</a:t>
            </a:r>
            <a:r>
              <a:rPr kumimoji="1" lang="en-US" altLang="ja-JP" sz="1100" dirty="0">
                <a:latin typeface="Meiryo UI" panose="020B0604030504040204" pitchFamily="50" charset="-128"/>
                <a:ea typeface="Meiryo UI" panose="020B0604030504040204" pitchFamily="50" charset="-128"/>
              </a:rPr>
              <a:t>3M×3M</a:t>
            </a: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40</a:t>
            </a:r>
            <a:r>
              <a:rPr kumimoji="1" lang="ja-JP" altLang="en-US" sz="1100" dirty="0">
                <a:latin typeface="Meiryo UI" panose="020B0604030504040204" pitchFamily="50" charset="-128"/>
                <a:ea typeface="Meiryo UI" panose="020B0604030504040204" pitchFamily="50" charset="-128"/>
              </a:rPr>
              <a:t>小間</a:t>
            </a:r>
          </a:p>
        </p:txBody>
      </p:sp>
    </p:spTree>
    <p:extLst>
      <p:ext uri="{BB962C8B-B14F-4D97-AF65-F5344CB8AC3E}">
        <p14:creationId xmlns:p14="http://schemas.microsoft.com/office/powerpoint/2010/main" val="263378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D1EBD61-FFCC-477C-B8B2-40761A8E9DEF}"/>
              </a:ext>
            </a:extLst>
          </p:cNvPr>
          <p:cNvSpPr/>
          <p:nvPr/>
        </p:nvSpPr>
        <p:spPr>
          <a:xfrm>
            <a:off x="0" y="0"/>
            <a:ext cx="6858000" cy="4313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917420161"/>
              </p:ext>
            </p:extLst>
          </p:nvPr>
        </p:nvGraphicFramePr>
        <p:xfrm>
          <a:off x="228600" y="485184"/>
          <a:ext cx="6400800" cy="9038202"/>
        </p:xfrm>
        <a:graphic>
          <a:graphicData uri="http://schemas.openxmlformats.org/drawingml/2006/table">
            <a:tbl>
              <a:tblPr/>
              <a:tblGrid>
                <a:gridCol w="3050593">
                  <a:extLst>
                    <a:ext uri="{9D8B030D-6E8A-4147-A177-3AD203B41FA5}">
                      <a16:colId xmlns:a16="http://schemas.microsoft.com/office/drawing/2014/main" val="2727054726"/>
                    </a:ext>
                  </a:extLst>
                </a:gridCol>
                <a:gridCol w="3350207">
                  <a:extLst>
                    <a:ext uri="{9D8B030D-6E8A-4147-A177-3AD203B41FA5}">
                      <a16:colId xmlns:a16="http://schemas.microsoft.com/office/drawing/2014/main" val="3511081449"/>
                    </a:ext>
                  </a:extLst>
                </a:gridCol>
              </a:tblGrid>
              <a:tr h="218604">
                <a:tc gridSpan="2">
                  <a:txBody>
                    <a:bodyPr/>
                    <a:lstStyle/>
                    <a:p>
                      <a:pPr algn="l"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■ブース出展内容</a:t>
                      </a: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　（該当する項目に ☑ チェックをご記入いただき、予定している内容をご記載ください）</a:t>
                      </a:r>
                    </a:p>
                  </a:txBody>
                  <a:tcPr marL="9850" marR="9850" marT="985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extLst>
                  <a:ext uri="{0D108BD9-81ED-4DB2-BD59-A6C34878D82A}">
                    <a16:rowId xmlns:a16="http://schemas.microsoft.com/office/drawing/2014/main" val="3717444138"/>
                  </a:ext>
                </a:extLst>
              </a:tr>
              <a:tr h="528388">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■出展者名（出展者名表示などに記載する名前となります）</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　　　　　　　</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9850" marR="9850" marT="98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103725081"/>
                  </a:ext>
                </a:extLst>
              </a:tr>
              <a:tr h="726958">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ブース出展内容 </a:t>
                      </a: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パンフレット配布、フォトスポット、ミニクイズ等</a:t>
                      </a: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9850" marR="9850" marT="98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1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9850" marR="9850" marT="985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841452482"/>
                  </a:ext>
                </a:extLst>
              </a:tr>
              <a:tr h="830549">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ステージパフォーマンス</a:t>
                      </a: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（伝統芸能、パフォーマンス、ご当地キャラクター等）</a:t>
                      </a: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各ブース内ではなく、メインステージでの実施を想定しています</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850" marR="9850" marT="98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507639546"/>
                  </a:ext>
                </a:extLst>
              </a:tr>
              <a:tr h="900676">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体験コンテンツ（伝統工芸体験、文化体験等）</a:t>
                      </a: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各ブース内ではなく、体験コーナーでの実施を想定しています</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9850" marR="9850" marT="98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871743138"/>
                  </a:ext>
                </a:extLst>
              </a:tr>
              <a:tr h="666369">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4.【</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試飲・試食による</a:t>
                      </a: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PR】</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　</a:t>
                      </a:r>
                    </a:p>
                  </a:txBody>
                  <a:tcPr marL="9850" marR="9850" marT="98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4025327634"/>
                  </a:ext>
                </a:extLst>
              </a:tr>
              <a:tr h="726958">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物品（特産品、ご当地キャラクターグッズ等）及び旅行商品（着地側ツアー等）の販売または</a:t>
                      </a: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PR】</a:t>
                      </a: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　</a:t>
                      </a:r>
                    </a:p>
                  </a:txBody>
                  <a:tcPr marL="9850" marR="9850" marT="98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694086091"/>
                  </a:ext>
                </a:extLst>
              </a:tr>
              <a:tr h="726958">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6.【</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物品提供による</a:t>
                      </a: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PR</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（アンケートノベルティ等）</a:t>
                      </a: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　</a:t>
                      </a:r>
                    </a:p>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850" marR="9850" marT="98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073590441"/>
                  </a:ext>
                </a:extLst>
              </a:tr>
              <a:tr h="494725">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100" b="1"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i="0" u="none" strike="noStrike" dirty="0">
                          <a:solidFill>
                            <a:schemeClr val="tx1"/>
                          </a:solidFill>
                          <a:effectLst/>
                          <a:latin typeface="Meiryo UI" panose="020B0604030504040204" pitchFamily="50" charset="-128"/>
                          <a:ea typeface="Meiryo UI" panose="020B0604030504040204" pitchFamily="50" charset="-128"/>
                        </a:rPr>
                        <a:t>◆</a:t>
                      </a:r>
                      <a:r>
                        <a:rPr lang="en-US" altLang="ja-JP" sz="1100" b="1" i="0" u="none" strike="noStrike" dirty="0">
                          <a:solidFill>
                            <a:schemeClr val="tx1"/>
                          </a:solidFill>
                          <a:effectLst/>
                          <a:latin typeface="Meiryo UI" panose="020B0604030504040204" pitchFamily="50" charset="-128"/>
                          <a:ea typeface="Meiryo UI" panose="020B0604030504040204" pitchFamily="50" charset="-128"/>
                        </a:rPr>
                        <a:t>12</a:t>
                      </a:r>
                      <a:r>
                        <a:rPr lang="ja-JP" altLang="en-US" sz="1100" b="1" i="0" u="none" strike="noStrike" dirty="0">
                          <a:solidFill>
                            <a:schemeClr val="tx1"/>
                          </a:solidFill>
                          <a:effectLst/>
                          <a:latin typeface="Meiryo UI" panose="020B0604030504040204" pitchFamily="50" charset="-128"/>
                          <a:ea typeface="Meiryo UI" panose="020B0604030504040204" pitchFamily="50" charset="-128"/>
                        </a:rPr>
                        <a:t>月</a:t>
                      </a:r>
                      <a:r>
                        <a:rPr lang="en-US" altLang="ja-JP" sz="1100" b="1" i="0" u="none" strike="noStrike" dirty="0">
                          <a:solidFill>
                            <a:schemeClr val="tx1"/>
                          </a:solidFill>
                          <a:effectLst/>
                          <a:latin typeface="Meiryo UI" panose="020B0604030504040204" pitchFamily="50" charset="-128"/>
                          <a:ea typeface="Meiryo UI" panose="020B0604030504040204" pitchFamily="50" charset="-128"/>
                        </a:rPr>
                        <a:t>8</a:t>
                      </a:r>
                      <a:r>
                        <a:rPr lang="ja-JP" altLang="en-US" sz="1100" b="1" i="0" u="none" strike="noStrike" dirty="0">
                          <a:solidFill>
                            <a:schemeClr val="tx1"/>
                          </a:solidFill>
                          <a:effectLst/>
                          <a:latin typeface="Meiryo UI" panose="020B0604030504040204" pitchFamily="50" charset="-128"/>
                          <a:ea typeface="Meiryo UI" panose="020B0604030504040204" pitchFamily="50" charset="-128"/>
                        </a:rPr>
                        <a:t>日（金）、午後から</a:t>
                      </a:r>
                      <a:r>
                        <a:rPr kumimoji="1" lang="zh-TW" altLang="en-US" sz="1100" b="1"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台北晶宴民権館</a:t>
                      </a:r>
                      <a:r>
                        <a:rPr kumimoji="1" lang="ja-JP" altLang="en-US" sz="1100" b="1"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にて商談会を予定しています。</a:t>
                      </a:r>
                      <a:endParaRPr kumimoji="1" lang="en-US" altLang="ja-JP" sz="1100" b="1"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50" b="1"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1" lang="ja-JP" altLang="en-US" sz="1050" b="1"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参加費（ブース出展者）＝</a:t>
                      </a:r>
                      <a:r>
                        <a:rPr kumimoji="1" lang="en-US" altLang="ja-JP" sz="1050" b="1"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\30,000/</a:t>
                      </a:r>
                      <a:r>
                        <a:rPr kumimoji="1" lang="ja-JP" altLang="en-US" sz="1050" b="1"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不課税</a:t>
                      </a:r>
                      <a:r>
                        <a:rPr kumimoji="1" lang="en-US" altLang="ja-JP" sz="1050" b="1"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1" lang="ja-JP" altLang="en-US" sz="1050" b="1"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詳細は別途ご案内いたします。</a:t>
                      </a:r>
                      <a:endParaRPr lang="en-US" altLang="ja-JP" sz="1050" b="1" i="0" u="none" strike="noStrike" dirty="0">
                        <a:solidFill>
                          <a:schemeClr val="tx1"/>
                        </a:solidFill>
                        <a:effectLst/>
                        <a:latin typeface="Meiryo UI" panose="020B0604030504040204" pitchFamily="50" charset="-128"/>
                        <a:ea typeface="Meiryo UI" panose="020B0604030504040204" pitchFamily="50" charset="-128"/>
                      </a:endParaRPr>
                    </a:p>
                  </a:txBody>
                  <a:tcPr marL="9850" marR="9850" marT="985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extLst>
                  <a:ext uri="{0D108BD9-81ED-4DB2-BD59-A6C34878D82A}">
                    <a16:rowId xmlns:a16="http://schemas.microsoft.com/office/drawing/2014/main" val="958797994"/>
                  </a:ext>
                </a:extLst>
              </a:tr>
              <a:tr h="494725">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1"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50" b="1" i="0" u="none" strike="noStrike" dirty="0">
                          <a:solidFill>
                            <a:schemeClr val="tx1"/>
                          </a:solidFill>
                          <a:effectLst/>
                          <a:latin typeface="Meiryo UI" panose="020B0604030504040204" pitchFamily="50" charset="-128"/>
                          <a:ea typeface="Meiryo UI" panose="020B0604030504040204" pitchFamily="50" charset="-128"/>
                        </a:rPr>
                        <a:t>7</a:t>
                      </a:r>
                      <a:r>
                        <a:rPr lang="en-US" altLang="ja-JP" sz="1100" b="1" i="0" u="none" strike="noStrike" dirty="0">
                          <a:solidFill>
                            <a:schemeClr val="tx1"/>
                          </a:solidFill>
                          <a:effectLst/>
                          <a:latin typeface="Meiryo UI" panose="020B0604030504040204" pitchFamily="50" charset="-128"/>
                          <a:ea typeface="Meiryo UI" panose="020B0604030504040204" pitchFamily="50" charset="-128"/>
                        </a:rPr>
                        <a:t>. 12/8</a:t>
                      </a:r>
                      <a:r>
                        <a:rPr lang="ja-JP" altLang="en-US" sz="1100" b="1" i="0" u="none" strike="noStrike" dirty="0">
                          <a:solidFill>
                            <a:schemeClr val="tx1"/>
                          </a:solidFill>
                          <a:effectLst/>
                          <a:latin typeface="Meiryo UI" panose="020B0604030504040204" pitchFamily="50" charset="-128"/>
                          <a:ea typeface="Meiryo UI" panose="020B0604030504040204" pitchFamily="50" charset="-128"/>
                        </a:rPr>
                        <a:t>（金）</a:t>
                      </a:r>
                      <a:r>
                        <a:rPr kumimoji="1" lang="ja-JP" altLang="en-US" sz="1100" b="1"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商談会</a:t>
                      </a:r>
                      <a:endParaRPr kumimoji="1" lang="en-US" altLang="ja-JP" sz="1100" b="1"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□参加する　　　　　　　　　　　　　　□参加しない　　　　　　　　　　　　□未定</a:t>
                      </a:r>
                      <a:endParaRPr kumimoji="1" lang="en-US" altLang="ja-JP"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050" b="1" i="0" u="none" strike="noStrike" dirty="0">
                        <a:solidFill>
                          <a:schemeClr val="tx1"/>
                        </a:solidFill>
                        <a:effectLst/>
                        <a:latin typeface="Meiryo UI" panose="020B0604030504040204" pitchFamily="50" charset="-128"/>
                        <a:ea typeface="Meiryo UI" panose="020B0604030504040204" pitchFamily="50" charset="-128"/>
                      </a:endParaRPr>
                    </a:p>
                  </a:txBody>
                  <a:tcPr marL="9850" marR="9850" marT="98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11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9850" marR="9850" marT="9850" marB="0" anchor="ctr"/>
                </a:tc>
                <a:extLst>
                  <a:ext uri="{0D108BD9-81ED-4DB2-BD59-A6C34878D82A}">
                    <a16:rowId xmlns:a16="http://schemas.microsoft.com/office/drawing/2014/main" val="927733300"/>
                  </a:ext>
                </a:extLst>
              </a:tr>
              <a:tr h="1099187">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◆ステージ単体での出演プランをご用意しました。（無料）</a:t>
                      </a:r>
                      <a:r>
                        <a:rPr lang="en-US" altLang="ja-JP" sz="1050" b="1" i="0" u="sng" strike="noStrike" dirty="0">
                          <a:solidFill>
                            <a:srgbClr val="000000"/>
                          </a:solidFill>
                          <a:effectLst/>
                          <a:latin typeface="Meiryo UI" panose="020B0604030504040204" pitchFamily="50" charset="-128"/>
                          <a:ea typeface="Meiryo UI" panose="020B0604030504040204" pitchFamily="50" charset="-128"/>
                        </a:rPr>
                        <a:t>※</a:t>
                      </a:r>
                      <a:r>
                        <a:rPr lang="ja-JP" altLang="en-US" sz="1050" b="1" i="0" u="sng" strike="noStrike" dirty="0">
                          <a:solidFill>
                            <a:srgbClr val="000000"/>
                          </a:solidFill>
                          <a:effectLst/>
                          <a:latin typeface="Meiryo UI" panose="020B0604030504040204" pitchFamily="50" charset="-128"/>
                          <a:ea typeface="Meiryo UI" panose="020B0604030504040204" pitchFamily="50" charset="-128"/>
                        </a:rPr>
                        <a:t>ブース出展がある方は記載不要です。</a:t>
                      </a:r>
                      <a:endParaRPr lang="en-US" altLang="ja-JP" sz="900" b="1" i="0" u="sng"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・演目は東北の伝統芸能・文化、ゆるきゃらなどエンターテインメント性の高いものにのみに限ります。</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・出演費・渡航費など出演にあたりかかる費用は全て出展者様のご負担となります。</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・出演回数は要調整となります。</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・ステージ内容を審査の上、主催者側で選定させていただきますことをご留意ください。</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上記ご理解いただける場合は下記に出演内容をご記載ください。</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850" marR="9850" marT="985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extLst>
                  <a:ext uri="{0D108BD9-81ED-4DB2-BD59-A6C34878D82A}">
                    <a16:rowId xmlns:a16="http://schemas.microsoft.com/office/drawing/2014/main" val="3263213969"/>
                  </a:ext>
                </a:extLst>
              </a:tr>
              <a:tr h="830549">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8.</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予定しているステージ演目内容の詳細をご記載ください。</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9850" marR="9850" marT="98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extLst>
                  <a:ext uri="{0D108BD9-81ED-4DB2-BD59-A6C34878D82A}">
                    <a16:rowId xmlns:a16="http://schemas.microsoft.com/office/drawing/2014/main" val="3744742671"/>
                  </a:ext>
                </a:extLst>
              </a:tr>
              <a:tr h="279114">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 その他、ご意見・ご要望・ご提案等ございましたらご記入ください</a:t>
                      </a:r>
                    </a:p>
                  </a:txBody>
                  <a:tcPr marL="9850" marR="9850" marT="9850"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extLst>
                  <a:ext uri="{0D108BD9-81ED-4DB2-BD59-A6C34878D82A}">
                    <a16:rowId xmlns:a16="http://schemas.microsoft.com/office/drawing/2014/main" val="3447518002"/>
                  </a:ext>
                </a:extLst>
              </a:tr>
              <a:tr h="432000">
                <a:tc>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850" marR="9850" marT="9850" marB="0" anchor="ctr">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850" marR="9850" marT="9850" marB="0" anchor="ctr">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1781199"/>
                  </a:ext>
                </a:extLst>
              </a:tr>
            </a:tbl>
          </a:graphicData>
        </a:graphic>
      </p:graphicFrame>
      <p:sp>
        <p:nvSpPr>
          <p:cNvPr id="8" name="Text Box 9"/>
          <p:cNvSpPr txBox="1">
            <a:spLocks noChangeArrowheads="1"/>
          </p:cNvSpPr>
          <p:nvPr/>
        </p:nvSpPr>
        <p:spPr bwMode="auto">
          <a:xfrm>
            <a:off x="264381" y="-27781"/>
            <a:ext cx="6858000" cy="409086"/>
          </a:xfrm>
          <a:prstGeom prst="rect">
            <a:avLst/>
          </a:prstGeom>
          <a:noFill/>
          <a:ln w="9525">
            <a:noFill/>
            <a:miter lim="800000"/>
            <a:headEnd/>
            <a:tailEnd/>
          </a:ln>
          <a:effectLst/>
        </p:spPr>
        <p:txBody>
          <a:bodyPr wrap="square">
            <a:spAutoFit/>
          </a:bodyPr>
          <a:lstStyle/>
          <a:p>
            <a:pPr>
              <a:lnSpc>
                <a:spcPct val="150000"/>
              </a:lnSpc>
            </a:pPr>
            <a:r>
              <a:rPr lang="en-US" altLang="ja-JP" sz="1600" b="1" dirty="0">
                <a:solidFill>
                  <a:schemeClr val="bg1"/>
                </a:solidFill>
                <a:latin typeface="Meiryo UI" panose="020B0604030504040204" pitchFamily="50" charset="-128"/>
                <a:ea typeface="Meiryo UI" panose="020B0604030504040204" pitchFamily="50" charset="-128"/>
                <a:cs typeface="Meiryo UI" pitchFamily="50" charset="-128"/>
              </a:rPr>
              <a:t>【</a:t>
            </a:r>
            <a:r>
              <a:rPr lang="ja-JP" altLang="en-US" sz="1600" b="1" dirty="0">
                <a:solidFill>
                  <a:schemeClr val="bg1"/>
                </a:solidFill>
                <a:latin typeface="Meiryo UI" panose="020B0604030504040204" pitchFamily="50" charset="-128"/>
                <a:ea typeface="Meiryo UI" panose="020B0604030504040204" pitchFamily="50" charset="-128"/>
                <a:cs typeface="Meiryo UI" pitchFamily="50" charset="-128"/>
              </a:rPr>
              <a:t>日本東北遊楽日</a:t>
            </a:r>
            <a:r>
              <a:rPr lang="en-US" altLang="ja-JP" sz="1600" b="1" dirty="0">
                <a:solidFill>
                  <a:schemeClr val="bg1"/>
                </a:solidFill>
                <a:latin typeface="Meiryo UI" panose="020B0604030504040204" pitchFamily="50" charset="-128"/>
                <a:ea typeface="Meiryo UI" panose="020B0604030504040204" pitchFamily="50" charset="-128"/>
                <a:cs typeface="Meiryo UI" pitchFamily="50" charset="-128"/>
              </a:rPr>
              <a:t>2023</a:t>
            </a:r>
            <a:r>
              <a:rPr lang="ja-JP" altLang="en-US" sz="1600" b="1" dirty="0">
                <a:solidFill>
                  <a:schemeClr val="bg1"/>
                </a:solidFill>
                <a:latin typeface="Meiryo UI" panose="020B0604030504040204" pitchFamily="50" charset="-128"/>
                <a:ea typeface="Meiryo UI" panose="020B0604030504040204" pitchFamily="50" charset="-128"/>
                <a:cs typeface="Meiryo UI" pitchFamily="50" charset="-128"/>
              </a:rPr>
              <a:t>　新・魅力再發見！出展申込書①</a:t>
            </a:r>
            <a:r>
              <a:rPr lang="en-US" altLang="ja-JP" sz="1600" b="1" dirty="0">
                <a:solidFill>
                  <a:schemeClr val="bg1"/>
                </a:solidFill>
                <a:latin typeface="Meiryo UI" panose="020B0604030504040204" pitchFamily="50" charset="-128"/>
                <a:ea typeface="Meiryo UI" panose="020B0604030504040204" pitchFamily="50" charset="-128"/>
                <a:cs typeface="Meiryo UI" pitchFamily="50" charset="-128"/>
              </a:rPr>
              <a:t>】</a:t>
            </a:r>
            <a:r>
              <a:rPr lang="ja-JP" altLang="en-US" sz="1600" b="1" dirty="0">
                <a:solidFill>
                  <a:schemeClr val="bg1"/>
                </a:solidFill>
                <a:latin typeface="Meiryo UI" panose="020B0604030504040204" pitchFamily="50" charset="-128"/>
                <a:ea typeface="Meiryo UI" panose="020B0604030504040204" pitchFamily="50" charset="-128"/>
                <a:cs typeface="Meiryo UI" pitchFamily="50" charset="-128"/>
              </a:rPr>
              <a:t>　</a:t>
            </a:r>
            <a:endParaRPr lang="en-US" altLang="ja-JP" sz="1600" b="1" dirty="0">
              <a:solidFill>
                <a:schemeClr val="bg1"/>
              </a:solidFill>
              <a:latin typeface="Meiryo UI" panose="020B0604030504040204" pitchFamily="50" charset="-128"/>
              <a:ea typeface="Meiryo UI" panose="020B0604030504040204" pitchFamily="50" charset="-128"/>
              <a:cs typeface="Meiryo UI" pitchFamily="50" charset="-128"/>
            </a:endParaRPr>
          </a:p>
        </p:txBody>
      </p:sp>
      <p:sp>
        <p:nvSpPr>
          <p:cNvPr id="2" name="テキスト ボックス 1">
            <a:extLst>
              <a:ext uri="{FF2B5EF4-FFF2-40B4-BE49-F238E27FC236}">
                <a16:creationId xmlns:a16="http://schemas.microsoft.com/office/drawing/2014/main" id="{49C0D922-4B33-6F0C-4CF5-31FFC96A6BFC}"/>
              </a:ext>
            </a:extLst>
          </p:cNvPr>
          <p:cNvSpPr txBox="1"/>
          <p:nvPr/>
        </p:nvSpPr>
        <p:spPr bwMode="auto">
          <a:xfrm>
            <a:off x="172753" y="9517019"/>
            <a:ext cx="3470822" cy="406073"/>
          </a:xfrm>
          <a:prstGeom prst="rect">
            <a:avLst/>
          </a:prstGeom>
          <a:noFill/>
          <a:ln w="9525">
            <a:noFill/>
            <a:miter lim="800000"/>
            <a:headEnd/>
            <a:tailEnd/>
          </a:ln>
          <a:effectLst/>
        </p:spPr>
        <p:txBody>
          <a:bodyPr wrap="none" rtlCol="0">
            <a:spAutoFit/>
          </a:bodyPr>
          <a:lstStyle/>
          <a:p>
            <a:pPr algn="l">
              <a:lnSpc>
                <a:spcPct val="120000"/>
              </a:lnSpc>
            </a:pPr>
            <a:r>
              <a:rPr kumimoji="1" lang="en-US" altLang="ja-JP" sz="900" dirty="0">
                <a:solidFill>
                  <a:srgbClr val="FF0000"/>
                </a:solidFill>
                <a:latin typeface="Meiryo UI" panose="020B0604030504040204" pitchFamily="50" charset="-128"/>
                <a:ea typeface="Meiryo UI" panose="020B0604030504040204" pitchFamily="50" charset="-128"/>
                <a:cs typeface="メイリオ" pitchFamily="50" charset="-128"/>
              </a:rPr>
              <a:t>12</a:t>
            </a:r>
            <a:r>
              <a:rPr kumimoji="1" lang="ja-JP" altLang="en-US" sz="900" dirty="0">
                <a:solidFill>
                  <a:srgbClr val="FF0000"/>
                </a:solidFill>
                <a:latin typeface="Meiryo UI" panose="020B0604030504040204" pitchFamily="50" charset="-128"/>
                <a:ea typeface="Meiryo UI" panose="020B0604030504040204" pitchFamily="50" charset="-128"/>
                <a:cs typeface="メイリオ" pitchFamily="50" charset="-128"/>
              </a:rPr>
              <a:t>月</a:t>
            </a:r>
            <a:r>
              <a:rPr kumimoji="1" lang="en-US" altLang="ja-JP" sz="900" dirty="0">
                <a:solidFill>
                  <a:srgbClr val="FF0000"/>
                </a:solidFill>
                <a:latin typeface="Meiryo UI" panose="020B0604030504040204" pitchFamily="50" charset="-128"/>
                <a:ea typeface="Meiryo UI" panose="020B0604030504040204" pitchFamily="50" charset="-128"/>
                <a:cs typeface="メイリオ" pitchFamily="50" charset="-128"/>
              </a:rPr>
              <a:t>7</a:t>
            </a:r>
            <a:r>
              <a:rPr kumimoji="1" lang="ja-JP" altLang="en-US" sz="900" dirty="0">
                <a:solidFill>
                  <a:srgbClr val="FF0000"/>
                </a:solidFill>
                <a:latin typeface="Meiryo UI" panose="020B0604030504040204" pitchFamily="50" charset="-128"/>
                <a:ea typeface="Meiryo UI" panose="020B0604030504040204" pitchFamily="50" charset="-128"/>
                <a:cs typeface="メイリオ" pitchFamily="50" charset="-128"/>
              </a:rPr>
              <a:t>日～</a:t>
            </a:r>
            <a:r>
              <a:rPr kumimoji="1" lang="en-US" altLang="ja-JP" sz="900" dirty="0">
                <a:solidFill>
                  <a:srgbClr val="FF0000"/>
                </a:solidFill>
                <a:latin typeface="Meiryo UI" panose="020B0604030504040204" pitchFamily="50" charset="-128"/>
                <a:ea typeface="Meiryo UI" panose="020B0604030504040204" pitchFamily="50" charset="-128"/>
                <a:cs typeface="メイリオ" pitchFamily="50" charset="-128"/>
              </a:rPr>
              <a:t>11</a:t>
            </a:r>
            <a:r>
              <a:rPr kumimoji="1" lang="ja-JP" altLang="en-US" sz="900" dirty="0">
                <a:solidFill>
                  <a:srgbClr val="FF0000"/>
                </a:solidFill>
                <a:latin typeface="Meiryo UI" panose="020B0604030504040204" pitchFamily="50" charset="-128"/>
                <a:ea typeface="Meiryo UI" panose="020B0604030504040204" pitchFamily="50" charset="-128"/>
                <a:cs typeface="メイリオ" pitchFamily="50" charset="-128"/>
              </a:rPr>
              <a:t>日の東北発着の出展者向けツアーを予定しています。</a:t>
            </a:r>
            <a:endParaRPr kumimoji="1" lang="en-US" altLang="ja-JP" sz="900" dirty="0">
              <a:solidFill>
                <a:srgbClr val="FF0000"/>
              </a:solidFill>
              <a:latin typeface="Meiryo UI" panose="020B0604030504040204" pitchFamily="50" charset="-128"/>
              <a:ea typeface="Meiryo UI" panose="020B0604030504040204" pitchFamily="50" charset="-128"/>
              <a:cs typeface="メイリオ" pitchFamily="50" charset="-128"/>
            </a:endParaRPr>
          </a:p>
          <a:p>
            <a:pPr algn="l">
              <a:lnSpc>
                <a:spcPct val="120000"/>
              </a:lnSpc>
            </a:pPr>
            <a:r>
              <a:rPr lang="ja-JP" altLang="en-US" sz="900" dirty="0">
                <a:solidFill>
                  <a:srgbClr val="FF0000"/>
                </a:solidFill>
                <a:latin typeface="Meiryo UI" panose="020B0604030504040204" pitchFamily="50" charset="-128"/>
                <a:ea typeface="Meiryo UI" panose="020B0604030504040204" pitchFamily="50" charset="-128"/>
                <a:cs typeface="メイリオ" pitchFamily="50" charset="-128"/>
              </a:rPr>
              <a:t>詳細については</a:t>
            </a:r>
            <a:r>
              <a:rPr lang="en-US" altLang="ja-JP" sz="900" dirty="0">
                <a:solidFill>
                  <a:srgbClr val="FF0000"/>
                </a:solidFill>
                <a:latin typeface="Meiryo UI" panose="020B0604030504040204" pitchFamily="50" charset="-128"/>
                <a:ea typeface="Meiryo UI" panose="020B0604030504040204" pitchFamily="50" charset="-128"/>
                <a:cs typeface="メイリオ" pitchFamily="50" charset="-128"/>
              </a:rPr>
              <a:t>8</a:t>
            </a:r>
            <a:r>
              <a:rPr lang="ja-JP" altLang="en-US" sz="900" dirty="0">
                <a:solidFill>
                  <a:srgbClr val="FF0000"/>
                </a:solidFill>
                <a:latin typeface="Meiryo UI" panose="020B0604030504040204" pitchFamily="50" charset="-128"/>
                <a:ea typeface="Meiryo UI" panose="020B0604030504040204" pitchFamily="50" charset="-128"/>
                <a:cs typeface="メイリオ" pitchFamily="50" charset="-128"/>
              </a:rPr>
              <a:t>月中旬以降の出展詳細申込の際にご案内いたします。</a:t>
            </a:r>
            <a:endParaRPr kumimoji="1" lang="ja-JP" altLang="en-US" sz="900" dirty="0">
              <a:solidFill>
                <a:srgbClr val="FF0000"/>
              </a:solidFill>
              <a:latin typeface="Meiryo UI" panose="020B0604030504040204" pitchFamily="50" charset="-128"/>
              <a:ea typeface="Meiryo UI" panose="020B0604030504040204" pitchFamily="50" charset="-128"/>
              <a:cs typeface="メイリオ" pitchFamily="50" charset="-128"/>
            </a:endParaRPr>
          </a:p>
        </p:txBody>
      </p:sp>
      <p:sp>
        <p:nvSpPr>
          <p:cNvPr id="5" name="スライド番号プレースホルダー 5">
            <a:extLst>
              <a:ext uri="{FF2B5EF4-FFF2-40B4-BE49-F238E27FC236}">
                <a16:creationId xmlns:a16="http://schemas.microsoft.com/office/drawing/2014/main" id="{19F22304-2EE9-B00D-7B06-8FBF0A11AA0E}"/>
              </a:ext>
            </a:extLst>
          </p:cNvPr>
          <p:cNvSpPr>
            <a:spLocks noGrp="1"/>
          </p:cNvSpPr>
          <p:nvPr>
            <p:ph type="sldNum" sz="quarter" idx="12"/>
          </p:nvPr>
        </p:nvSpPr>
        <p:spPr>
          <a:xfrm>
            <a:off x="5257800" y="9725411"/>
            <a:ext cx="1600200" cy="180589"/>
          </a:xfrm>
        </p:spPr>
        <p:txBody>
          <a:bodyPr/>
          <a:lstStyle>
            <a:lvl1pPr>
              <a:defRPr/>
            </a:lvl1pPr>
          </a:lstStyle>
          <a:p>
            <a:pPr>
              <a:defRPr/>
            </a:pPr>
            <a:r>
              <a:rPr lang="en-US" altLang="ja-JP" sz="700" dirty="0">
                <a:latin typeface="Meiryo UI" panose="020B0604030504040204" pitchFamily="50" charset="-128"/>
                <a:ea typeface="Meiryo UI" panose="020B0604030504040204" pitchFamily="50" charset="-128"/>
              </a:rPr>
              <a:t>DMO</a:t>
            </a:r>
            <a:r>
              <a:rPr lang="ja-JP" altLang="en-US" sz="700" dirty="0">
                <a:latin typeface="Meiryo UI" panose="020B0604030504040204" pitchFamily="50" charset="-128"/>
                <a:ea typeface="Meiryo UI" panose="020B0604030504040204" pitchFamily="50" charset="-128"/>
              </a:rPr>
              <a:t>・民間①</a:t>
            </a:r>
          </a:p>
        </p:txBody>
      </p:sp>
    </p:spTree>
    <p:extLst>
      <p:ext uri="{BB962C8B-B14F-4D97-AF65-F5344CB8AC3E}">
        <p14:creationId xmlns:p14="http://schemas.microsoft.com/office/powerpoint/2010/main" val="1589563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D1EBD61-FFCC-477C-B8B2-40761A8E9DEF}"/>
              </a:ext>
            </a:extLst>
          </p:cNvPr>
          <p:cNvSpPr/>
          <p:nvPr/>
        </p:nvSpPr>
        <p:spPr>
          <a:xfrm>
            <a:off x="0" y="0"/>
            <a:ext cx="6858000" cy="4313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nvGraphicFramePr>
        <p:xfrm>
          <a:off x="267630" y="483327"/>
          <a:ext cx="6381364" cy="5272420"/>
        </p:xfrm>
        <a:graphic>
          <a:graphicData uri="http://schemas.openxmlformats.org/drawingml/2006/table">
            <a:tbl>
              <a:tblPr/>
              <a:tblGrid>
                <a:gridCol w="6381364">
                  <a:extLst>
                    <a:ext uri="{9D8B030D-6E8A-4147-A177-3AD203B41FA5}">
                      <a16:colId xmlns:a16="http://schemas.microsoft.com/office/drawing/2014/main" val="2727054726"/>
                    </a:ext>
                  </a:extLst>
                </a:gridCol>
              </a:tblGrid>
              <a:tr h="39904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協賛企画のお願い</a:t>
                      </a: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850" marR="9850" marT="985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7444138"/>
                  </a:ext>
                </a:extLst>
              </a:tr>
              <a:tr h="459755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400" b="1"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400" b="1" i="0" u="sng" strike="noStrike" dirty="0">
                        <a:solidFill>
                          <a:srgbClr val="000000"/>
                        </a:solidFill>
                        <a:effectLst/>
                        <a:highlight>
                          <a:srgbClr val="FFFFCC"/>
                        </a:highligh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400" b="1" i="0" u="sng" strike="noStrike" dirty="0">
                        <a:solidFill>
                          <a:srgbClr val="000000"/>
                        </a:solidFill>
                        <a:effectLst/>
                        <a:highlight>
                          <a:srgbClr val="FFFFCC"/>
                        </a:highligh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400" b="1" i="0" u="sng" strike="noStrike" dirty="0">
                        <a:solidFill>
                          <a:srgbClr val="000000"/>
                        </a:solidFill>
                        <a:effectLst/>
                        <a:highlight>
                          <a:srgbClr val="FFFFCC"/>
                        </a:highligh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400" b="1" i="0" u="sng" strike="noStrike" dirty="0">
                        <a:solidFill>
                          <a:srgbClr val="000000"/>
                        </a:solidFill>
                        <a:effectLst/>
                        <a:highlight>
                          <a:srgbClr val="FFFFCC"/>
                        </a:highligh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400" b="1" i="0" u="sng" strike="noStrike" dirty="0">
                        <a:solidFill>
                          <a:srgbClr val="000000"/>
                        </a:solidFill>
                        <a:effectLst/>
                        <a:highlight>
                          <a:srgbClr val="FFFFCC"/>
                        </a:highligh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400" b="1" i="0" u="sng" strike="noStrike" dirty="0">
                        <a:solidFill>
                          <a:srgbClr val="000000"/>
                        </a:solidFill>
                        <a:effectLst/>
                        <a:highlight>
                          <a:srgbClr val="FFFFCC"/>
                        </a:highligh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400" b="1" i="0" u="sng" strike="noStrike" dirty="0">
                        <a:solidFill>
                          <a:srgbClr val="000000"/>
                        </a:solidFill>
                        <a:effectLst/>
                        <a:highlight>
                          <a:srgbClr val="FFFFCC"/>
                        </a:highligh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400" b="1" i="0" u="sng" strike="noStrike" dirty="0">
                        <a:solidFill>
                          <a:srgbClr val="000000"/>
                        </a:solidFill>
                        <a:effectLst/>
                        <a:highlight>
                          <a:srgbClr val="FFFFCC"/>
                        </a:highligh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400" b="1" i="0" u="sng" strike="noStrike" dirty="0">
                        <a:solidFill>
                          <a:srgbClr val="000000"/>
                        </a:solidFill>
                        <a:effectLst/>
                        <a:highlight>
                          <a:srgbClr val="FFFFCC"/>
                        </a:highligh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400" b="1" i="0" u="sng" strike="noStrike" dirty="0">
                        <a:solidFill>
                          <a:srgbClr val="000000"/>
                        </a:solidFill>
                        <a:effectLst/>
                        <a:highlight>
                          <a:srgbClr val="FFFFCC"/>
                        </a:highligh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400" b="1" i="0" u="sng" strike="noStrike" dirty="0">
                        <a:solidFill>
                          <a:srgbClr val="000000"/>
                        </a:solidFill>
                        <a:effectLst/>
                        <a:highlight>
                          <a:srgbClr val="FFFFCC"/>
                        </a:highligh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800" b="1"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400" b="1"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400" b="1"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400" b="1"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400" b="1"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600" b="1" i="0" u="sng" strike="noStrike" dirty="0">
                          <a:solidFill>
                            <a:srgbClr val="000000"/>
                          </a:solidFill>
                          <a:effectLst/>
                          <a:highlight>
                            <a:srgbClr val="FFFFCC"/>
                          </a:highlight>
                          <a:latin typeface="Meiryo UI" panose="020B0604030504040204" pitchFamily="50" charset="-128"/>
                          <a:ea typeface="Meiryo UI" panose="020B0604030504040204" pitchFamily="50" charset="-128"/>
                        </a:rPr>
                        <a:t>②アーリーバード大抽選会</a:t>
                      </a:r>
                      <a:endParaRPr lang="en-US" altLang="ja-JP" sz="1600" b="1" i="0" u="sng" strike="noStrike" dirty="0">
                        <a:solidFill>
                          <a:srgbClr val="000000"/>
                        </a:solidFill>
                        <a:effectLst/>
                        <a:highlight>
                          <a:srgbClr val="FFFFCC"/>
                        </a:highligh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ts val="200"/>
                        </a:lnSpc>
                        <a:spcBef>
                          <a:spcPts val="0"/>
                        </a:spcBef>
                        <a:spcAft>
                          <a:spcPts val="0"/>
                        </a:spcAft>
                        <a:buClrTx/>
                        <a:buSzTx/>
                        <a:buFontTx/>
                        <a:buNone/>
                        <a:tabLst/>
                        <a:defRPr/>
                      </a:pP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早朝から並んで下さるお客様に対して、ランダムに抽選くじを配り、ステージ上で抽選会を行います。</a:t>
                      </a: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600" b="1" i="0" u="sng" strike="noStrike" dirty="0">
                          <a:solidFill>
                            <a:srgbClr val="FF0000"/>
                          </a:solidFill>
                          <a:effectLst/>
                          <a:latin typeface="Meiryo UI" panose="020B0604030504040204" pitchFamily="50" charset="-128"/>
                          <a:ea typeface="Meiryo UI" panose="020B0604030504040204" pitchFamily="50" charset="-128"/>
                        </a:rPr>
                        <a:t>賞品提供による協賛＝</a:t>
                      </a:r>
                      <a:r>
                        <a:rPr lang="en-US" altLang="ja-JP" sz="1600" b="1" i="0" u="sng" strike="noStrike" dirty="0">
                          <a:solidFill>
                            <a:srgbClr val="FF0000"/>
                          </a:solidFill>
                          <a:effectLst/>
                          <a:latin typeface="Meiryo UI" panose="020B0604030504040204" pitchFamily="50" charset="-128"/>
                          <a:ea typeface="Meiryo UI" panose="020B0604030504040204" pitchFamily="50" charset="-128"/>
                        </a:rPr>
                        <a:t>1</a:t>
                      </a:r>
                      <a:r>
                        <a:rPr lang="ja-JP" altLang="en-US" sz="1600" b="1" i="0" u="sng" strike="noStrike" dirty="0">
                          <a:solidFill>
                            <a:srgbClr val="FF0000"/>
                          </a:solidFill>
                          <a:effectLst/>
                          <a:latin typeface="Meiryo UI" panose="020B0604030504040204" pitchFamily="50" charset="-128"/>
                          <a:ea typeface="Meiryo UI" panose="020B0604030504040204" pitchFamily="50" charset="-128"/>
                        </a:rPr>
                        <a:t>万円以上の商品</a:t>
                      </a:r>
                      <a:endParaRPr lang="en-US" altLang="ja-JP" sz="1600" b="1" i="0" u="sng" strike="noStrike" dirty="0">
                        <a:solidFill>
                          <a:srgbClr val="FF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endParaRPr>
                    </a:p>
                  </a:txBody>
                  <a:tcPr marL="9850" marR="9850" marT="985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4703739"/>
                  </a:ext>
                </a:extLst>
              </a:tr>
            </a:tbl>
          </a:graphicData>
        </a:graphic>
      </p:graphicFrame>
      <p:sp>
        <p:nvSpPr>
          <p:cNvPr id="8" name="Text Box 9"/>
          <p:cNvSpPr txBox="1">
            <a:spLocks noChangeArrowheads="1"/>
          </p:cNvSpPr>
          <p:nvPr/>
        </p:nvSpPr>
        <p:spPr bwMode="auto">
          <a:xfrm>
            <a:off x="264381" y="-27781"/>
            <a:ext cx="6858000" cy="409086"/>
          </a:xfrm>
          <a:prstGeom prst="rect">
            <a:avLst/>
          </a:prstGeom>
          <a:noFill/>
          <a:ln w="9525">
            <a:noFill/>
            <a:miter lim="800000"/>
            <a:headEnd/>
            <a:tailEnd/>
          </a:ln>
          <a:effectLst/>
        </p:spPr>
        <p:txBody>
          <a:bodyPr wrap="square">
            <a:spAutoFit/>
          </a:bodyPr>
          <a:lstStyle/>
          <a:p>
            <a:pPr>
              <a:lnSpc>
                <a:spcPct val="150000"/>
              </a:lnSpc>
            </a:pPr>
            <a:r>
              <a:rPr lang="en-US" altLang="ja-JP" sz="1600" b="1" dirty="0">
                <a:solidFill>
                  <a:schemeClr val="bg1"/>
                </a:solidFill>
                <a:latin typeface="Meiryo UI" panose="020B0604030504040204" pitchFamily="50" charset="-128"/>
                <a:ea typeface="Meiryo UI" panose="020B0604030504040204" pitchFamily="50" charset="-128"/>
                <a:cs typeface="Meiryo UI" pitchFamily="50" charset="-128"/>
              </a:rPr>
              <a:t>【</a:t>
            </a:r>
            <a:r>
              <a:rPr lang="ja-JP" altLang="en-US" sz="1600" b="1" dirty="0">
                <a:solidFill>
                  <a:schemeClr val="bg1"/>
                </a:solidFill>
                <a:latin typeface="Meiryo UI" panose="020B0604030504040204" pitchFamily="50" charset="-128"/>
                <a:ea typeface="Meiryo UI" panose="020B0604030504040204" pitchFamily="50" charset="-128"/>
                <a:cs typeface="Meiryo UI" pitchFamily="50" charset="-128"/>
              </a:rPr>
              <a:t>日本東北遊楽日</a:t>
            </a:r>
            <a:r>
              <a:rPr lang="en-US" altLang="ja-JP" sz="1600" b="1" dirty="0">
                <a:solidFill>
                  <a:schemeClr val="bg1"/>
                </a:solidFill>
                <a:latin typeface="Meiryo UI" panose="020B0604030504040204" pitchFamily="50" charset="-128"/>
                <a:ea typeface="Meiryo UI" panose="020B0604030504040204" pitchFamily="50" charset="-128"/>
                <a:cs typeface="Meiryo UI" pitchFamily="50" charset="-128"/>
              </a:rPr>
              <a:t>2023</a:t>
            </a:r>
            <a:r>
              <a:rPr lang="ja-JP" altLang="en-US" sz="1600" b="1" dirty="0">
                <a:solidFill>
                  <a:schemeClr val="bg1"/>
                </a:solidFill>
                <a:latin typeface="Meiryo UI" panose="020B0604030504040204" pitchFamily="50" charset="-128"/>
                <a:ea typeface="Meiryo UI" panose="020B0604030504040204" pitchFamily="50" charset="-128"/>
                <a:cs typeface="Meiryo UI" pitchFamily="50" charset="-128"/>
              </a:rPr>
              <a:t>　新・魅力再發見！出展申込書②</a:t>
            </a:r>
            <a:r>
              <a:rPr lang="en-US" altLang="ja-JP" sz="1600" b="1" dirty="0">
                <a:solidFill>
                  <a:schemeClr val="bg1"/>
                </a:solidFill>
                <a:latin typeface="Meiryo UI" panose="020B0604030504040204" pitchFamily="50" charset="-128"/>
                <a:ea typeface="Meiryo UI" panose="020B0604030504040204" pitchFamily="50" charset="-128"/>
                <a:cs typeface="Meiryo UI" pitchFamily="50" charset="-128"/>
              </a:rPr>
              <a:t>】</a:t>
            </a:r>
            <a:r>
              <a:rPr lang="ja-JP" altLang="en-US" sz="1600" b="1" dirty="0">
                <a:solidFill>
                  <a:schemeClr val="bg1"/>
                </a:solidFill>
                <a:latin typeface="Meiryo UI" panose="020B0604030504040204" pitchFamily="50" charset="-128"/>
                <a:ea typeface="Meiryo UI" panose="020B0604030504040204" pitchFamily="50" charset="-128"/>
                <a:cs typeface="Meiryo UI" pitchFamily="50" charset="-128"/>
              </a:rPr>
              <a:t>　</a:t>
            </a:r>
            <a:endParaRPr lang="en-US" altLang="ja-JP" sz="1600" b="1" dirty="0">
              <a:solidFill>
                <a:schemeClr val="bg1"/>
              </a:solidFill>
              <a:latin typeface="Meiryo UI" panose="020B0604030504040204" pitchFamily="50" charset="-128"/>
              <a:ea typeface="Meiryo UI" panose="020B0604030504040204" pitchFamily="50" charset="-128"/>
              <a:cs typeface="Meiryo UI" pitchFamily="50" charset="-128"/>
            </a:endParaRPr>
          </a:p>
        </p:txBody>
      </p:sp>
      <p:pic>
        <p:nvPicPr>
          <p:cNvPr id="2" name="図 1" descr="人, 建物, グループ, 民衆 が含まれている画像&#10;&#10;自動的に生成された説明">
            <a:extLst>
              <a:ext uri="{FF2B5EF4-FFF2-40B4-BE49-F238E27FC236}">
                <a16:creationId xmlns:a16="http://schemas.microsoft.com/office/drawing/2014/main" id="{95647434-524E-1185-9D1E-AC7284EE32F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129476" y="5565099"/>
            <a:ext cx="1341101" cy="894504"/>
          </a:xfrm>
          <a:prstGeom prst="rect">
            <a:avLst/>
          </a:prstGeom>
        </p:spPr>
      </p:pic>
      <p:pic>
        <p:nvPicPr>
          <p:cNvPr id="5" name="図 4">
            <a:extLst>
              <a:ext uri="{FF2B5EF4-FFF2-40B4-BE49-F238E27FC236}">
                <a16:creationId xmlns:a16="http://schemas.microsoft.com/office/drawing/2014/main" id="{58DA04C4-9D99-FFE7-F0E4-A0D19DF3A095}"/>
              </a:ext>
            </a:extLst>
          </p:cNvPr>
          <p:cNvPicPr>
            <a:picLocks noChangeAspect="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574850" y="5436782"/>
            <a:ext cx="493277" cy="679789"/>
          </a:xfrm>
          <a:prstGeom prst="rect">
            <a:avLst/>
          </a:prstGeom>
        </p:spPr>
      </p:pic>
      <p:pic>
        <p:nvPicPr>
          <p:cNvPr id="9" name="図 8">
            <a:extLst>
              <a:ext uri="{FF2B5EF4-FFF2-40B4-BE49-F238E27FC236}">
                <a16:creationId xmlns:a16="http://schemas.microsoft.com/office/drawing/2014/main" id="{4A8E159A-CAC4-BAEE-D518-C6550CFC2C04}"/>
              </a:ext>
            </a:extLst>
          </p:cNvPr>
          <p:cNvPicPr>
            <a:picLocks noChangeAspect="1"/>
          </p:cNvPicPr>
          <p:nvPr/>
        </p:nvPicPr>
        <p:blipFill>
          <a:blip r:embed="rId4"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890367" y="5624287"/>
            <a:ext cx="728570" cy="979659"/>
          </a:xfrm>
          <a:prstGeom prst="rect">
            <a:avLst/>
          </a:prstGeom>
        </p:spPr>
      </p:pic>
      <p:sp>
        <p:nvSpPr>
          <p:cNvPr id="7" name="テキスト ボックス 6">
            <a:extLst>
              <a:ext uri="{FF2B5EF4-FFF2-40B4-BE49-F238E27FC236}">
                <a16:creationId xmlns:a16="http://schemas.microsoft.com/office/drawing/2014/main" id="{AD04403C-641D-65CF-CD56-77A0565EBED4}"/>
              </a:ext>
            </a:extLst>
          </p:cNvPr>
          <p:cNvSpPr txBox="1"/>
          <p:nvPr/>
        </p:nvSpPr>
        <p:spPr>
          <a:xfrm>
            <a:off x="5472949" y="1628987"/>
            <a:ext cx="1029449" cy="200055"/>
          </a:xfrm>
          <a:prstGeom prst="rect">
            <a:avLst/>
          </a:prstGeom>
          <a:noFill/>
        </p:spPr>
        <p:txBody>
          <a:bodyPr wrap="none" rtlCol="0">
            <a:spAutoFit/>
          </a:bodyPr>
          <a:lstStyle/>
          <a:p>
            <a:r>
              <a:rPr kumimoji="1" lang="en-US" altLang="ja-JP" sz="700" dirty="0">
                <a:latin typeface="+mj-lt"/>
              </a:rPr>
              <a:t>※</a:t>
            </a:r>
            <a:r>
              <a:rPr kumimoji="1" lang="ja-JP" altLang="en-US" sz="700" dirty="0">
                <a:latin typeface="+mj-lt"/>
              </a:rPr>
              <a:t>ラリーカードイメージ</a:t>
            </a:r>
          </a:p>
        </p:txBody>
      </p:sp>
      <p:sp>
        <p:nvSpPr>
          <p:cNvPr id="13" name="正方形/長方形 12">
            <a:extLst>
              <a:ext uri="{FF2B5EF4-FFF2-40B4-BE49-F238E27FC236}">
                <a16:creationId xmlns:a16="http://schemas.microsoft.com/office/drawing/2014/main" id="{3D655C6F-7524-ABDE-8F11-19B3B49EB2F1}"/>
              </a:ext>
            </a:extLst>
          </p:cNvPr>
          <p:cNvSpPr/>
          <p:nvPr/>
        </p:nvSpPr>
        <p:spPr>
          <a:xfrm>
            <a:off x="5451777" y="1832307"/>
            <a:ext cx="1018800" cy="1440000"/>
          </a:xfrm>
          <a:prstGeom prst="rect">
            <a:avLst/>
          </a:prstGeom>
          <a:pattFill prst="dashHorz">
            <a:fgClr>
              <a:schemeClr val="accent1">
                <a:lumMod val="20000"/>
                <a:lumOff val="80000"/>
              </a:schemeClr>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a:extLst>
              <a:ext uri="{FF2B5EF4-FFF2-40B4-BE49-F238E27FC236}">
                <a16:creationId xmlns:a16="http://schemas.microsoft.com/office/drawing/2014/main" id="{7AF2F93E-1ED1-6AE8-A59D-7D940C83CFD4}"/>
              </a:ext>
            </a:extLst>
          </p:cNvPr>
          <p:cNvSpPr txBox="1"/>
          <p:nvPr/>
        </p:nvSpPr>
        <p:spPr>
          <a:xfrm>
            <a:off x="5493949" y="1878370"/>
            <a:ext cx="948707" cy="107722"/>
          </a:xfrm>
          <a:prstGeom prst="rect">
            <a:avLst/>
          </a:prstGeom>
          <a:noFill/>
        </p:spPr>
        <p:txBody>
          <a:bodyPr wrap="square" lIns="0" tIns="0" rIns="0" bIns="0" rtlCol="0">
            <a:spAutoFit/>
          </a:bodyPr>
          <a:lstStyle/>
          <a:p>
            <a:pPr algn="ctr"/>
            <a:r>
              <a:rPr kumimoji="1" lang="en-US" altLang="ja-JP" sz="700" b="1" dirty="0">
                <a:solidFill>
                  <a:srgbClr val="003B65"/>
                </a:solidFill>
              </a:rPr>
              <a:t>TOHOKU</a:t>
            </a:r>
            <a:r>
              <a:rPr kumimoji="1" lang="ja-JP" altLang="en-US" sz="700" b="1" dirty="0">
                <a:solidFill>
                  <a:srgbClr val="003B65"/>
                </a:solidFill>
              </a:rPr>
              <a:t> </a:t>
            </a:r>
            <a:r>
              <a:rPr kumimoji="1" lang="en-US" altLang="ja-JP" sz="700" b="1" dirty="0">
                <a:solidFill>
                  <a:srgbClr val="003B65"/>
                </a:solidFill>
              </a:rPr>
              <a:t>GO</a:t>
            </a:r>
            <a:r>
              <a:rPr kumimoji="1" lang="ja-JP" altLang="en-US" sz="700" b="1" dirty="0">
                <a:solidFill>
                  <a:srgbClr val="003B65"/>
                </a:solidFill>
              </a:rPr>
              <a:t>遊樂抽</a:t>
            </a:r>
          </a:p>
        </p:txBody>
      </p:sp>
      <p:sp>
        <p:nvSpPr>
          <p:cNvPr id="21" name="テキスト ボックス 20">
            <a:extLst>
              <a:ext uri="{FF2B5EF4-FFF2-40B4-BE49-F238E27FC236}">
                <a16:creationId xmlns:a16="http://schemas.microsoft.com/office/drawing/2014/main" id="{919F9AE0-CD92-235D-BAD8-A478B63CD1BC}"/>
              </a:ext>
            </a:extLst>
          </p:cNvPr>
          <p:cNvSpPr txBox="1"/>
          <p:nvPr/>
        </p:nvSpPr>
        <p:spPr>
          <a:xfrm>
            <a:off x="5655306" y="2016220"/>
            <a:ext cx="551754" cy="184666"/>
          </a:xfrm>
          <a:prstGeom prst="rect">
            <a:avLst/>
          </a:prstGeom>
          <a:noFill/>
        </p:spPr>
        <p:txBody>
          <a:bodyPr wrap="none" rtlCol="0">
            <a:spAutoFit/>
          </a:bodyPr>
          <a:lstStyle/>
          <a:p>
            <a:r>
              <a:rPr kumimoji="1" lang="en-US" altLang="ja-JP" sz="600" dirty="0"/>
              <a:t>MISSION1</a:t>
            </a:r>
            <a:endParaRPr kumimoji="1" lang="ja-JP" altLang="en-US" sz="600" dirty="0"/>
          </a:p>
        </p:txBody>
      </p:sp>
      <p:sp>
        <p:nvSpPr>
          <p:cNvPr id="22" name="正方形/長方形 21">
            <a:extLst>
              <a:ext uri="{FF2B5EF4-FFF2-40B4-BE49-F238E27FC236}">
                <a16:creationId xmlns:a16="http://schemas.microsoft.com/office/drawing/2014/main" id="{6BDB14F8-761C-F687-0000-2AB01AC1EFB9}"/>
              </a:ext>
            </a:extLst>
          </p:cNvPr>
          <p:cNvSpPr/>
          <p:nvPr/>
        </p:nvSpPr>
        <p:spPr>
          <a:xfrm>
            <a:off x="5555456" y="2073380"/>
            <a:ext cx="81240" cy="81240"/>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DFFC3B2E-BE4C-E212-33AE-F0C38F9EA4ED}"/>
              </a:ext>
            </a:extLst>
          </p:cNvPr>
          <p:cNvSpPr txBox="1"/>
          <p:nvPr/>
        </p:nvSpPr>
        <p:spPr>
          <a:xfrm>
            <a:off x="5655306" y="2261564"/>
            <a:ext cx="551754" cy="184666"/>
          </a:xfrm>
          <a:prstGeom prst="rect">
            <a:avLst/>
          </a:prstGeom>
          <a:noFill/>
        </p:spPr>
        <p:txBody>
          <a:bodyPr wrap="none" rtlCol="0">
            <a:spAutoFit/>
          </a:bodyPr>
          <a:lstStyle/>
          <a:p>
            <a:r>
              <a:rPr kumimoji="1" lang="en-US" altLang="ja-JP" sz="600" dirty="0"/>
              <a:t>MISSION3</a:t>
            </a:r>
            <a:endParaRPr kumimoji="1" lang="ja-JP" altLang="en-US" sz="600" dirty="0"/>
          </a:p>
        </p:txBody>
      </p:sp>
      <p:sp>
        <p:nvSpPr>
          <p:cNvPr id="35" name="テキスト ボックス 34">
            <a:extLst>
              <a:ext uri="{FF2B5EF4-FFF2-40B4-BE49-F238E27FC236}">
                <a16:creationId xmlns:a16="http://schemas.microsoft.com/office/drawing/2014/main" id="{DF4775D8-4528-C29C-0142-D8EF63E414A6}"/>
              </a:ext>
            </a:extLst>
          </p:cNvPr>
          <p:cNvSpPr txBox="1"/>
          <p:nvPr/>
        </p:nvSpPr>
        <p:spPr>
          <a:xfrm>
            <a:off x="5655306" y="2384236"/>
            <a:ext cx="551754" cy="184666"/>
          </a:xfrm>
          <a:prstGeom prst="rect">
            <a:avLst/>
          </a:prstGeom>
          <a:noFill/>
        </p:spPr>
        <p:txBody>
          <a:bodyPr wrap="none" rtlCol="0">
            <a:spAutoFit/>
          </a:bodyPr>
          <a:lstStyle/>
          <a:p>
            <a:r>
              <a:rPr kumimoji="1" lang="en-US" altLang="ja-JP" sz="600" dirty="0"/>
              <a:t>MISSION4</a:t>
            </a:r>
            <a:endParaRPr kumimoji="1" lang="ja-JP" altLang="en-US" sz="600" dirty="0"/>
          </a:p>
        </p:txBody>
      </p:sp>
      <p:sp>
        <p:nvSpPr>
          <p:cNvPr id="36" name="テキスト ボックス 35">
            <a:extLst>
              <a:ext uri="{FF2B5EF4-FFF2-40B4-BE49-F238E27FC236}">
                <a16:creationId xmlns:a16="http://schemas.microsoft.com/office/drawing/2014/main" id="{90FBD3F8-83B8-F5C4-09B8-555004253CE0}"/>
              </a:ext>
            </a:extLst>
          </p:cNvPr>
          <p:cNvSpPr txBox="1"/>
          <p:nvPr/>
        </p:nvSpPr>
        <p:spPr>
          <a:xfrm>
            <a:off x="5655306" y="2506908"/>
            <a:ext cx="551754" cy="184666"/>
          </a:xfrm>
          <a:prstGeom prst="rect">
            <a:avLst/>
          </a:prstGeom>
          <a:noFill/>
        </p:spPr>
        <p:txBody>
          <a:bodyPr wrap="none" rtlCol="0">
            <a:spAutoFit/>
          </a:bodyPr>
          <a:lstStyle/>
          <a:p>
            <a:r>
              <a:rPr kumimoji="1" lang="en-US" altLang="ja-JP" sz="600" dirty="0"/>
              <a:t>MISSION5</a:t>
            </a:r>
            <a:endParaRPr kumimoji="1" lang="ja-JP" altLang="en-US" sz="600" dirty="0"/>
          </a:p>
        </p:txBody>
      </p:sp>
      <p:sp>
        <p:nvSpPr>
          <p:cNvPr id="37" name="テキスト ボックス 36">
            <a:extLst>
              <a:ext uri="{FF2B5EF4-FFF2-40B4-BE49-F238E27FC236}">
                <a16:creationId xmlns:a16="http://schemas.microsoft.com/office/drawing/2014/main" id="{0B6EB898-6A8A-D604-5263-BAF88E1780F6}"/>
              </a:ext>
            </a:extLst>
          </p:cNvPr>
          <p:cNvSpPr txBox="1"/>
          <p:nvPr/>
        </p:nvSpPr>
        <p:spPr>
          <a:xfrm>
            <a:off x="5655306" y="2629580"/>
            <a:ext cx="551754" cy="184666"/>
          </a:xfrm>
          <a:prstGeom prst="rect">
            <a:avLst/>
          </a:prstGeom>
          <a:noFill/>
        </p:spPr>
        <p:txBody>
          <a:bodyPr wrap="none" rtlCol="0">
            <a:spAutoFit/>
          </a:bodyPr>
          <a:lstStyle/>
          <a:p>
            <a:r>
              <a:rPr kumimoji="1" lang="en-US" altLang="ja-JP" sz="600" dirty="0"/>
              <a:t>MISSION6</a:t>
            </a:r>
            <a:endParaRPr kumimoji="1" lang="ja-JP" altLang="en-US" sz="600" dirty="0"/>
          </a:p>
        </p:txBody>
      </p:sp>
      <p:sp>
        <p:nvSpPr>
          <p:cNvPr id="38" name="テキスト ボックス 37">
            <a:extLst>
              <a:ext uri="{FF2B5EF4-FFF2-40B4-BE49-F238E27FC236}">
                <a16:creationId xmlns:a16="http://schemas.microsoft.com/office/drawing/2014/main" id="{8BB8DB65-8A3D-A6A9-7E95-DE3AF53D039C}"/>
              </a:ext>
            </a:extLst>
          </p:cNvPr>
          <p:cNvSpPr txBox="1"/>
          <p:nvPr/>
        </p:nvSpPr>
        <p:spPr>
          <a:xfrm>
            <a:off x="5655306" y="2752252"/>
            <a:ext cx="551754" cy="184666"/>
          </a:xfrm>
          <a:prstGeom prst="rect">
            <a:avLst/>
          </a:prstGeom>
          <a:noFill/>
        </p:spPr>
        <p:txBody>
          <a:bodyPr wrap="none" rtlCol="0">
            <a:spAutoFit/>
          </a:bodyPr>
          <a:lstStyle/>
          <a:p>
            <a:r>
              <a:rPr kumimoji="1" lang="en-US" altLang="ja-JP" sz="600" dirty="0"/>
              <a:t>MISSION7</a:t>
            </a:r>
            <a:endParaRPr kumimoji="1" lang="ja-JP" altLang="en-US" sz="600" dirty="0"/>
          </a:p>
        </p:txBody>
      </p:sp>
      <p:sp>
        <p:nvSpPr>
          <p:cNvPr id="39" name="テキスト ボックス 38">
            <a:extLst>
              <a:ext uri="{FF2B5EF4-FFF2-40B4-BE49-F238E27FC236}">
                <a16:creationId xmlns:a16="http://schemas.microsoft.com/office/drawing/2014/main" id="{90C9B070-97AA-9EE3-AFC9-9B9380B3E5E5}"/>
              </a:ext>
            </a:extLst>
          </p:cNvPr>
          <p:cNvSpPr txBox="1"/>
          <p:nvPr/>
        </p:nvSpPr>
        <p:spPr>
          <a:xfrm>
            <a:off x="5655306" y="2138892"/>
            <a:ext cx="551754" cy="184666"/>
          </a:xfrm>
          <a:prstGeom prst="rect">
            <a:avLst/>
          </a:prstGeom>
          <a:noFill/>
        </p:spPr>
        <p:txBody>
          <a:bodyPr wrap="none" rtlCol="0">
            <a:spAutoFit/>
          </a:bodyPr>
          <a:lstStyle/>
          <a:p>
            <a:r>
              <a:rPr kumimoji="1" lang="en-US" altLang="ja-JP" sz="600" dirty="0"/>
              <a:t>MISSION2</a:t>
            </a:r>
            <a:endParaRPr kumimoji="1" lang="ja-JP" altLang="en-US" sz="600" dirty="0"/>
          </a:p>
        </p:txBody>
      </p:sp>
      <p:sp>
        <p:nvSpPr>
          <p:cNvPr id="40" name="正方形/長方形 39">
            <a:extLst>
              <a:ext uri="{FF2B5EF4-FFF2-40B4-BE49-F238E27FC236}">
                <a16:creationId xmlns:a16="http://schemas.microsoft.com/office/drawing/2014/main" id="{6629931C-027B-0EA1-CCCF-E80AF0945E49}"/>
              </a:ext>
            </a:extLst>
          </p:cNvPr>
          <p:cNvSpPr/>
          <p:nvPr/>
        </p:nvSpPr>
        <p:spPr>
          <a:xfrm>
            <a:off x="5555456" y="2195189"/>
            <a:ext cx="81240" cy="81240"/>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7D362B2F-88CC-024A-6BF1-97458EB59594}"/>
              </a:ext>
            </a:extLst>
          </p:cNvPr>
          <p:cNvSpPr/>
          <p:nvPr/>
        </p:nvSpPr>
        <p:spPr>
          <a:xfrm>
            <a:off x="5555456" y="2316998"/>
            <a:ext cx="81240" cy="81240"/>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904E45E9-83CF-F466-FB0C-7A284BB7840E}"/>
              </a:ext>
            </a:extLst>
          </p:cNvPr>
          <p:cNvSpPr/>
          <p:nvPr/>
        </p:nvSpPr>
        <p:spPr>
          <a:xfrm>
            <a:off x="5555456" y="2438807"/>
            <a:ext cx="81240" cy="81240"/>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22C8A1DC-FEF3-9537-0585-65FFFE19BB48}"/>
              </a:ext>
            </a:extLst>
          </p:cNvPr>
          <p:cNvSpPr/>
          <p:nvPr/>
        </p:nvSpPr>
        <p:spPr>
          <a:xfrm>
            <a:off x="5555456" y="2560616"/>
            <a:ext cx="81240" cy="81240"/>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5073C468-064F-E4FD-5A7A-D55ADC2C4B2E}"/>
              </a:ext>
            </a:extLst>
          </p:cNvPr>
          <p:cNvSpPr/>
          <p:nvPr/>
        </p:nvSpPr>
        <p:spPr>
          <a:xfrm>
            <a:off x="5555456" y="2682425"/>
            <a:ext cx="81240" cy="81240"/>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8C861918-7438-32DA-73DA-086928217350}"/>
              </a:ext>
            </a:extLst>
          </p:cNvPr>
          <p:cNvSpPr/>
          <p:nvPr/>
        </p:nvSpPr>
        <p:spPr>
          <a:xfrm>
            <a:off x="5555456" y="2804234"/>
            <a:ext cx="81240" cy="81240"/>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グラフィカル ユーザー インターフェイス が含まれている画像&#10;&#10;自動的に生成された説明">
            <a:extLst>
              <a:ext uri="{FF2B5EF4-FFF2-40B4-BE49-F238E27FC236}">
                <a16:creationId xmlns:a16="http://schemas.microsoft.com/office/drawing/2014/main" id="{7EF7E631-054E-1D0F-FCD8-96F98410557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419200" y="1836852"/>
            <a:ext cx="1018640" cy="1440000"/>
          </a:xfrm>
          <a:prstGeom prst="rect">
            <a:avLst/>
          </a:prstGeom>
          <a:ln>
            <a:solidFill>
              <a:schemeClr val="tx1"/>
            </a:solidFill>
          </a:ln>
        </p:spPr>
      </p:pic>
      <p:sp>
        <p:nvSpPr>
          <p:cNvPr id="20" name="Text Box 9">
            <a:extLst>
              <a:ext uri="{FF2B5EF4-FFF2-40B4-BE49-F238E27FC236}">
                <a16:creationId xmlns:a16="http://schemas.microsoft.com/office/drawing/2014/main" id="{95A633F4-B124-8DF8-5DE4-E8570E113FC6}"/>
              </a:ext>
            </a:extLst>
          </p:cNvPr>
          <p:cNvSpPr txBox="1">
            <a:spLocks noChangeArrowheads="1"/>
          </p:cNvSpPr>
          <p:nvPr/>
        </p:nvSpPr>
        <p:spPr bwMode="auto">
          <a:xfrm>
            <a:off x="-5995525" y="1439232"/>
            <a:ext cx="3732801" cy="264496"/>
          </a:xfrm>
          <a:prstGeom prst="rect">
            <a:avLst/>
          </a:prstGeom>
          <a:noFill/>
          <a:ln w="9525">
            <a:noFill/>
            <a:miter lim="800000"/>
            <a:headEnd/>
            <a:tailEnd/>
          </a:ln>
          <a:effectLst/>
        </p:spPr>
        <p:txBody>
          <a:bodyPr wrap="square">
            <a:spAutoFit/>
          </a:bodyPr>
          <a:lstStyle/>
          <a:p>
            <a:pPr>
              <a:lnSpc>
                <a:spcPct val="120000"/>
              </a:lnSpc>
            </a:pPr>
            <a:r>
              <a:rPr lang="ja-JP" altLang="en-US" sz="1050" dirty="0">
                <a:latin typeface="Meiryo UI" panose="020B0604030504040204" pitchFamily="50" charset="-128"/>
                <a:ea typeface="Meiryo UI" panose="020B0604030504040204" pitchFamily="50" charset="-128"/>
                <a:cs typeface="メイリオ" pitchFamily="50" charset="-128"/>
              </a:rPr>
              <a:t> 　</a:t>
            </a:r>
            <a:endParaRPr lang="en-US" altLang="ja-JP" sz="1050" dirty="0">
              <a:latin typeface="Meiryo UI" panose="020B0604030504040204" pitchFamily="50" charset="-128"/>
              <a:ea typeface="Meiryo UI" panose="020B0604030504040204" pitchFamily="50" charset="-128"/>
              <a:cs typeface="メイリオ" pitchFamily="50" charset="-128"/>
            </a:endParaRPr>
          </a:p>
        </p:txBody>
      </p:sp>
      <p:sp>
        <p:nvSpPr>
          <p:cNvPr id="23" name="テキスト ボックス 22">
            <a:extLst>
              <a:ext uri="{FF2B5EF4-FFF2-40B4-BE49-F238E27FC236}">
                <a16:creationId xmlns:a16="http://schemas.microsoft.com/office/drawing/2014/main" id="{E538AAE7-C978-78AB-3C34-0A3613DA8C18}"/>
              </a:ext>
            </a:extLst>
          </p:cNvPr>
          <p:cNvSpPr txBox="1"/>
          <p:nvPr/>
        </p:nvSpPr>
        <p:spPr bwMode="auto">
          <a:xfrm>
            <a:off x="4818897" y="3319806"/>
            <a:ext cx="1351652" cy="264496"/>
          </a:xfrm>
          <a:prstGeom prst="rect">
            <a:avLst/>
          </a:prstGeom>
          <a:noFill/>
          <a:ln w="9525">
            <a:noFill/>
            <a:miter lim="800000"/>
            <a:headEnd/>
            <a:tailEnd/>
          </a:ln>
          <a:effectLst/>
        </p:spPr>
        <p:txBody>
          <a:bodyPr wrap="none" rtlCol="0">
            <a:spAutoFit/>
          </a:bodyPr>
          <a:lstStyle/>
          <a:p>
            <a:pPr algn="l">
              <a:lnSpc>
                <a:spcPct val="120000"/>
              </a:lnSpc>
            </a:pPr>
            <a:r>
              <a:rPr lang="ja-JP" altLang="en-US" sz="1050" dirty="0">
                <a:latin typeface="Meiryo UI" panose="020B0604030504040204" pitchFamily="50" charset="-128"/>
                <a:ea typeface="Meiryo UI" panose="020B0604030504040204" pitchFamily="50" charset="-128"/>
                <a:cs typeface="メイリオ" pitchFamily="50" charset="-128"/>
              </a:rPr>
              <a:t>表　　　　　　　　　　裏</a:t>
            </a:r>
            <a:endParaRPr kumimoji="1" lang="ja-JP" altLang="en-US" sz="1050" dirty="0">
              <a:latin typeface="Meiryo UI" panose="020B0604030504040204" pitchFamily="50" charset="-128"/>
              <a:ea typeface="Meiryo UI" panose="020B0604030504040204" pitchFamily="50" charset="-128"/>
              <a:cs typeface="メイリオ" pitchFamily="50" charset="-128"/>
            </a:endParaRPr>
          </a:p>
        </p:txBody>
      </p:sp>
      <p:sp>
        <p:nvSpPr>
          <p:cNvPr id="27" name="テキスト ボックス 26">
            <a:extLst>
              <a:ext uri="{FF2B5EF4-FFF2-40B4-BE49-F238E27FC236}">
                <a16:creationId xmlns:a16="http://schemas.microsoft.com/office/drawing/2014/main" id="{0E8F5ED5-2E5D-E252-304E-24BE1529ED59}"/>
              </a:ext>
            </a:extLst>
          </p:cNvPr>
          <p:cNvSpPr txBox="1"/>
          <p:nvPr/>
        </p:nvSpPr>
        <p:spPr bwMode="auto">
          <a:xfrm>
            <a:off x="255785" y="3670055"/>
            <a:ext cx="5036595" cy="646331"/>
          </a:xfrm>
          <a:prstGeom prst="rect">
            <a:avLst/>
          </a:prstGeom>
          <a:noFill/>
          <a:ln w="9525">
            <a:noFill/>
            <a:miter lim="800000"/>
            <a:headEnd/>
            <a:tailEnd/>
          </a:ln>
          <a:effectLst/>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◆協賛特典</a:t>
            </a: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ü"/>
              <a:tabLst/>
              <a:defRPr/>
            </a:pP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イベント参加者は必ずブースに立ち寄ることとなります。</a:t>
            </a: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ü"/>
              <a:tabLst/>
              <a:defRPr/>
            </a:pP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公式</a:t>
            </a: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WEB</a:t>
            </a: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ページに協賛社様のブース・お名前・ミッションを掲載いたします。</a:t>
            </a:r>
            <a:endParaRPr lang="en-US" altLang="ja-JP" sz="1200" b="1" i="0" u="none" strike="noStrike" dirty="0">
              <a:solidFill>
                <a:srgbClr val="000000"/>
              </a:solidFill>
              <a:effectLst/>
              <a:highlight>
                <a:srgbClr val="FFFF00"/>
              </a:highlight>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79764F41-E5AB-D519-53C5-6544056F1633}"/>
              </a:ext>
            </a:extLst>
          </p:cNvPr>
          <p:cNvSpPr txBox="1"/>
          <p:nvPr/>
        </p:nvSpPr>
        <p:spPr bwMode="auto">
          <a:xfrm>
            <a:off x="284368" y="650109"/>
            <a:ext cx="8241174" cy="276999"/>
          </a:xfrm>
          <a:prstGeom prst="rect">
            <a:avLst/>
          </a:prstGeom>
          <a:noFill/>
          <a:ln w="9525">
            <a:noFill/>
            <a:miter lim="800000"/>
            <a:headEnd/>
            <a:tailEnd/>
          </a:ln>
          <a:effectLst/>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イベントをより盛り上げるために、スタンプラリー及びアーリーバード抽選会への協賛をお願いします。</a:t>
            </a: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endParaRPr>
          </a:p>
        </p:txBody>
      </p:sp>
      <p:cxnSp>
        <p:nvCxnSpPr>
          <p:cNvPr id="31" name="直線コネクタ 30">
            <a:extLst>
              <a:ext uri="{FF2B5EF4-FFF2-40B4-BE49-F238E27FC236}">
                <a16:creationId xmlns:a16="http://schemas.microsoft.com/office/drawing/2014/main" id="{02ADD5A9-6544-3C73-AA5F-E1715F3C11F4}"/>
              </a:ext>
            </a:extLst>
          </p:cNvPr>
          <p:cNvCxnSpPr/>
          <p:nvPr/>
        </p:nvCxnSpPr>
        <p:spPr>
          <a:xfrm>
            <a:off x="164748" y="4515705"/>
            <a:ext cx="645613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CE7794A7-E95F-ED8F-899A-39A7A941EA00}"/>
              </a:ext>
            </a:extLst>
          </p:cNvPr>
          <p:cNvCxnSpPr/>
          <p:nvPr/>
        </p:nvCxnSpPr>
        <p:spPr>
          <a:xfrm>
            <a:off x="164748" y="927108"/>
            <a:ext cx="6456132"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8C815257-97F2-B91F-EC20-6B1EC53E2686}"/>
              </a:ext>
            </a:extLst>
          </p:cNvPr>
          <p:cNvSpPr txBox="1"/>
          <p:nvPr/>
        </p:nvSpPr>
        <p:spPr bwMode="auto">
          <a:xfrm>
            <a:off x="211607" y="1105954"/>
            <a:ext cx="4614031" cy="2641749"/>
          </a:xfrm>
          <a:prstGeom prst="rect">
            <a:avLst/>
          </a:prstGeom>
          <a:noFill/>
          <a:ln w="9525">
            <a:noFill/>
            <a:miter lim="800000"/>
            <a:headEnd/>
            <a:tailEnd/>
          </a:ln>
          <a:effectLst/>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600" b="1" i="0" u="sng" strike="noStrike" dirty="0">
                <a:solidFill>
                  <a:srgbClr val="000000"/>
                </a:solidFill>
                <a:effectLst/>
                <a:highlight>
                  <a:srgbClr val="FFFFCC"/>
                </a:highlight>
                <a:latin typeface="Meiryo UI" panose="020B0604030504040204" pitchFamily="50" charset="-128"/>
                <a:ea typeface="Meiryo UI" panose="020B0604030504040204" pitchFamily="50" charset="-128"/>
              </a:rPr>
              <a:t>①スタンプラリー誘導キャンペーン</a:t>
            </a:r>
            <a:endParaRPr lang="en-US" altLang="ja-JP" sz="1600" b="1" i="0" u="sng" strike="noStrike" dirty="0">
              <a:solidFill>
                <a:srgbClr val="000000"/>
              </a:solidFill>
              <a:effectLst/>
              <a:highlight>
                <a:srgbClr val="FFFFCC"/>
              </a:highligh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ts val="200"/>
              </a:lnSpc>
              <a:spcBef>
                <a:spcPts val="0"/>
              </a:spcBef>
              <a:spcAft>
                <a:spcPts val="0"/>
              </a:spcAft>
              <a:buClrTx/>
              <a:buSzTx/>
              <a:buFontTx/>
              <a:buNone/>
              <a:tabLst/>
              <a:defRPr/>
            </a:pP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イベント会場回遊施策として、ブースをめぐるスタンプラリーを行います。</a:t>
            </a: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イベント開催中入口にて混雑状況を確認しながら、</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不定時にスタンプラリーカードを配布。</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指定数のミッションをクリアした来場者はガラボン抽選で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オリジナルのグッズ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が当た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協賛社様（</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参加ブース</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はそれぞれ自由にミッションを設定し、</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クリアした方にスタンプを押</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（ミッション例：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SNS</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ページいいねなど</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、ご自由に設定ください</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600" b="1" i="0" u="sng" strike="noStrike" dirty="0">
                <a:solidFill>
                  <a:srgbClr val="FF0000"/>
                </a:solidFill>
                <a:effectLst/>
                <a:latin typeface="Meiryo UI" panose="020B0604030504040204" pitchFamily="50" charset="-128"/>
                <a:ea typeface="Meiryo UI" panose="020B0604030504040204" pitchFamily="50" charset="-128"/>
              </a:rPr>
              <a:t>協賛金＝</a:t>
            </a:r>
            <a:r>
              <a:rPr lang="en-US" altLang="ja-JP" sz="1600" b="1" i="0" u="sng" strike="noStrike" dirty="0">
                <a:solidFill>
                  <a:srgbClr val="FF0000"/>
                </a:solidFill>
                <a:effectLst/>
                <a:latin typeface="Meiryo UI" panose="020B0604030504040204" pitchFamily="50" charset="-128"/>
                <a:ea typeface="Meiryo UI" panose="020B0604030504040204" pitchFamily="50" charset="-128"/>
              </a:rPr>
              <a:t>10</a:t>
            </a:r>
            <a:r>
              <a:rPr lang="ja-JP" altLang="en-US" sz="1600" b="1" i="0" u="sng" strike="noStrike" dirty="0">
                <a:solidFill>
                  <a:srgbClr val="FF0000"/>
                </a:solidFill>
                <a:effectLst/>
                <a:latin typeface="Meiryo UI" panose="020B0604030504040204" pitchFamily="50" charset="-128"/>
                <a:ea typeface="Meiryo UI" panose="020B0604030504040204" pitchFamily="50" charset="-128"/>
              </a:rPr>
              <a:t>万円（税別）</a:t>
            </a:r>
            <a:endParaRPr lang="en-US" altLang="ja-JP" sz="1600" b="1" i="0" u="sng" strike="noStrike" dirty="0">
              <a:solidFill>
                <a:srgbClr val="FF0000"/>
              </a:solidFill>
              <a:effectLst/>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C91E5F62-03C7-7CBB-AFE4-25B6912588D7}"/>
              </a:ext>
            </a:extLst>
          </p:cNvPr>
          <p:cNvSpPr txBox="1"/>
          <p:nvPr/>
        </p:nvSpPr>
        <p:spPr bwMode="auto">
          <a:xfrm>
            <a:off x="301263" y="5590767"/>
            <a:ext cx="3602253" cy="646331"/>
          </a:xfrm>
          <a:prstGeom prst="rect">
            <a:avLst/>
          </a:prstGeom>
          <a:noFill/>
          <a:ln w="9525">
            <a:noFill/>
            <a:miter lim="800000"/>
            <a:headEnd/>
            <a:tailEnd/>
          </a:ln>
          <a:effectLst/>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◆協賛特典</a:t>
            </a: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ステージ上で提供賞品（工芸品・物産品など）</a:t>
            </a: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の紹介及びブースの</a:t>
            </a: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PR</a:t>
            </a: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をいたします。</a:t>
            </a: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endParaRPr>
          </a:p>
        </p:txBody>
      </p:sp>
      <p:graphicFrame>
        <p:nvGraphicFramePr>
          <p:cNvPr id="6" name="表 5">
            <a:extLst>
              <a:ext uri="{FF2B5EF4-FFF2-40B4-BE49-F238E27FC236}">
                <a16:creationId xmlns:a16="http://schemas.microsoft.com/office/drawing/2014/main" id="{BBAA4A23-2D96-901D-4EAD-C721EC5594DC}"/>
              </a:ext>
            </a:extLst>
          </p:cNvPr>
          <p:cNvGraphicFramePr>
            <a:graphicFrameLocks noGrp="1"/>
          </p:cNvGraphicFramePr>
          <p:nvPr>
            <p:extLst>
              <p:ext uri="{D42A27DB-BD31-4B8C-83A1-F6EECF244321}">
                <p14:modId xmlns:p14="http://schemas.microsoft.com/office/powerpoint/2010/main" val="2821312093"/>
              </p:ext>
            </p:extLst>
          </p:nvPr>
        </p:nvGraphicFramePr>
        <p:xfrm>
          <a:off x="284368" y="6619431"/>
          <a:ext cx="6381364" cy="3080519"/>
        </p:xfrm>
        <a:graphic>
          <a:graphicData uri="http://schemas.openxmlformats.org/drawingml/2006/table">
            <a:tbl>
              <a:tblPr/>
              <a:tblGrid>
                <a:gridCol w="6381364">
                  <a:extLst>
                    <a:ext uri="{9D8B030D-6E8A-4147-A177-3AD203B41FA5}">
                      <a16:colId xmlns:a16="http://schemas.microsoft.com/office/drawing/2014/main" val="3398642685"/>
                    </a:ext>
                  </a:extLst>
                </a:gridCol>
              </a:tblGrid>
              <a:tr h="124186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9</a:t>
                      </a: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①スタンプラリー誘導キャンペーン</a:t>
                      </a: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a:t>
                      </a: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　　　　</a:t>
                      </a: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　　　　　☐協賛する</a:t>
                      </a: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　　　　　☐協賛しない                                     □未定</a:t>
                      </a:r>
                    </a:p>
                  </a:txBody>
                  <a:tcPr marL="9850" marR="9850" marT="98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3484372"/>
                  </a:ext>
                </a:extLst>
              </a:tr>
              <a:tr h="152191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10</a:t>
                      </a: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②アーリーバード大抽選会</a:t>
                      </a: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　</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b="1" i="0" u="none" strike="noStrike" dirty="0">
                          <a:solidFill>
                            <a:srgbClr val="FF0000"/>
                          </a:solidFill>
                          <a:effectLst/>
                          <a:latin typeface="Meiryo UI" panose="020B0604030504040204" pitchFamily="50" charset="-128"/>
                          <a:ea typeface="Meiryo UI" panose="020B0604030504040204" pitchFamily="50" charset="-128"/>
                        </a:rPr>
                        <a:t>　　</a:t>
                      </a:r>
                      <a:endParaRPr lang="en-US" altLang="ja-JP" sz="1200" b="1" i="0" u="none" strike="noStrike" dirty="0">
                        <a:solidFill>
                          <a:srgbClr val="FF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b="1" i="0" u="none" strike="noStrike" dirty="0">
                          <a:solidFill>
                            <a:srgbClr val="FF0000"/>
                          </a:solidFill>
                          <a:effectLst/>
                          <a:latin typeface="Meiryo UI" panose="020B0604030504040204" pitchFamily="50" charset="-128"/>
                          <a:ea typeface="Meiryo UI" panose="020B0604030504040204" pitchFamily="50" charset="-128"/>
                        </a:rPr>
                        <a:t>　　　　　</a:t>
                      </a:r>
                      <a:r>
                        <a:rPr lang="ja-JP" altLang="en-US" sz="1200" b="1" i="0" u="none" strike="noStrike" dirty="0">
                          <a:solidFill>
                            <a:schemeClr val="tx1"/>
                          </a:solidFill>
                          <a:effectLst/>
                          <a:latin typeface="Meiryo UI" panose="020B0604030504040204" pitchFamily="50" charset="-128"/>
                          <a:ea typeface="Meiryo UI" panose="020B0604030504040204" pitchFamily="50" charset="-128"/>
                        </a:rPr>
                        <a:t>□協賛する　</a:t>
                      </a:r>
                      <a:r>
                        <a:rPr lang="en-US" altLang="ja-JP" sz="1200" b="1" i="0" u="none" strike="noStrike" dirty="0">
                          <a:solidFill>
                            <a:schemeClr val="tx1"/>
                          </a:solidFill>
                          <a:effectLst/>
                          <a:latin typeface="Meiryo UI" panose="020B0604030504040204" pitchFamily="50" charset="-128"/>
                          <a:ea typeface="Meiryo UI" panose="020B0604030504040204" pitchFamily="50" charset="-128"/>
                        </a:rPr>
                        <a:t>※</a:t>
                      </a:r>
                      <a:r>
                        <a:rPr lang="ja-JP" altLang="en-US" sz="1200" b="1" i="0" u="none" strike="noStrike" dirty="0">
                          <a:solidFill>
                            <a:schemeClr val="tx1"/>
                          </a:solidFill>
                          <a:effectLst/>
                          <a:latin typeface="Meiryo UI" panose="020B0604030504040204" pitchFamily="50" charset="-128"/>
                          <a:ea typeface="Meiryo UI" panose="020B0604030504040204" pitchFamily="50" charset="-128"/>
                        </a:rPr>
                        <a:t>予定する賞品内容と数をご記載ください。</a:t>
                      </a:r>
                      <a:endParaRPr lang="en-US" altLang="ja-JP" sz="1200" b="1"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200" b="1"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200" b="1"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200" b="1"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200" b="1"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b="1" i="0" u="none" strike="noStrike" dirty="0">
                          <a:solidFill>
                            <a:srgbClr val="FF0000"/>
                          </a:solidFill>
                          <a:effectLst/>
                          <a:latin typeface="Meiryo UI" panose="020B0604030504040204" pitchFamily="50" charset="-128"/>
                          <a:ea typeface="Meiryo UI" panose="020B0604030504040204" pitchFamily="50" charset="-128"/>
                        </a:rPr>
                        <a:t>　　　　 　　　</a:t>
                      </a:r>
                      <a:endParaRPr lang="en-US" altLang="ja-JP" sz="1200" b="1" i="0" u="none" strike="noStrike" dirty="0">
                        <a:solidFill>
                          <a:srgbClr val="FF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b="1" i="0" u="none" strike="noStrike" dirty="0">
                          <a:solidFill>
                            <a:srgbClr val="FF0000"/>
                          </a:solidFill>
                          <a:effectLst/>
                          <a:latin typeface="Meiryo UI" panose="020B0604030504040204" pitchFamily="50" charset="-128"/>
                          <a:ea typeface="Meiryo UI" panose="020B0604030504040204" pitchFamily="50" charset="-128"/>
                        </a:rPr>
                        <a:t>　　　</a:t>
                      </a:r>
                      <a:r>
                        <a:rPr lang="ja-JP" altLang="en-US" sz="1200" b="1" i="0" u="none" strike="noStrike" dirty="0">
                          <a:solidFill>
                            <a:schemeClr val="tx1"/>
                          </a:solidFill>
                          <a:effectLst/>
                          <a:latin typeface="Meiryo UI" panose="020B0604030504040204" pitchFamily="50" charset="-128"/>
                          <a:ea typeface="Meiryo UI" panose="020B0604030504040204" pitchFamily="50" charset="-128"/>
                        </a:rPr>
                        <a:t>　　□協賛しない</a:t>
                      </a: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　　                                 □未定</a:t>
                      </a: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9850" marR="9850" marT="98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3021276"/>
                  </a:ext>
                </a:extLst>
              </a:tr>
            </a:tbl>
          </a:graphicData>
        </a:graphic>
      </p:graphicFrame>
      <p:sp>
        <p:nvSpPr>
          <p:cNvPr id="10" name="スライド番号プレースホルダー 5">
            <a:extLst>
              <a:ext uri="{FF2B5EF4-FFF2-40B4-BE49-F238E27FC236}">
                <a16:creationId xmlns:a16="http://schemas.microsoft.com/office/drawing/2014/main" id="{F1DBFBAC-5B06-39C3-58FE-B946085BCA6F}"/>
              </a:ext>
            </a:extLst>
          </p:cNvPr>
          <p:cNvSpPr>
            <a:spLocks noGrp="1"/>
          </p:cNvSpPr>
          <p:nvPr>
            <p:ph type="sldNum" sz="quarter" idx="12"/>
          </p:nvPr>
        </p:nvSpPr>
        <p:spPr>
          <a:xfrm>
            <a:off x="5257800" y="9725411"/>
            <a:ext cx="1600200" cy="180589"/>
          </a:xfrm>
        </p:spPr>
        <p:txBody>
          <a:bodyPr/>
          <a:lstStyle>
            <a:lvl1pPr>
              <a:defRPr/>
            </a:lvl1pPr>
          </a:lstStyle>
          <a:p>
            <a:pPr>
              <a:defRPr/>
            </a:pPr>
            <a:r>
              <a:rPr lang="en-US" altLang="ja-JP" sz="700" dirty="0">
                <a:latin typeface="Meiryo UI" panose="020B0604030504040204" pitchFamily="50" charset="-128"/>
                <a:ea typeface="Meiryo UI" panose="020B0604030504040204" pitchFamily="50" charset="-128"/>
              </a:rPr>
              <a:t>DMO</a:t>
            </a:r>
            <a:r>
              <a:rPr lang="ja-JP" altLang="en-US" sz="700" dirty="0">
                <a:latin typeface="Meiryo UI" panose="020B0604030504040204" pitchFamily="50" charset="-128"/>
                <a:ea typeface="Meiryo UI" panose="020B0604030504040204" pitchFamily="50" charset="-128"/>
              </a:rPr>
              <a:t>・民間②</a:t>
            </a:r>
          </a:p>
        </p:txBody>
      </p:sp>
    </p:spTree>
    <p:extLst>
      <p:ext uri="{BB962C8B-B14F-4D97-AF65-F5344CB8AC3E}">
        <p14:creationId xmlns:p14="http://schemas.microsoft.com/office/powerpoint/2010/main" val="3439611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393598" y="569454"/>
          <a:ext cx="6172304" cy="5030929"/>
        </p:xfrm>
        <a:graphic>
          <a:graphicData uri="http://schemas.openxmlformats.org/drawingml/2006/table">
            <a:tbl>
              <a:tblPr/>
              <a:tblGrid>
                <a:gridCol w="1880045">
                  <a:extLst>
                    <a:ext uri="{9D8B030D-6E8A-4147-A177-3AD203B41FA5}">
                      <a16:colId xmlns:a16="http://schemas.microsoft.com/office/drawing/2014/main" val="2727054726"/>
                    </a:ext>
                  </a:extLst>
                </a:gridCol>
                <a:gridCol w="4292259">
                  <a:extLst>
                    <a:ext uri="{9D8B030D-6E8A-4147-A177-3AD203B41FA5}">
                      <a16:colId xmlns:a16="http://schemas.microsoft.com/office/drawing/2014/main" val="681227262"/>
                    </a:ext>
                  </a:extLst>
                </a:gridCol>
              </a:tblGrid>
              <a:tr h="283759">
                <a:tc>
                  <a:txBody>
                    <a:bodyPr/>
                    <a:lstStyle/>
                    <a:p>
                      <a:pPr algn="l"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baseline="0" dirty="0">
                          <a:solidFill>
                            <a:srgbClr val="000000"/>
                          </a:solidFill>
                          <a:effectLst/>
                          <a:latin typeface="Meiryo UI" panose="020B0604030504040204" pitchFamily="50" charset="-128"/>
                          <a:ea typeface="Meiryo UI" panose="020B0604030504040204" pitchFamily="50" charset="-128"/>
                        </a:rPr>
                        <a:t> </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基本情報</a:t>
                      </a:r>
                    </a:p>
                  </a:txBody>
                  <a:tcPr marL="9850" marR="9850" marT="98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kumimoji="1" lang="ja-JP" altLang="en-US" dirty="0">
                        <a:latin typeface="Meiryo UI" panose="020B0604030504040204" pitchFamily="50" charset="-128"/>
                        <a:ea typeface="Meiryo UI" panose="020B0604030504040204" pitchFamily="50" charset="-128"/>
                      </a:endParaRPr>
                    </a:p>
                  </a:txBody>
                  <a:tcPr marL="9850" marR="9850" marT="985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4883960"/>
                  </a:ext>
                </a:extLst>
              </a:tr>
              <a:tr h="323791">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（フリガナ）</a:t>
                      </a:r>
                    </a:p>
                  </a:txBody>
                  <a:tcPr marL="9850" marR="9850" marT="985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9850" marR="9850" marT="98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156814542"/>
                  </a:ext>
                </a:extLst>
              </a:tr>
              <a:tr h="515918">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出展団体名</a:t>
                      </a:r>
                    </a:p>
                  </a:txBody>
                  <a:tcPr marL="9850" marR="9850" marT="985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9850" marR="9850" marT="98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9727525"/>
                  </a:ext>
                </a:extLst>
              </a:tr>
              <a:tr h="740391">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住所</a:t>
                      </a:r>
                    </a:p>
                  </a:txBody>
                  <a:tcPr marL="9850" marR="9850" marT="985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9850" marR="9850" marT="985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8290293"/>
                  </a:ext>
                </a:extLst>
              </a:tr>
              <a:tr h="515916">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電話番号</a:t>
                      </a:r>
                    </a:p>
                  </a:txBody>
                  <a:tcPr marL="9850" marR="9850" marT="985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9850" marR="9850" marT="98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7809285"/>
                  </a:ext>
                </a:extLst>
              </a:tr>
              <a:tr h="302435">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（フリガナ）</a:t>
                      </a:r>
                    </a:p>
                  </a:txBody>
                  <a:tcPr marL="9850" marR="9850" marT="985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9850" marR="9850" marT="98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95225785"/>
                  </a:ext>
                </a:extLst>
              </a:tr>
              <a:tr h="462545">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担当者氏名</a:t>
                      </a:r>
                    </a:p>
                  </a:txBody>
                  <a:tcPr marL="9850" marR="9850" marT="985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9850" marR="9850" marT="98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6522219"/>
                  </a:ext>
                </a:extLst>
              </a:tr>
              <a:tr h="498128">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担当者所属・役職</a:t>
                      </a:r>
                    </a:p>
                  </a:txBody>
                  <a:tcPr marL="9850" marR="9850" marT="985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9850" marR="9850" marT="98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0854962"/>
                  </a:ext>
                </a:extLst>
              </a:tr>
              <a:tr h="462545">
                <a:tc>
                  <a:txBody>
                    <a:bodyPr/>
                    <a:lstStyle/>
                    <a:p>
                      <a:pPr algn="l" fontAlgn="ctr"/>
                      <a:r>
                        <a:rPr lang="zh-TW" altLang="en-US" sz="1100" b="0" i="0" u="none" strike="noStrike" dirty="0">
                          <a:solidFill>
                            <a:srgbClr val="000000"/>
                          </a:solidFill>
                          <a:effectLst/>
                          <a:latin typeface="Meiryo UI" panose="020B0604030504040204" pitchFamily="50" charset="-128"/>
                          <a:ea typeface="Meiryo UI" panose="020B0604030504040204" pitchFamily="50" charset="-128"/>
                        </a:rPr>
                        <a:t> 担当者連絡先（電話番号）</a:t>
                      </a:r>
                    </a:p>
                  </a:txBody>
                  <a:tcPr marL="9850" marR="9850" marT="985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9850" marR="9850" marT="98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9490200"/>
                  </a:ext>
                </a:extLst>
              </a:tr>
              <a:tr h="462545">
                <a:tc>
                  <a:txBody>
                    <a:bodyPr/>
                    <a:lstStyle/>
                    <a:p>
                      <a:pPr algn="l" fontAlgn="ctr"/>
                      <a:r>
                        <a:rPr lang="en-US" sz="1100" b="0" i="0" u="none" strike="noStrike" dirty="0">
                          <a:solidFill>
                            <a:srgbClr val="000000"/>
                          </a:solidFill>
                          <a:effectLst/>
                          <a:latin typeface="Meiryo UI" panose="020B0604030504040204" pitchFamily="50" charset="-128"/>
                          <a:ea typeface="Meiryo UI" panose="020B0604030504040204" pitchFamily="50" charset="-128"/>
                        </a:rPr>
                        <a:t>　　　〃　　　（ＦＡＸ）</a:t>
                      </a:r>
                    </a:p>
                  </a:txBody>
                  <a:tcPr marL="9850" marR="9850" marT="985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9850" marR="9850" marT="98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0170605"/>
                  </a:ext>
                </a:extLst>
              </a:tr>
              <a:tr h="462545">
                <a:tc>
                  <a:txBody>
                    <a:bodyPr/>
                    <a:lstStyle/>
                    <a:p>
                      <a:pPr algn="l" fontAlgn="ctr"/>
                      <a:r>
                        <a:rPr lang="en-US" sz="1100" b="0" i="0" u="none" strike="noStrike" dirty="0">
                          <a:solidFill>
                            <a:srgbClr val="000000"/>
                          </a:solidFill>
                          <a:effectLst/>
                          <a:latin typeface="Meiryo UI" panose="020B0604030504040204" pitchFamily="50" charset="-128"/>
                          <a:ea typeface="Meiryo UI" panose="020B0604030504040204" pitchFamily="50" charset="-128"/>
                        </a:rPr>
                        <a:t>　　　〃　　　（E-mail）</a:t>
                      </a:r>
                    </a:p>
                  </a:txBody>
                  <a:tcPr marL="9850" marR="9850" marT="985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9850" marR="9850" marT="98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8895182"/>
                  </a:ext>
                </a:extLst>
              </a:tr>
            </a:tbl>
          </a:graphicData>
        </a:graphic>
      </p:graphicFrame>
      <p:sp>
        <p:nvSpPr>
          <p:cNvPr id="9" name="正方形/長方形 8">
            <a:extLst>
              <a:ext uri="{FF2B5EF4-FFF2-40B4-BE49-F238E27FC236}">
                <a16:creationId xmlns:a16="http://schemas.microsoft.com/office/drawing/2014/main" id="{1F41980F-1DDD-4D7E-A540-F2398B460B06}"/>
              </a:ext>
            </a:extLst>
          </p:cNvPr>
          <p:cNvSpPr/>
          <p:nvPr/>
        </p:nvSpPr>
        <p:spPr>
          <a:xfrm>
            <a:off x="0" y="0"/>
            <a:ext cx="6858000" cy="4313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0" name="Text Box 9">
            <a:extLst>
              <a:ext uri="{FF2B5EF4-FFF2-40B4-BE49-F238E27FC236}">
                <a16:creationId xmlns:a16="http://schemas.microsoft.com/office/drawing/2014/main" id="{4BE10BE3-BD79-4C83-B72C-7D5E7B924A30}"/>
              </a:ext>
            </a:extLst>
          </p:cNvPr>
          <p:cNvSpPr txBox="1">
            <a:spLocks noChangeArrowheads="1"/>
          </p:cNvSpPr>
          <p:nvPr/>
        </p:nvSpPr>
        <p:spPr bwMode="auto">
          <a:xfrm>
            <a:off x="264381" y="-27781"/>
            <a:ext cx="6593619" cy="409086"/>
          </a:xfrm>
          <a:prstGeom prst="rect">
            <a:avLst/>
          </a:prstGeom>
          <a:noFill/>
          <a:ln w="9525">
            <a:noFill/>
            <a:miter lim="800000"/>
            <a:headEnd/>
            <a:tailEnd/>
          </a:ln>
          <a:effectLst/>
        </p:spPr>
        <p:txBody>
          <a:bodyPr wrap="square">
            <a:spAutoFit/>
          </a:bodyPr>
          <a:lstStyle/>
          <a:p>
            <a:pPr>
              <a:lnSpc>
                <a:spcPct val="150000"/>
              </a:lnSpc>
            </a:pPr>
            <a:r>
              <a:rPr lang="en-US" altLang="ja-JP" sz="1600" b="1" dirty="0">
                <a:solidFill>
                  <a:schemeClr val="bg1"/>
                </a:solidFill>
                <a:latin typeface="Meiryo UI" panose="020B0604030504040204" pitchFamily="50" charset="-128"/>
                <a:ea typeface="Meiryo UI" panose="020B0604030504040204" pitchFamily="50" charset="-128"/>
                <a:cs typeface="Meiryo UI" pitchFamily="50" charset="-128"/>
              </a:rPr>
              <a:t>【</a:t>
            </a:r>
            <a:r>
              <a:rPr lang="ja-JP" altLang="en-US" sz="1600" b="1" dirty="0">
                <a:solidFill>
                  <a:schemeClr val="bg1"/>
                </a:solidFill>
                <a:latin typeface="Meiryo UI" panose="020B0604030504040204" pitchFamily="50" charset="-128"/>
                <a:ea typeface="Meiryo UI" panose="020B0604030504040204" pitchFamily="50" charset="-128"/>
                <a:cs typeface="Meiryo UI" pitchFamily="50" charset="-128"/>
              </a:rPr>
              <a:t>日本東北遊楽日</a:t>
            </a:r>
            <a:r>
              <a:rPr lang="en-US" altLang="ja-JP" sz="1600" b="1" dirty="0">
                <a:solidFill>
                  <a:schemeClr val="bg1"/>
                </a:solidFill>
                <a:latin typeface="Meiryo UI" panose="020B0604030504040204" pitchFamily="50" charset="-128"/>
                <a:ea typeface="Meiryo UI" panose="020B0604030504040204" pitchFamily="50" charset="-128"/>
                <a:cs typeface="Meiryo UI" pitchFamily="50" charset="-128"/>
              </a:rPr>
              <a:t>2023</a:t>
            </a:r>
            <a:r>
              <a:rPr lang="ja-JP" altLang="en-US" sz="1600" b="1" dirty="0">
                <a:solidFill>
                  <a:schemeClr val="bg1"/>
                </a:solidFill>
                <a:latin typeface="Meiryo UI" panose="020B0604030504040204" pitchFamily="50" charset="-128"/>
                <a:ea typeface="Meiryo UI" panose="020B0604030504040204" pitchFamily="50" charset="-128"/>
                <a:cs typeface="Meiryo UI" pitchFamily="50" charset="-128"/>
              </a:rPr>
              <a:t>　新・魅力再發見！出展申込書③</a:t>
            </a:r>
            <a:r>
              <a:rPr lang="en-US" altLang="ja-JP" sz="1600" b="1" dirty="0">
                <a:solidFill>
                  <a:schemeClr val="bg1"/>
                </a:solidFill>
                <a:latin typeface="Meiryo UI" panose="020B0604030504040204" pitchFamily="50" charset="-128"/>
                <a:ea typeface="Meiryo UI" panose="020B0604030504040204" pitchFamily="50" charset="-128"/>
                <a:cs typeface="Meiryo UI" pitchFamily="50" charset="-128"/>
              </a:rPr>
              <a:t>】</a:t>
            </a:r>
            <a:r>
              <a:rPr lang="ja-JP" altLang="en-US" sz="1600" b="1" dirty="0">
                <a:solidFill>
                  <a:schemeClr val="bg1"/>
                </a:solidFill>
                <a:latin typeface="Meiryo UI" panose="020B0604030504040204" pitchFamily="50" charset="-128"/>
                <a:ea typeface="Meiryo UI" panose="020B0604030504040204" pitchFamily="50" charset="-128"/>
                <a:cs typeface="Meiryo UI" pitchFamily="50" charset="-128"/>
              </a:rPr>
              <a:t>　</a:t>
            </a:r>
            <a:endParaRPr lang="en-US" altLang="ja-JP" sz="1600" b="1" dirty="0">
              <a:solidFill>
                <a:schemeClr val="bg1"/>
              </a:solidFill>
              <a:latin typeface="Meiryo UI" panose="020B0604030504040204" pitchFamily="50" charset="-128"/>
              <a:ea typeface="Meiryo UI" panose="020B0604030504040204" pitchFamily="50" charset="-128"/>
              <a:cs typeface="Meiryo UI" pitchFamily="50" charset="-128"/>
            </a:endParaRPr>
          </a:p>
        </p:txBody>
      </p:sp>
      <p:graphicFrame>
        <p:nvGraphicFramePr>
          <p:cNvPr id="2" name="表 1">
            <a:extLst>
              <a:ext uri="{FF2B5EF4-FFF2-40B4-BE49-F238E27FC236}">
                <a16:creationId xmlns:a16="http://schemas.microsoft.com/office/drawing/2014/main" id="{F9490639-CDC3-75EE-2827-69D4D49506B0}"/>
              </a:ext>
            </a:extLst>
          </p:cNvPr>
          <p:cNvGraphicFramePr>
            <a:graphicFrameLocks noGrp="1"/>
          </p:cNvGraphicFramePr>
          <p:nvPr/>
        </p:nvGraphicFramePr>
        <p:xfrm>
          <a:off x="393599" y="5677020"/>
          <a:ext cx="6172303" cy="1082493"/>
        </p:xfrm>
        <a:graphic>
          <a:graphicData uri="http://schemas.openxmlformats.org/drawingml/2006/table">
            <a:tbl>
              <a:tblPr/>
              <a:tblGrid>
                <a:gridCol w="6172303">
                  <a:extLst>
                    <a:ext uri="{9D8B030D-6E8A-4147-A177-3AD203B41FA5}">
                      <a16:colId xmlns:a16="http://schemas.microsoft.com/office/drawing/2014/main" val="1783660434"/>
                    </a:ext>
                  </a:extLst>
                </a:gridCol>
              </a:tblGrid>
              <a:tr h="357366">
                <a:tc>
                  <a:txBody>
                    <a:bodyPr/>
                    <a:lstStyle/>
                    <a:p>
                      <a:pPr algn="l"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 出展希望のブースタイプについてお聞かせください。　</a:t>
                      </a:r>
                      <a:r>
                        <a:rPr lang="en-US" altLang="ja-JP" sz="10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該当する項目に ☑  チェックをご記入ください）</a:t>
                      </a:r>
                    </a:p>
                  </a:txBody>
                  <a:tcPr marL="9850" marR="9850" marT="9850" marB="0" anchor="ctr">
                    <a:lnL>
                      <a:noFill/>
                    </a:lnL>
                    <a:lnR>
                      <a:noFill/>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5404581"/>
                  </a:ext>
                </a:extLst>
              </a:tr>
              <a:tr h="344461">
                <a:tc>
                  <a:txBody>
                    <a:bodyPr/>
                    <a:lstStyle/>
                    <a:p>
                      <a:pPr algn="l"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　　□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①</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小間タイプ</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で出展を希望する</a:t>
                      </a:r>
                      <a:endParaRPr lang="ja-JP" altLang="en-US" sz="1000" b="0" i="0" u="sng" strike="noStrike" dirty="0">
                        <a:solidFill>
                          <a:schemeClr val="tx1"/>
                        </a:solidFill>
                        <a:effectLst/>
                        <a:latin typeface="Meiryo UI" panose="020B0604030504040204" pitchFamily="50" charset="-128"/>
                        <a:ea typeface="Meiryo UI" panose="020B0604030504040204" pitchFamily="50" charset="-128"/>
                      </a:endParaRPr>
                    </a:p>
                  </a:txBody>
                  <a:tcPr marL="9850" marR="9850" marT="98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3364235"/>
                  </a:ext>
                </a:extLst>
              </a:tr>
              <a:tr h="380666">
                <a:tc>
                  <a:txBody>
                    <a:bodyPr/>
                    <a:lstStyle/>
                    <a:p>
                      <a:pPr algn="l"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　　□　　</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②</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小間以上</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で出展を希望する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ご希望の小間数をご記入ください</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　　　　　　　　　小間）</a:t>
                      </a:r>
                      <a:endParaRPr lang="ja-JP" altLang="en-US" sz="1000" b="0" i="0" u="sng" strike="noStrike" dirty="0">
                        <a:solidFill>
                          <a:schemeClr val="tx1"/>
                        </a:solidFill>
                        <a:effectLst/>
                        <a:latin typeface="Meiryo UI" panose="020B0604030504040204" pitchFamily="50" charset="-128"/>
                        <a:ea typeface="Meiryo UI" panose="020B0604030504040204" pitchFamily="50" charset="-128"/>
                      </a:endParaRPr>
                    </a:p>
                  </a:txBody>
                  <a:tcPr marL="9850" marR="9850" marT="98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3417038"/>
                  </a:ext>
                </a:extLst>
              </a:tr>
            </a:tbl>
          </a:graphicData>
        </a:graphic>
      </p:graphicFrame>
      <p:sp>
        <p:nvSpPr>
          <p:cNvPr id="4" name="矢印: 五方向 3">
            <a:extLst>
              <a:ext uri="{FF2B5EF4-FFF2-40B4-BE49-F238E27FC236}">
                <a16:creationId xmlns:a16="http://schemas.microsoft.com/office/drawing/2014/main" id="{C791B107-0FBE-E534-E88F-09CE4C8940E7}"/>
              </a:ext>
            </a:extLst>
          </p:cNvPr>
          <p:cNvSpPr/>
          <p:nvPr/>
        </p:nvSpPr>
        <p:spPr>
          <a:xfrm rot="5400000">
            <a:off x="2223538" y="5229808"/>
            <a:ext cx="2512423" cy="6172303"/>
          </a:xfrm>
          <a:prstGeom prst="homePlate">
            <a:avLst>
              <a:gd name="adj" fmla="val 2954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5" name="Text Box 9">
            <a:extLst>
              <a:ext uri="{FF2B5EF4-FFF2-40B4-BE49-F238E27FC236}">
                <a16:creationId xmlns:a16="http://schemas.microsoft.com/office/drawing/2014/main" id="{0AEC6BCE-077D-9D61-8234-CF3E4831D697}"/>
              </a:ext>
            </a:extLst>
          </p:cNvPr>
          <p:cNvSpPr txBox="1">
            <a:spLocks noChangeArrowheads="1"/>
          </p:cNvSpPr>
          <p:nvPr/>
        </p:nvSpPr>
        <p:spPr bwMode="auto">
          <a:xfrm>
            <a:off x="278239" y="7146596"/>
            <a:ext cx="6301521" cy="1384995"/>
          </a:xfrm>
          <a:prstGeom prst="rect">
            <a:avLst/>
          </a:prstGeom>
          <a:noFill/>
          <a:ln w="9525">
            <a:noFill/>
            <a:miter lim="800000"/>
            <a:headEnd/>
            <a:tailEnd/>
          </a:ln>
          <a:effectLst/>
        </p:spPr>
        <p:txBody>
          <a:bodyPr wrap="square">
            <a:spAutoFit/>
          </a:bodyPr>
          <a:lstStyle/>
          <a:p>
            <a:pPr algn="ctr"/>
            <a:endParaRPr lang="en-US" altLang="ja-JP" sz="1200" dirty="0">
              <a:latin typeface="Meiryo UI" panose="020B0604030504040204" pitchFamily="50" charset="-128"/>
              <a:ea typeface="Meiryo UI" panose="020B0604030504040204" pitchFamily="50" charset="-128"/>
            </a:endParaRPr>
          </a:p>
          <a:p>
            <a:pPr algn="ctr"/>
            <a:r>
              <a:rPr lang="en-US" altLang="ja-JP" sz="1200" b="1" dirty="0">
                <a:latin typeface="Meiryo UI" panose="020B0604030504040204" pitchFamily="50" charset="-128"/>
                <a:ea typeface="Meiryo UI" panose="020B0604030504040204" pitchFamily="50" charset="-128"/>
                <a:cs typeface="Meiryo UI" pitchFamily="50" charset="-128"/>
              </a:rPr>
              <a:t>【</a:t>
            </a:r>
            <a:r>
              <a:rPr lang="ja-JP" altLang="en-US" sz="1200" b="1" dirty="0">
                <a:latin typeface="Meiryo UI" panose="020B0604030504040204" pitchFamily="50" charset="-128"/>
                <a:ea typeface="Meiryo UI" panose="020B0604030504040204" pitchFamily="50" charset="-128"/>
                <a:cs typeface="Meiryo UI" pitchFamily="50" charset="-128"/>
              </a:rPr>
              <a:t>お申込み先</a:t>
            </a:r>
            <a:r>
              <a:rPr lang="en-US" altLang="ja-JP" sz="1200" b="1" dirty="0">
                <a:latin typeface="Meiryo UI" panose="020B0604030504040204" pitchFamily="50" charset="-128"/>
                <a:ea typeface="Meiryo UI" panose="020B0604030504040204" pitchFamily="50" charset="-128"/>
                <a:cs typeface="Meiryo UI" pitchFamily="50" charset="-128"/>
              </a:rPr>
              <a:t>】</a:t>
            </a:r>
          </a:p>
          <a:p>
            <a:pPr algn="ctr"/>
            <a:endParaRPr lang="en-US" altLang="ja-JP" sz="500" b="1" dirty="0">
              <a:latin typeface="Meiryo UI" panose="020B0604030504040204" pitchFamily="50" charset="-128"/>
              <a:ea typeface="Meiryo UI" panose="020B0604030504040204" pitchFamily="50" charset="-128"/>
              <a:cs typeface="Meiryo UI" pitchFamily="50" charset="-128"/>
            </a:endParaRPr>
          </a:p>
          <a:p>
            <a:pPr algn="ctr"/>
            <a:r>
              <a:rPr lang="ja-JP" altLang="en-US" sz="1200" b="1" dirty="0">
                <a:latin typeface="Meiryo UI" panose="020B0604030504040204" pitchFamily="50" charset="-128"/>
                <a:ea typeface="Meiryo UI" panose="020B0604030504040204" pitchFamily="50" charset="-128"/>
                <a:cs typeface="Meiryo UI" pitchFamily="50" charset="-128"/>
              </a:rPr>
              <a:t>　「 日本東北遊楽日</a:t>
            </a:r>
            <a:r>
              <a:rPr lang="en-US" altLang="ja-JP" sz="1200" b="1" dirty="0">
                <a:latin typeface="Meiryo UI" panose="020B0604030504040204" pitchFamily="50" charset="-128"/>
                <a:ea typeface="Meiryo UI" panose="020B0604030504040204" pitchFamily="50" charset="-128"/>
                <a:cs typeface="Meiryo UI" pitchFamily="50" charset="-128"/>
              </a:rPr>
              <a:t>2023</a:t>
            </a:r>
            <a:r>
              <a:rPr lang="ja-JP" altLang="en-US" sz="1200" b="1" dirty="0">
                <a:latin typeface="Meiryo UI" panose="020B0604030504040204" pitchFamily="50" charset="-128"/>
                <a:ea typeface="Meiryo UI" panose="020B0604030504040204" pitchFamily="50" charset="-128"/>
                <a:cs typeface="Meiryo UI" pitchFamily="50" charset="-128"/>
              </a:rPr>
              <a:t>　新・魅力再發見！出展申込書受付 」　担当：金城</a:t>
            </a:r>
            <a:r>
              <a:rPr lang="ja-JP" altLang="en-US" sz="1000" b="1" dirty="0">
                <a:latin typeface="Meiryo UI" panose="020B0604030504040204" pitchFamily="50" charset="-128"/>
                <a:ea typeface="Meiryo UI" panose="020B0604030504040204" pitchFamily="50" charset="-128"/>
                <a:cs typeface="Meiryo UI" pitchFamily="50" charset="-128"/>
              </a:rPr>
              <a:t>（かねしろ）</a:t>
            </a:r>
            <a:endParaRPr lang="en-US" altLang="ja-JP" sz="1000" dirty="0">
              <a:latin typeface="Meiryo UI" panose="020B0604030504040204" pitchFamily="50" charset="-128"/>
              <a:ea typeface="Meiryo UI" panose="020B0604030504040204" pitchFamily="50" charset="-128"/>
              <a:cs typeface="Meiryo UI" pitchFamily="50" charset="-128"/>
            </a:endParaRPr>
          </a:p>
          <a:p>
            <a:pPr algn="ctr"/>
            <a:r>
              <a:rPr lang="en-US" altLang="ja-JP" sz="1200" dirty="0">
                <a:latin typeface="Meiryo UI" panose="020B0604030504040204" pitchFamily="50" charset="-128"/>
                <a:ea typeface="Meiryo UI" panose="020B0604030504040204" pitchFamily="50" charset="-128"/>
                <a:cs typeface="Meiryo UI" pitchFamily="50" charset="-128"/>
              </a:rPr>
              <a:t>E-mail/</a:t>
            </a:r>
            <a:r>
              <a:rPr lang="en-US" altLang="ja-JP" sz="1400" dirty="0">
                <a:latin typeface="Meiryo UI" panose="020B0604030504040204" pitchFamily="50" charset="-128"/>
                <a:ea typeface="Meiryo UI" panose="020B0604030504040204" pitchFamily="50" charset="-128"/>
                <a:cs typeface="Meiryo UI" pitchFamily="50" charset="-128"/>
              </a:rPr>
              <a:t> </a:t>
            </a:r>
            <a:r>
              <a:rPr lang="en-US" altLang="ja-JP" sz="1400" b="1" dirty="0">
                <a:hlinkClick r:id="rId2"/>
              </a:rPr>
              <a:t>Kaneshiro.Hideki@jeki.co.jp</a:t>
            </a:r>
            <a:r>
              <a:rPr lang="ja-JP" altLang="en-US" sz="1400" b="1" dirty="0">
                <a:latin typeface="Meiryo UI" panose="020B0604030504040204" pitchFamily="50" charset="-128"/>
                <a:ea typeface="Meiryo UI" panose="020B0604030504040204" pitchFamily="50" charset="-128"/>
                <a:cs typeface="Meiryo UI" pitchFamily="50" charset="-128"/>
              </a:rPr>
              <a:t>　　</a:t>
            </a:r>
            <a:endParaRPr lang="en-US" altLang="ja-JP" sz="1400" b="1" dirty="0">
              <a:latin typeface="Meiryo UI" panose="020B0604030504040204" pitchFamily="50" charset="-128"/>
              <a:ea typeface="Meiryo UI" panose="020B0604030504040204" pitchFamily="50" charset="-128"/>
              <a:cs typeface="Meiryo UI" pitchFamily="50" charset="-128"/>
            </a:endParaRPr>
          </a:p>
          <a:p>
            <a:pPr algn="ctr"/>
            <a:r>
              <a:rPr lang="ja-JP" altLang="en-US" sz="900" dirty="0">
                <a:latin typeface="Meiryo UI" panose="020B0604030504040204" pitchFamily="50" charset="-128"/>
                <a:ea typeface="Meiryo UI" panose="020B0604030504040204" pitchFamily="50" charset="-128"/>
                <a:cs typeface="Meiryo UI" pitchFamily="50" charset="-128"/>
              </a:rPr>
              <a:t>ＴＥＬ：</a:t>
            </a:r>
            <a:r>
              <a:rPr lang="en-US" altLang="ja-JP" sz="900" dirty="0"/>
              <a:t>080-1190-7262</a:t>
            </a:r>
            <a:r>
              <a:rPr lang="ja-JP" altLang="en-US" sz="900" dirty="0"/>
              <a:t>　（</a:t>
            </a:r>
            <a:r>
              <a:rPr lang="en-US" altLang="ja-JP" sz="900" dirty="0"/>
              <a:t>※</a:t>
            </a:r>
            <a:r>
              <a:rPr lang="ja-JP" altLang="en-US" sz="900" dirty="0"/>
              <a:t>㈱ジェイアール東日本企画内）</a:t>
            </a:r>
            <a:r>
              <a:rPr lang="en-US" altLang="ja-JP" sz="900" dirty="0"/>
              <a:t> </a:t>
            </a:r>
            <a:r>
              <a:rPr lang="ja-JP" altLang="en-US" sz="900" dirty="0">
                <a:latin typeface="Meiryo UI" panose="020B0604030504040204" pitchFamily="50" charset="-128"/>
                <a:ea typeface="Meiryo UI" panose="020B0604030504040204" pitchFamily="50" charset="-128"/>
                <a:cs typeface="Meiryo UI" pitchFamily="50" charset="-128"/>
              </a:rPr>
              <a:t>　受付時間</a:t>
            </a:r>
            <a:r>
              <a:rPr lang="en-US" altLang="ja-JP" sz="900" dirty="0">
                <a:latin typeface="Meiryo UI" panose="020B0604030504040204" pitchFamily="50" charset="-128"/>
                <a:ea typeface="Meiryo UI" panose="020B0604030504040204" pitchFamily="50" charset="-128"/>
                <a:cs typeface="Meiryo UI" pitchFamily="50" charset="-128"/>
              </a:rPr>
              <a:t>/10</a:t>
            </a:r>
            <a:r>
              <a:rPr lang="ja-JP" altLang="en-US" sz="900" dirty="0">
                <a:latin typeface="Meiryo UI" panose="020B0604030504040204" pitchFamily="50" charset="-128"/>
                <a:ea typeface="Meiryo UI" panose="020B0604030504040204" pitchFamily="50" charset="-128"/>
                <a:cs typeface="Meiryo UI" pitchFamily="50" charset="-128"/>
              </a:rPr>
              <a:t>：</a:t>
            </a:r>
            <a:r>
              <a:rPr lang="en-US" altLang="ja-JP" sz="900" dirty="0">
                <a:latin typeface="Meiryo UI" panose="020B0604030504040204" pitchFamily="50" charset="-128"/>
                <a:ea typeface="Meiryo UI" panose="020B0604030504040204" pitchFamily="50" charset="-128"/>
                <a:cs typeface="Meiryo UI" pitchFamily="50" charset="-128"/>
              </a:rPr>
              <a:t>00</a:t>
            </a:r>
            <a:r>
              <a:rPr lang="ja-JP" altLang="en-US" sz="900" dirty="0">
                <a:latin typeface="Meiryo UI" panose="020B0604030504040204" pitchFamily="50" charset="-128"/>
                <a:ea typeface="Meiryo UI" panose="020B0604030504040204" pitchFamily="50" charset="-128"/>
                <a:cs typeface="Meiryo UI" pitchFamily="50" charset="-128"/>
              </a:rPr>
              <a:t>～</a:t>
            </a:r>
            <a:r>
              <a:rPr lang="en-US" altLang="ja-JP" sz="900" dirty="0">
                <a:latin typeface="Meiryo UI" panose="020B0604030504040204" pitchFamily="50" charset="-128"/>
                <a:ea typeface="Meiryo UI" panose="020B0604030504040204" pitchFamily="50" charset="-128"/>
                <a:cs typeface="Meiryo UI" pitchFamily="50" charset="-128"/>
              </a:rPr>
              <a:t>17</a:t>
            </a:r>
            <a:r>
              <a:rPr lang="ja-JP" altLang="en-US" sz="900" dirty="0">
                <a:latin typeface="Meiryo UI" panose="020B0604030504040204" pitchFamily="50" charset="-128"/>
                <a:ea typeface="Meiryo UI" panose="020B0604030504040204" pitchFamily="50" charset="-128"/>
                <a:cs typeface="Meiryo UI" pitchFamily="50" charset="-128"/>
              </a:rPr>
              <a:t>：</a:t>
            </a:r>
            <a:r>
              <a:rPr lang="en-US" altLang="ja-JP" sz="900" dirty="0">
                <a:latin typeface="Meiryo UI" panose="020B0604030504040204" pitchFamily="50" charset="-128"/>
                <a:ea typeface="Meiryo UI" panose="020B0604030504040204" pitchFamily="50" charset="-128"/>
                <a:cs typeface="Meiryo UI" pitchFamily="50" charset="-128"/>
              </a:rPr>
              <a:t>00※</a:t>
            </a:r>
            <a:r>
              <a:rPr lang="ja-JP" altLang="en-US" sz="900" dirty="0">
                <a:latin typeface="Meiryo UI" panose="020B0604030504040204" pitchFamily="50" charset="-128"/>
                <a:ea typeface="Meiryo UI" panose="020B0604030504040204" pitchFamily="50" charset="-128"/>
                <a:cs typeface="Meiryo UI" pitchFamily="50" charset="-128"/>
              </a:rPr>
              <a:t>平日のみ</a:t>
            </a:r>
            <a:endParaRPr lang="en-US" altLang="ja-JP" sz="900" dirty="0">
              <a:latin typeface="Meiryo UI" panose="020B0604030504040204" pitchFamily="50" charset="-128"/>
              <a:ea typeface="Meiryo UI" panose="020B0604030504040204" pitchFamily="50" charset="-128"/>
              <a:cs typeface="Meiryo UI" pitchFamily="50" charset="-128"/>
            </a:endParaRPr>
          </a:p>
          <a:p>
            <a:pPr algn="ctr"/>
            <a:endParaRPr lang="en-US" altLang="ja-JP" sz="400" dirty="0">
              <a:latin typeface="Meiryo UI" panose="020B0604030504040204" pitchFamily="50" charset="-128"/>
              <a:ea typeface="Meiryo UI" panose="020B0604030504040204" pitchFamily="50" charset="-128"/>
              <a:cs typeface="Meiryo UI" pitchFamily="50" charset="-128"/>
            </a:endParaRPr>
          </a:p>
          <a:p>
            <a:pPr algn="ctr"/>
            <a:r>
              <a:rPr lang="ja-JP" altLang="en-US" sz="1600" b="1" u="sng" dirty="0">
                <a:solidFill>
                  <a:srgbClr val="FF0000"/>
                </a:solidFill>
                <a:latin typeface="Meiryo UI" panose="020B0604030504040204" pitchFamily="50" charset="-128"/>
                <a:ea typeface="Meiryo UI" panose="020B0604030504040204" pitchFamily="50" charset="-128"/>
                <a:cs typeface="Meiryo UI" pitchFamily="50" charset="-128"/>
              </a:rPr>
              <a:t>申込み〆切：</a:t>
            </a:r>
            <a:r>
              <a:rPr lang="en-US" altLang="ja-JP" sz="1600" b="1" u="sng" dirty="0">
                <a:solidFill>
                  <a:srgbClr val="FF0000"/>
                </a:solidFill>
                <a:latin typeface="Meiryo UI" panose="020B0604030504040204" pitchFamily="50" charset="-128"/>
                <a:ea typeface="Meiryo UI" panose="020B0604030504040204" pitchFamily="50" charset="-128"/>
                <a:cs typeface="Meiryo UI" pitchFamily="50" charset="-128"/>
              </a:rPr>
              <a:t>2023</a:t>
            </a:r>
            <a:r>
              <a:rPr lang="ja-JP" altLang="en-US" sz="1600" b="1" u="sng" dirty="0">
                <a:solidFill>
                  <a:srgbClr val="FF0000"/>
                </a:solidFill>
                <a:latin typeface="Meiryo UI" panose="020B0604030504040204" pitchFamily="50" charset="-128"/>
                <a:ea typeface="Meiryo UI" panose="020B0604030504040204" pitchFamily="50" charset="-128"/>
                <a:cs typeface="Meiryo UI" pitchFamily="50" charset="-128"/>
              </a:rPr>
              <a:t>年</a:t>
            </a:r>
            <a:r>
              <a:rPr lang="en-US" altLang="ja-JP" sz="1600" b="1" u="sng" dirty="0">
                <a:solidFill>
                  <a:srgbClr val="FF0000"/>
                </a:solidFill>
                <a:latin typeface="Meiryo UI" panose="020B0604030504040204" pitchFamily="50" charset="-128"/>
                <a:ea typeface="Meiryo UI" panose="020B0604030504040204" pitchFamily="50" charset="-128"/>
                <a:cs typeface="Meiryo UI" pitchFamily="50" charset="-128"/>
              </a:rPr>
              <a:t>8</a:t>
            </a:r>
            <a:r>
              <a:rPr lang="ja-JP" altLang="en-US" sz="1600" b="1" u="sng" dirty="0">
                <a:solidFill>
                  <a:srgbClr val="FF0000"/>
                </a:solidFill>
                <a:latin typeface="Meiryo UI" panose="020B0604030504040204" pitchFamily="50" charset="-128"/>
                <a:ea typeface="Meiryo UI" panose="020B0604030504040204" pitchFamily="50" charset="-128"/>
                <a:cs typeface="Meiryo UI" pitchFamily="50" charset="-128"/>
              </a:rPr>
              <a:t>月</a:t>
            </a:r>
            <a:r>
              <a:rPr lang="en-US" altLang="ja-JP" sz="1600" b="1" u="sng" dirty="0">
                <a:solidFill>
                  <a:srgbClr val="FF0000"/>
                </a:solidFill>
                <a:latin typeface="Meiryo UI" panose="020B0604030504040204" pitchFamily="50" charset="-128"/>
                <a:ea typeface="Meiryo UI" panose="020B0604030504040204" pitchFamily="50" charset="-128"/>
                <a:cs typeface="Meiryo UI" pitchFamily="50" charset="-128"/>
              </a:rPr>
              <a:t>4</a:t>
            </a:r>
            <a:r>
              <a:rPr lang="ja-JP" altLang="en-US" sz="1600" b="1" u="sng" dirty="0">
                <a:solidFill>
                  <a:srgbClr val="FF0000"/>
                </a:solidFill>
                <a:latin typeface="Meiryo UI" panose="020B0604030504040204" pitchFamily="50" charset="-128"/>
                <a:ea typeface="Meiryo UI" panose="020B0604030504040204" pitchFamily="50" charset="-128"/>
                <a:cs typeface="Meiryo UI" pitchFamily="50" charset="-128"/>
              </a:rPr>
              <a:t>日（金）</a:t>
            </a:r>
            <a:endParaRPr lang="en-US" altLang="ja-JP" sz="1600" b="1" dirty="0">
              <a:solidFill>
                <a:srgbClr val="FF0000"/>
              </a:solidFill>
              <a:latin typeface="Meiryo UI" panose="020B0604030504040204" pitchFamily="50" charset="-128"/>
              <a:ea typeface="Meiryo UI" panose="020B0604030504040204" pitchFamily="50" charset="-128"/>
              <a:cs typeface="Meiryo UI" pitchFamily="50" charset="-128"/>
            </a:endParaRPr>
          </a:p>
        </p:txBody>
      </p:sp>
      <p:sp>
        <p:nvSpPr>
          <p:cNvPr id="6" name="テキスト ボックス 5">
            <a:extLst>
              <a:ext uri="{FF2B5EF4-FFF2-40B4-BE49-F238E27FC236}">
                <a16:creationId xmlns:a16="http://schemas.microsoft.com/office/drawing/2014/main" id="{7BAEA684-DD9C-CE78-546D-3F21DA68193E}"/>
              </a:ext>
            </a:extLst>
          </p:cNvPr>
          <p:cNvSpPr txBox="1"/>
          <p:nvPr/>
        </p:nvSpPr>
        <p:spPr>
          <a:xfrm>
            <a:off x="447479" y="9180638"/>
            <a:ext cx="6141425" cy="261610"/>
          </a:xfrm>
          <a:prstGeom prst="rect">
            <a:avLst/>
          </a:prstGeom>
          <a:noFill/>
        </p:spPr>
        <p:txBody>
          <a:bodyPr wrap="none" rtlCol="0">
            <a:spAutoFit/>
          </a:bodyPr>
          <a:lstStyle/>
          <a:p>
            <a:r>
              <a:rPr lang="ja-JP" altLang="en-US" sz="1100" b="1" dirty="0">
                <a:latin typeface="Meiryo UI" panose="020B0604030504040204" pitchFamily="50" charset="-128"/>
                <a:ea typeface="Meiryo UI" panose="020B0604030504040204" pitchFamily="50" charset="-128"/>
              </a:rPr>
              <a:t>お申込みは先着順となります。状況によっては早めに締切となる可能性もございますことをご了承ください。</a:t>
            </a:r>
            <a:endParaRPr kumimoji="1" lang="ja-JP" altLang="en-US" sz="1100" b="1"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65DC6629-7CE8-D421-4E03-0517753317F6}"/>
              </a:ext>
            </a:extLst>
          </p:cNvPr>
          <p:cNvSpPr>
            <a:spLocks noGrp="1"/>
          </p:cNvSpPr>
          <p:nvPr>
            <p:ph type="sldNum" sz="quarter" idx="12"/>
          </p:nvPr>
        </p:nvSpPr>
        <p:spPr>
          <a:xfrm>
            <a:off x="5257800" y="9725411"/>
            <a:ext cx="1600200" cy="180589"/>
          </a:xfrm>
        </p:spPr>
        <p:txBody>
          <a:bodyPr/>
          <a:lstStyle>
            <a:lvl1pPr>
              <a:defRPr/>
            </a:lvl1pPr>
          </a:lstStyle>
          <a:p>
            <a:pPr>
              <a:defRPr/>
            </a:pPr>
            <a:r>
              <a:rPr lang="en-US" altLang="ja-JP" sz="700" dirty="0">
                <a:latin typeface="Meiryo UI" panose="020B0604030504040204" pitchFamily="50" charset="-128"/>
                <a:ea typeface="Meiryo UI" panose="020B0604030504040204" pitchFamily="50" charset="-128"/>
              </a:rPr>
              <a:t>DMO</a:t>
            </a:r>
            <a:r>
              <a:rPr lang="ja-JP" altLang="en-US" sz="700" dirty="0">
                <a:latin typeface="Meiryo UI" panose="020B0604030504040204" pitchFamily="50" charset="-128"/>
                <a:ea typeface="Meiryo UI" panose="020B0604030504040204" pitchFamily="50" charset="-128"/>
              </a:rPr>
              <a:t>・民間③</a:t>
            </a:r>
          </a:p>
        </p:txBody>
      </p:sp>
    </p:spTree>
    <p:extLst>
      <p:ext uri="{BB962C8B-B14F-4D97-AF65-F5344CB8AC3E}">
        <p14:creationId xmlns:p14="http://schemas.microsoft.com/office/powerpoint/2010/main" val="176449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 name="表 80">
            <a:extLst>
              <a:ext uri="{FF2B5EF4-FFF2-40B4-BE49-F238E27FC236}">
                <a16:creationId xmlns:a16="http://schemas.microsoft.com/office/drawing/2014/main" id="{9F8E60DD-2F8E-0A96-EAEC-D962FA9C7C57}"/>
              </a:ext>
            </a:extLst>
          </p:cNvPr>
          <p:cNvGraphicFramePr>
            <a:graphicFrameLocks noGrp="1"/>
          </p:cNvGraphicFramePr>
          <p:nvPr/>
        </p:nvGraphicFramePr>
        <p:xfrm>
          <a:off x="222067" y="618710"/>
          <a:ext cx="6453051" cy="9113168"/>
        </p:xfrm>
        <a:graphic>
          <a:graphicData uri="http://schemas.openxmlformats.org/drawingml/2006/table">
            <a:tbl>
              <a:tblPr firstRow="1" bandRow="1">
                <a:tableStyleId>{5940675A-B579-460E-94D1-54222C63F5DA}</a:tableStyleId>
              </a:tblPr>
              <a:tblGrid>
                <a:gridCol w="6453051">
                  <a:extLst>
                    <a:ext uri="{9D8B030D-6E8A-4147-A177-3AD203B41FA5}">
                      <a16:colId xmlns:a16="http://schemas.microsoft.com/office/drawing/2014/main" val="1838466096"/>
                    </a:ext>
                  </a:extLst>
                </a:gridCol>
              </a:tblGrid>
              <a:tr h="1254377">
                <a:tc>
                  <a:txBody>
                    <a:bodyPr/>
                    <a:lstStyle/>
                    <a:p>
                      <a:endParaRPr kumimoji="1" lang="ja-JP" altLang="en-US"/>
                    </a:p>
                  </a:txBody>
                  <a:tcPr/>
                </a:tc>
                <a:extLst>
                  <a:ext uri="{0D108BD9-81ED-4DB2-BD59-A6C34878D82A}">
                    <a16:rowId xmlns:a16="http://schemas.microsoft.com/office/drawing/2014/main" val="1228449410"/>
                  </a:ext>
                </a:extLst>
              </a:tr>
              <a:tr h="1006183">
                <a:tc>
                  <a:txBody>
                    <a:bodyPr/>
                    <a:lstStyle/>
                    <a:p>
                      <a:endParaRPr kumimoji="1" lang="ja-JP" altLang="en-US" dirty="0"/>
                    </a:p>
                  </a:txBody>
                  <a:tcPr/>
                </a:tc>
                <a:extLst>
                  <a:ext uri="{0D108BD9-81ED-4DB2-BD59-A6C34878D82A}">
                    <a16:rowId xmlns:a16="http://schemas.microsoft.com/office/drawing/2014/main" val="2643960773"/>
                  </a:ext>
                </a:extLst>
              </a:tr>
              <a:tr h="1224000">
                <a:tc>
                  <a:txBody>
                    <a:bodyPr/>
                    <a:lstStyle/>
                    <a:p>
                      <a:endParaRPr kumimoji="1" lang="ja-JP" altLang="en-US" dirty="0"/>
                    </a:p>
                  </a:txBody>
                  <a:tcPr/>
                </a:tc>
                <a:extLst>
                  <a:ext uri="{0D108BD9-81ED-4DB2-BD59-A6C34878D82A}">
                    <a16:rowId xmlns:a16="http://schemas.microsoft.com/office/drawing/2014/main" val="3629778611"/>
                  </a:ext>
                </a:extLst>
              </a:tr>
              <a:tr h="1146152">
                <a:tc>
                  <a:txBody>
                    <a:bodyPr/>
                    <a:lstStyle/>
                    <a:p>
                      <a:endParaRPr kumimoji="1" lang="ja-JP" altLang="en-US" dirty="0"/>
                    </a:p>
                  </a:txBody>
                  <a:tcPr/>
                </a:tc>
                <a:extLst>
                  <a:ext uri="{0D108BD9-81ED-4DB2-BD59-A6C34878D82A}">
                    <a16:rowId xmlns:a16="http://schemas.microsoft.com/office/drawing/2014/main" val="3742658471"/>
                  </a:ext>
                </a:extLst>
              </a:tr>
              <a:tr h="1146152">
                <a:tc>
                  <a:txBody>
                    <a:bodyPr/>
                    <a:lstStyle/>
                    <a:p>
                      <a:endParaRPr kumimoji="1" lang="ja-JP" altLang="en-US" dirty="0"/>
                    </a:p>
                  </a:txBody>
                  <a:tcPr/>
                </a:tc>
                <a:extLst>
                  <a:ext uri="{0D108BD9-81ED-4DB2-BD59-A6C34878D82A}">
                    <a16:rowId xmlns:a16="http://schemas.microsoft.com/office/drawing/2014/main" val="1214909480"/>
                  </a:ext>
                </a:extLst>
              </a:tr>
              <a:tr h="1146152">
                <a:tc>
                  <a:txBody>
                    <a:bodyPr/>
                    <a:lstStyle/>
                    <a:p>
                      <a:endParaRPr kumimoji="1" lang="ja-JP" altLang="en-US" dirty="0"/>
                    </a:p>
                  </a:txBody>
                  <a:tcPr/>
                </a:tc>
                <a:extLst>
                  <a:ext uri="{0D108BD9-81ED-4DB2-BD59-A6C34878D82A}">
                    <a16:rowId xmlns:a16="http://schemas.microsoft.com/office/drawing/2014/main" val="3530599398"/>
                  </a:ext>
                </a:extLst>
              </a:tr>
              <a:tr h="1146152">
                <a:tc>
                  <a:txBody>
                    <a:bodyPr/>
                    <a:lstStyle/>
                    <a:p>
                      <a:endParaRPr kumimoji="1" lang="ja-JP" altLang="en-US" dirty="0"/>
                    </a:p>
                  </a:txBody>
                  <a:tcPr/>
                </a:tc>
                <a:extLst>
                  <a:ext uri="{0D108BD9-81ED-4DB2-BD59-A6C34878D82A}">
                    <a16:rowId xmlns:a16="http://schemas.microsoft.com/office/drawing/2014/main" val="2238762789"/>
                  </a:ext>
                </a:extLst>
              </a:tr>
              <a:tr h="1044000">
                <a:tc>
                  <a:txBody>
                    <a:bodyPr/>
                    <a:lstStyle/>
                    <a:p>
                      <a:endParaRPr kumimoji="1" lang="ja-JP" altLang="en-US" dirty="0"/>
                    </a:p>
                  </a:txBody>
                  <a:tcPr/>
                </a:tc>
                <a:extLst>
                  <a:ext uri="{0D108BD9-81ED-4DB2-BD59-A6C34878D82A}">
                    <a16:rowId xmlns:a16="http://schemas.microsoft.com/office/drawing/2014/main" val="599781490"/>
                  </a:ext>
                </a:extLst>
              </a:tr>
            </a:tbl>
          </a:graphicData>
        </a:graphic>
      </p:graphicFrame>
      <p:sp>
        <p:nvSpPr>
          <p:cNvPr id="45" name="Text Box 9">
            <a:extLst>
              <a:ext uri="{FF2B5EF4-FFF2-40B4-BE49-F238E27FC236}">
                <a16:creationId xmlns:a16="http://schemas.microsoft.com/office/drawing/2014/main" id="{A9880BE4-F18D-A0E0-76CD-70527A5B7267}"/>
              </a:ext>
            </a:extLst>
          </p:cNvPr>
          <p:cNvSpPr txBox="1">
            <a:spLocks noChangeArrowheads="1"/>
          </p:cNvSpPr>
          <p:nvPr/>
        </p:nvSpPr>
        <p:spPr bwMode="auto">
          <a:xfrm>
            <a:off x="216535" y="676633"/>
            <a:ext cx="4251325" cy="1319530"/>
          </a:xfrm>
          <a:prstGeom prst="rect">
            <a:avLst/>
          </a:prstGeom>
          <a:noFill/>
          <a:ln w="9525">
            <a:noFill/>
            <a:miter lim="800000"/>
            <a:headEnd/>
            <a:tailEnd/>
          </a:ln>
          <a:effectLst/>
        </p:spPr>
        <p:txBody>
          <a:bodyPr wrap="square">
            <a:spAutoFit/>
          </a:bodyPr>
          <a:lstStyle/>
          <a:p>
            <a:pPr algn="just" fontAlgn="base">
              <a:lnSpc>
                <a:spcPts val="1200"/>
              </a:lnSpc>
            </a:pP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2022</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lnSpc>
                <a:spcPts val="1200"/>
              </a:lnSpc>
            </a:pP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■名　　　　称：　日本東北遊楽日</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2021</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手牽手，一起樂遊東北！</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lnSpc>
                <a:spcPts val="1200"/>
              </a:lnSpc>
            </a:pP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　　　　時：　</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2022</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17</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日（土）～</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18</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日（日）の</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日間</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lnSpc>
                <a:spcPts val="1200"/>
              </a:lnSpc>
            </a:pP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■場　　　　所：　華山</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1914</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文化創意産業園区</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742950" algn="just" fontAlgn="base">
              <a:lnSpc>
                <a:spcPts val="1200"/>
              </a:lnSpc>
            </a:pP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（西</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号館＋屋外スペース使用</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lnSpc>
                <a:spcPts val="1200"/>
              </a:lnSpc>
            </a:pP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■来場者数 ：  </a:t>
            </a:r>
            <a:r>
              <a:rPr lang="ja-JP" alt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78,371</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名</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lnSpc>
                <a:spcPts val="1200"/>
              </a:lnSpc>
            </a:pP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■参考動画 ：  </a:t>
            </a:r>
            <a:r>
              <a:rPr lang="en-US" sz="900" u="sng" kern="1200" dirty="0">
                <a:solidFill>
                  <a:srgbClr val="0563C1"/>
                </a:solidFill>
                <a:effectLst/>
                <a:latin typeface="Meiryo UI" panose="020B0604030504040204" pitchFamily="50" charset="-128"/>
                <a:ea typeface="Meiryo UI" panose="020B0604030504040204" pitchFamily="50" charset="-128"/>
                <a:cs typeface="Meiryo UI" panose="020B0604030504040204" pitchFamily="50" charset="-128"/>
                <a:hlinkClick r:id="rId2"/>
              </a:rPr>
              <a:t>https://www.youtube.com/watch?v=KTnJVllXIQM</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lnSpc>
                <a:spcPts val="1200"/>
              </a:lnSpc>
            </a:pP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46" name="グループ化 45">
            <a:extLst>
              <a:ext uri="{FF2B5EF4-FFF2-40B4-BE49-F238E27FC236}">
                <a16:creationId xmlns:a16="http://schemas.microsoft.com/office/drawing/2014/main" id="{6AFA5460-E9B8-3157-F279-3E31577AA00D}"/>
              </a:ext>
            </a:extLst>
          </p:cNvPr>
          <p:cNvGrpSpPr/>
          <p:nvPr/>
        </p:nvGrpSpPr>
        <p:grpSpPr>
          <a:xfrm>
            <a:off x="4585335" y="750293"/>
            <a:ext cx="1990089" cy="962025"/>
            <a:chOff x="45032" y="-14920"/>
            <a:chExt cx="1990877" cy="962026"/>
          </a:xfrm>
        </p:grpSpPr>
        <p:pic>
          <p:nvPicPr>
            <p:cNvPr id="75" name="Google Shape;129;p4" descr="グラフィカル ユーザー インターフェイス が含まれている画像&#10;&#10;自動的に生成された説明">
              <a:extLst>
                <a:ext uri="{FF2B5EF4-FFF2-40B4-BE49-F238E27FC236}">
                  <a16:creationId xmlns:a16="http://schemas.microsoft.com/office/drawing/2014/main" id="{4C74BEA6-1A29-B0DA-C898-72A8332CE8EF}"/>
                </a:ext>
              </a:extLst>
            </p:cNvPr>
            <p:cNvPicPr/>
            <p:nvPr/>
          </p:nvPicPr>
          <p:blipFill rotWithShape="1">
            <a:blip r:embed="rId3" cstate="print">
              <a:alphaModFix/>
              <a:extLst>
                <a:ext uri="{28A0092B-C50C-407E-A947-70E740481C1C}">
                  <a14:useLocalDpi xmlns:a14="http://schemas.microsoft.com/office/drawing/2010/main"/>
                </a:ext>
              </a:extLst>
            </a:blip>
            <a:srcRect/>
            <a:stretch/>
          </p:blipFill>
          <p:spPr>
            <a:xfrm>
              <a:off x="45032" y="-14920"/>
              <a:ext cx="636464" cy="962026"/>
            </a:xfrm>
            <a:prstGeom prst="rect">
              <a:avLst/>
            </a:prstGeom>
            <a:noFill/>
            <a:ln w="6350">
              <a:solidFill>
                <a:schemeClr val="bg1">
                  <a:lumMod val="50000"/>
                </a:schemeClr>
              </a:solidFill>
            </a:ln>
          </p:spPr>
        </p:pic>
        <p:pic>
          <p:nvPicPr>
            <p:cNvPr id="76" name="図 75">
              <a:extLst>
                <a:ext uri="{FF2B5EF4-FFF2-40B4-BE49-F238E27FC236}">
                  <a16:creationId xmlns:a16="http://schemas.microsoft.com/office/drawing/2014/main" id="{BE2F6CB2-AE3C-CA29-41CB-50FE8BA956BF}"/>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rcRect/>
            <a:stretch/>
          </p:blipFill>
          <p:spPr>
            <a:xfrm>
              <a:off x="760875" y="-14920"/>
              <a:ext cx="1275034" cy="957184"/>
            </a:xfrm>
            <a:prstGeom prst="rect">
              <a:avLst/>
            </a:prstGeom>
          </p:spPr>
        </p:pic>
      </p:grpSp>
      <p:grpSp>
        <p:nvGrpSpPr>
          <p:cNvPr id="88" name="グループ化 87">
            <a:extLst>
              <a:ext uri="{FF2B5EF4-FFF2-40B4-BE49-F238E27FC236}">
                <a16:creationId xmlns:a16="http://schemas.microsoft.com/office/drawing/2014/main" id="{E202B35D-A2BC-C508-A6BC-AC34D3B6F5ED}"/>
              </a:ext>
            </a:extLst>
          </p:cNvPr>
          <p:cNvGrpSpPr/>
          <p:nvPr/>
        </p:nvGrpSpPr>
        <p:grpSpPr>
          <a:xfrm>
            <a:off x="209187" y="1901457"/>
            <a:ext cx="6366781" cy="953135"/>
            <a:chOff x="209187" y="1746477"/>
            <a:chExt cx="6366781" cy="953135"/>
          </a:xfrm>
        </p:grpSpPr>
        <p:sp>
          <p:nvSpPr>
            <p:cNvPr id="47" name="Text Box 9">
              <a:extLst>
                <a:ext uri="{FF2B5EF4-FFF2-40B4-BE49-F238E27FC236}">
                  <a16:creationId xmlns:a16="http://schemas.microsoft.com/office/drawing/2014/main" id="{C52E9DF9-E0F7-A18E-5CB9-2C7A2A95D411}"/>
                </a:ext>
              </a:extLst>
            </p:cNvPr>
            <p:cNvSpPr txBox="1">
              <a:spLocks noChangeArrowheads="1"/>
            </p:cNvSpPr>
            <p:nvPr/>
          </p:nvSpPr>
          <p:spPr bwMode="auto">
            <a:xfrm>
              <a:off x="209187" y="1766666"/>
              <a:ext cx="4095750" cy="862330"/>
            </a:xfrm>
            <a:prstGeom prst="rect">
              <a:avLst/>
            </a:prstGeom>
            <a:noFill/>
            <a:ln w="9525">
              <a:noFill/>
              <a:miter lim="800000"/>
              <a:headEnd/>
              <a:tailEnd/>
            </a:ln>
            <a:effectLst/>
          </p:spPr>
          <p:txBody>
            <a:bodyPr wrap="square">
              <a:spAutoFit/>
            </a:bodyPr>
            <a:lstStyle/>
            <a:p>
              <a:pPr algn="just" fontAlgn="base">
                <a:lnSpc>
                  <a:spcPts val="1200"/>
                </a:lnSpc>
              </a:pP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2021</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lnSpc>
                  <a:spcPts val="1200"/>
                </a:lnSpc>
              </a:pP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■名　　　　称：　日本東北遊楽日</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2021</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同心防疫</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日本東北</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FUN</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心遊</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lnSpc>
                  <a:spcPts val="1200"/>
                </a:lnSpc>
              </a:pP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　　　　時：　</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2022</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日（土）～</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日（日）の</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日間</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lnSpc>
                  <a:spcPts val="1200"/>
                </a:lnSpc>
              </a:pP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■場　　　　所：　花博公園　花海広場　</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lnSpc>
                  <a:spcPts val="1200"/>
                </a:lnSpc>
              </a:pP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■来場者数 </a:t>
              </a:r>
              <a:r>
                <a:rPr lang="ja-JP" alt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75,610</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名</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48" name="グループ化 47">
              <a:extLst>
                <a:ext uri="{FF2B5EF4-FFF2-40B4-BE49-F238E27FC236}">
                  <a16:creationId xmlns:a16="http://schemas.microsoft.com/office/drawing/2014/main" id="{58D441D1-6E28-826E-B53D-296D91EBE0CD}"/>
                </a:ext>
              </a:extLst>
            </p:cNvPr>
            <p:cNvGrpSpPr/>
            <p:nvPr/>
          </p:nvGrpSpPr>
          <p:grpSpPr>
            <a:xfrm>
              <a:off x="4566829" y="1746477"/>
              <a:ext cx="2009139" cy="953135"/>
              <a:chOff x="0" y="0"/>
              <a:chExt cx="2009515" cy="953770"/>
            </a:xfrm>
          </p:grpSpPr>
          <p:pic>
            <p:nvPicPr>
              <p:cNvPr id="73" name="図 72" descr="グラフィカル ユーザー インターフェイス, アプリケーション&#10;&#10;自動的に生成された説明">
                <a:extLst>
                  <a:ext uri="{FF2B5EF4-FFF2-40B4-BE49-F238E27FC236}">
                    <a16:creationId xmlns:a16="http://schemas.microsoft.com/office/drawing/2014/main" id="{8BFF6ACD-EE41-448B-8FBA-EEF2040C368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0" y="0"/>
                <a:ext cx="684530" cy="953770"/>
              </a:xfrm>
              <a:prstGeom prst="rect">
                <a:avLst/>
              </a:prstGeom>
            </p:spPr>
          </p:pic>
          <p:pic>
            <p:nvPicPr>
              <p:cNvPr id="74" name="図 73" descr="建物の前に立っている男性と群衆&#10;&#10;中程度の精度で自動的に生成された説明">
                <a:extLst>
                  <a:ext uri="{FF2B5EF4-FFF2-40B4-BE49-F238E27FC236}">
                    <a16:creationId xmlns:a16="http://schemas.microsoft.com/office/drawing/2014/main" id="{4F625E14-3B1D-C334-EED6-D6CE1331B070}"/>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4"/>
              <a:stretch/>
            </p:blipFill>
            <p:spPr>
              <a:xfrm>
                <a:off x="719505" y="0"/>
                <a:ext cx="1290010" cy="862532"/>
              </a:xfrm>
              <a:prstGeom prst="rect">
                <a:avLst/>
              </a:prstGeom>
            </p:spPr>
          </p:pic>
        </p:grpSp>
      </p:grpSp>
      <p:grpSp>
        <p:nvGrpSpPr>
          <p:cNvPr id="82" name="グループ化 81">
            <a:extLst>
              <a:ext uri="{FF2B5EF4-FFF2-40B4-BE49-F238E27FC236}">
                <a16:creationId xmlns:a16="http://schemas.microsoft.com/office/drawing/2014/main" id="{33A7D916-525B-4AC6-1C6D-D29F766D94D6}"/>
              </a:ext>
            </a:extLst>
          </p:cNvPr>
          <p:cNvGrpSpPr/>
          <p:nvPr/>
        </p:nvGrpSpPr>
        <p:grpSpPr>
          <a:xfrm>
            <a:off x="210820" y="4179642"/>
            <a:ext cx="6374130" cy="1014730"/>
            <a:chOff x="210820" y="4024662"/>
            <a:chExt cx="6374130" cy="1014730"/>
          </a:xfrm>
        </p:grpSpPr>
        <p:sp>
          <p:nvSpPr>
            <p:cNvPr id="49" name="Text Box 9">
              <a:extLst>
                <a:ext uri="{FF2B5EF4-FFF2-40B4-BE49-F238E27FC236}">
                  <a16:creationId xmlns:a16="http://schemas.microsoft.com/office/drawing/2014/main" id="{26315D2E-B6F8-E61C-7AD5-061CD470B6D8}"/>
                </a:ext>
              </a:extLst>
            </p:cNvPr>
            <p:cNvSpPr txBox="1">
              <a:spLocks noChangeArrowheads="1"/>
            </p:cNvSpPr>
            <p:nvPr/>
          </p:nvSpPr>
          <p:spPr bwMode="auto">
            <a:xfrm>
              <a:off x="210820" y="4024662"/>
              <a:ext cx="4250690" cy="1014730"/>
            </a:xfrm>
            <a:prstGeom prst="rect">
              <a:avLst/>
            </a:prstGeom>
            <a:noFill/>
            <a:ln w="9525">
              <a:noFill/>
              <a:miter lim="800000"/>
              <a:headEnd/>
              <a:tailEnd/>
            </a:ln>
            <a:effectLst/>
          </p:spPr>
          <p:txBody>
            <a:bodyPr wrap="square">
              <a:spAutoFit/>
            </a:bodyPr>
            <a:lstStyle/>
            <a:p>
              <a:pPr algn="just" fontAlgn="base">
                <a:lnSpc>
                  <a:spcPts val="1200"/>
                </a:lnSpc>
              </a:pP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2018</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alt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度</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lnSpc>
                  <a:spcPts val="1200"/>
                </a:lnSpc>
              </a:pP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■名　　　　称：　日本東北遊楽日</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2018</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だいすき♡♥とうほく　</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lnSpc>
                  <a:spcPts val="1200"/>
                </a:lnSpc>
              </a:pP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　　　　時：　</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2018</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日（金）～</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16</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日（日）の</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日間</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lnSpc>
                  <a:spcPts val="1200"/>
                </a:lnSpc>
              </a:pP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■場　　　　所：　崋山</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1914</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文化創意産業園区</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lnSpc>
                  <a:spcPts val="1200"/>
                </a:lnSpc>
              </a:pP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（東２</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～２</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D/4</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棟連結使用）</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lnSpc>
                  <a:spcPts val="1200"/>
                </a:lnSpc>
              </a:pP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■来場者数 ：  </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134,997</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名</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50" name="グループ化 49">
              <a:extLst>
                <a:ext uri="{FF2B5EF4-FFF2-40B4-BE49-F238E27FC236}">
                  <a16:creationId xmlns:a16="http://schemas.microsoft.com/office/drawing/2014/main" id="{6F891BB5-1D91-BCF9-E486-4D98FAC49C82}"/>
                </a:ext>
              </a:extLst>
            </p:cNvPr>
            <p:cNvGrpSpPr/>
            <p:nvPr/>
          </p:nvGrpSpPr>
          <p:grpSpPr>
            <a:xfrm>
              <a:off x="4592955" y="4051890"/>
              <a:ext cx="1991995" cy="953135"/>
              <a:chOff x="4166783" y="34595"/>
              <a:chExt cx="1993308" cy="954000"/>
            </a:xfrm>
          </p:grpSpPr>
          <p:pic>
            <p:nvPicPr>
              <p:cNvPr id="71" name="図 70">
                <a:extLst>
                  <a:ext uri="{FF2B5EF4-FFF2-40B4-BE49-F238E27FC236}">
                    <a16:creationId xmlns:a16="http://schemas.microsoft.com/office/drawing/2014/main" id="{708FAFC0-B682-4655-3521-4A939AD4F45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166783" y="34595"/>
                <a:ext cx="672447" cy="954000"/>
              </a:xfrm>
              <a:prstGeom prst="rect">
                <a:avLst/>
              </a:prstGeom>
            </p:spPr>
          </p:pic>
          <p:pic>
            <p:nvPicPr>
              <p:cNvPr id="72" name="図 71">
                <a:extLst>
                  <a:ext uri="{FF2B5EF4-FFF2-40B4-BE49-F238E27FC236}">
                    <a16:creationId xmlns:a16="http://schemas.microsoft.com/office/drawing/2014/main" id="{F56AD73F-CFF0-4541-6279-5C409C393382}"/>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887139" y="34600"/>
                <a:ext cx="1272952" cy="953995"/>
              </a:xfrm>
              <a:prstGeom prst="rect">
                <a:avLst/>
              </a:prstGeom>
            </p:spPr>
          </p:pic>
        </p:grpSp>
      </p:grpSp>
      <p:grpSp>
        <p:nvGrpSpPr>
          <p:cNvPr id="83" name="グループ化 82">
            <a:extLst>
              <a:ext uri="{FF2B5EF4-FFF2-40B4-BE49-F238E27FC236}">
                <a16:creationId xmlns:a16="http://schemas.microsoft.com/office/drawing/2014/main" id="{2D8C45A6-0B4C-E89F-43F0-5A156E71F4EC}"/>
              </a:ext>
            </a:extLst>
          </p:cNvPr>
          <p:cNvGrpSpPr/>
          <p:nvPr/>
        </p:nvGrpSpPr>
        <p:grpSpPr>
          <a:xfrm>
            <a:off x="210820" y="5315888"/>
            <a:ext cx="6383293" cy="1014730"/>
            <a:chOff x="210820" y="5160908"/>
            <a:chExt cx="6383293" cy="1014730"/>
          </a:xfrm>
        </p:grpSpPr>
        <p:sp>
          <p:nvSpPr>
            <p:cNvPr id="51" name="Text Box 9">
              <a:extLst>
                <a:ext uri="{FF2B5EF4-FFF2-40B4-BE49-F238E27FC236}">
                  <a16:creationId xmlns:a16="http://schemas.microsoft.com/office/drawing/2014/main" id="{DC51E302-4DF7-6A32-017E-BBE3681B0DE2}"/>
                </a:ext>
              </a:extLst>
            </p:cNvPr>
            <p:cNvSpPr txBox="1">
              <a:spLocks noChangeArrowheads="1"/>
            </p:cNvSpPr>
            <p:nvPr/>
          </p:nvSpPr>
          <p:spPr bwMode="auto">
            <a:xfrm>
              <a:off x="210820" y="5160908"/>
              <a:ext cx="4250690" cy="1014730"/>
            </a:xfrm>
            <a:prstGeom prst="rect">
              <a:avLst/>
            </a:prstGeom>
            <a:noFill/>
            <a:ln w="9525">
              <a:noFill/>
              <a:miter lim="800000"/>
              <a:headEnd/>
              <a:tailEnd/>
            </a:ln>
            <a:effectLst/>
          </p:spPr>
          <p:txBody>
            <a:bodyPr wrap="square">
              <a:spAutoFit/>
            </a:bodyPr>
            <a:lstStyle/>
            <a:p>
              <a:pPr algn="just" fontAlgn="base">
                <a:lnSpc>
                  <a:spcPts val="1200"/>
                </a:lnSpc>
              </a:pP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2017</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度</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lnSpc>
                  <a:spcPts val="1200"/>
                </a:lnSpc>
              </a:pP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■名　　　　称：　日本東北遊楽日</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2017</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だいすき♡♥とうほく</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lnSpc>
                  <a:spcPts val="1200"/>
                </a:lnSpc>
              </a:pP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　　　　時：　</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2017</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日（金）～</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日（日）の</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日間</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lnSpc>
                  <a:spcPts val="1200"/>
                </a:lnSpc>
              </a:pP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■場　　　　所：　崋山</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1914</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文化創意産業園区</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lnSpc>
                  <a:spcPts val="1200"/>
                </a:lnSpc>
              </a:pP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（東２</a:t>
              </a:r>
              <a:r>
                <a:rPr lang="en-US" alt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a:t>
              </a:r>
              <a:r>
                <a:rPr lang="ja-JP" alt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～２</a:t>
              </a:r>
              <a:r>
                <a:rPr lang="en-US" alt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D/4</a:t>
              </a:r>
              <a:r>
                <a:rPr lang="ja-JP" alt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棟連結使用）</a:t>
              </a:r>
              <a:endPar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lnSpc>
                  <a:spcPts val="1200"/>
                </a:lnSpc>
              </a:pP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■来場者数 ： </a:t>
              </a:r>
              <a:r>
                <a:rPr lang="en-US" alt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124,726</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名</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52" name="グループ化 51">
              <a:extLst>
                <a:ext uri="{FF2B5EF4-FFF2-40B4-BE49-F238E27FC236}">
                  <a16:creationId xmlns:a16="http://schemas.microsoft.com/office/drawing/2014/main" id="{A934DCC6-5F82-FC65-9FA0-CABB0ADEF88C}"/>
                </a:ext>
              </a:extLst>
            </p:cNvPr>
            <p:cNvGrpSpPr/>
            <p:nvPr/>
          </p:nvGrpSpPr>
          <p:grpSpPr>
            <a:xfrm>
              <a:off x="4579892" y="5189085"/>
              <a:ext cx="2014221" cy="955040"/>
              <a:chOff x="24130" y="0"/>
              <a:chExt cx="2014599" cy="955250"/>
            </a:xfrm>
          </p:grpSpPr>
          <p:pic>
            <p:nvPicPr>
              <p:cNvPr id="69" name="図 68" descr="ロゴ が含まれている画像&#10;&#10;自動的に生成された説明">
                <a:extLst>
                  <a:ext uri="{FF2B5EF4-FFF2-40B4-BE49-F238E27FC236}">
                    <a16:creationId xmlns:a16="http://schemas.microsoft.com/office/drawing/2014/main" id="{9D4BE81D-7A3F-129A-D3FB-D24F152E735F}"/>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4130" y="0"/>
                <a:ext cx="671195" cy="953770"/>
              </a:xfrm>
              <a:prstGeom prst="rect">
                <a:avLst/>
              </a:prstGeom>
            </p:spPr>
          </p:pic>
          <p:pic>
            <p:nvPicPr>
              <p:cNvPr id="70" name="図 69" descr="人, 男, 乗る, グループ が含まれている画像&#10;&#10;自動的に生成された説明">
                <a:extLst>
                  <a:ext uri="{FF2B5EF4-FFF2-40B4-BE49-F238E27FC236}">
                    <a16:creationId xmlns:a16="http://schemas.microsoft.com/office/drawing/2014/main" id="{BED462FB-957D-2D7C-787C-EB0D657891D8}"/>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63905" y="0"/>
                <a:ext cx="1274824" cy="955250"/>
              </a:xfrm>
              <a:prstGeom prst="rect">
                <a:avLst/>
              </a:prstGeom>
            </p:spPr>
          </p:pic>
        </p:grpSp>
      </p:grpSp>
      <p:grpSp>
        <p:nvGrpSpPr>
          <p:cNvPr id="84" name="グループ化 83">
            <a:extLst>
              <a:ext uri="{FF2B5EF4-FFF2-40B4-BE49-F238E27FC236}">
                <a16:creationId xmlns:a16="http://schemas.microsoft.com/office/drawing/2014/main" id="{924FD270-416F-0C07-5678-9EA4F3DAAD34}"/>
              </a:ext>
            </a:extLst>
          </p:cNvPr>
          <p:cNvGrpSpPr/>
          <p:nvPr/>
        </p:nvGrpSpPr>
        <p:grpSpPr>
          <a:xfrm>
            <a:off x="210820" y="6472338"/>
            <a:ext cx="6362880" cy="1014730"/>
            <a:chOff x="210820" y="6317358"/>
            <a:chExt cx="6362880" cy="1014730"/>
          </a:xfrm>
        </p:grpSpPr>
        <p:sp>
          <p:nvSpPr>
            <p:cNvPr id="53" name="Text Box 9">
              <a:extLst>
                <a:ext uri="{FF2B5EF4-FFF2-40B4-BE49-F238E27FC236}">
                  <a16:creationId xmlns:a16="http://schemas.microsoft.com/office/drawing/2014/main" id="{EA013083-8AE7-DCA0-428C-8197AF5C028A}"/>
                </a:ext>
              </a:extLst>
            </p:cNvPr>
            <p:cNvSpPr txBox="1">
              <a:spLocks noChangeArrowheads="1"/>
            </p:cNvSpPr>
            <p:nvPr/>
          </p:nvSpPr>
          <p:spPr bwMode="auto">
            <a:xfrm>
              <a:off x="210820" y="6317358"/>
              <a:ext cx="4250690" cy="1014730"/>
            </a:xfrm>
            <a:prstGeom prst="rect">
              <a:avLst/>
            </a:prstGeom>
            <a:noFill/>
            <a:ln w="9525">
              <a:noFill/>
              <a:miter lim="800000"/>
              <a:headEnd/>
              <a:tailEnd/>
            </a:ln>
            <a:effectLst/>
          </p:spPr>
          <p:txBody>
            <a:bodyPr wrap="square">
              <a:spAutoFit/>
            </a:bodyPr>
            <a:lstStyle/>
            <a:p>
              <a:pPr algn="just" fontAlgn="base">
                <a:lnSpc>
                  <a:spcPts val="1200"/>
                </a:lnSpc>
              </a:pP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2016</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alt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度</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lnSpc>
                  <a:spcPts val="1200"/>
                </a:lnSpc>
              </a:pP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■名　　　　称：　日本東北遊楽日</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2016</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だいすき♡♥とうほく</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lnSpc>
                  <a:spcPts val="1200"/>
                </a:lnSpc>
              </a:pP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　　　　時：　</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2016</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日（金）～</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日（日）の</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日間</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lnSpc>
                  <a:spcPts val="1200"/>
                </a:lnSpc>
              </a:pP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■場　　　　所：　崋山</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1914</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文化創意産業園区</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lnSpc>
                  <a:spcPts val="1200"/>
                </a:lnSpc>
              </a:pP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（東２</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～２</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D/4</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棟連結使用）</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lnSpc>
                  <a:spcPts val="1200"/>
                </a:lnSpc>
              </a:pP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■来場者数 ：  </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115,000</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名</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54" name="グループ化 53">
              <a:extLst>
                <a:ext uri="{FF2B5EF4-FFF2-40B4-BE49-F238E27FC236}">
                  <a16:creationId xmlns:a16="http://schemas.microsoft.com/office/drawing/2014/main" id="{3EBBD979-2C5D-7D8C-5AD8-B8462B4F4064}"/>
                </a:ext>
              </a:extLst>
            </p:cNvPr>
            <p:cNvGrpSpPr/>
            <p:nvPr/>
          </p:nvGrpSpPr>
          <p:grpSpPr>
            <a:xfrm>
              <a:off x="4553766" y="6340974"/>
              <a:ext cx="2019934" cy="953135"/>
              <a:chOff x="0" y="0"/>
              <a:chExt cx="2020318" cy="953770"/>
            </a:xfrm>
          </p:grpSpPr>
          <p:pic>
            <p:nvPicPr>
              <p:cNvPr id="67" name="図 66" descr="カレンダー&#10;&#10;低い精度で自動的に生成された説明">
                <a:extLst>
                  <a:ext uri="{FF2B5EF4-FFF2-40B4-BE49-F238E27FC236}">
                    <a16:creationId xmlns:a16="http://schemas.microsoft.com/office/drawing/2014/main" id="{81EC8ADF-51F9-4AB9-830F-CF18186A43BB}"/>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0" y="0"/>
                <a:ext cx="668655" cy="953770"/>
              </a:xfrm>
              <a:prstGeom prst="rect">
                <a:avLst/>
              </a:prstGeom>
              <a:ln w="3175">
                <a:noFill/>
              </a:ln>
            </p:spPr>
          </p:pic>
          <p:pic>
            <p:nvPicPr>
              <p:cNvPr id="68" name="図 67" descr="人, 屋外, 雪, 民衆 が含まれている画像&#10;&#10;自動的に生成された説明">
                <a:extLst>
                  <a:ext uri="{FF2B5EF4-FFF2-40B4-BE49-F238E27FC236}">
                    <a16:creationId xmlns:a16="http://schemas.microsoft.com/office/drawing/2014/main" id="{07C0D19B-5A75-24C9-9B36-386C7E6CB271}"/>
                  </a:ext>
                </a:extLst>
              </p:cNvPr>
              <p:cNvPicPr>
                <a:picLocks noChangeAspect="1"/>
              </p:cNvPicPr>
              <p:nvPr/>
            </p:nvPicPr>
            <p:blipFill>
              <a:blip r:embed="rId13"/>
              <a:stretch>
                <a:fillRect/>
              </a:stretch>
            </p:blipFill>
            <p:spPr>
              <a:xfrm>
                <a:off x="684530" y="0"/>
                <a:ext cx="1335788" cy="924692"/>
              </a:xfrm>
              <a:prstGeom prst="rect">
                <a:avLst/>
              </a:prstGeom>
            </p:spPr>
          </p:pic>
        </p:grpSp>
      </p:grpSp>
      <p:grpSp>
        <p:nvGrpSpPr>
          <p:cNvPr id="85" name="グループ化 84">
            <a:extLst>
              <a:ext uri="{FF2B5EF4-FFF2-40B4-BE49-F238E27FC236}">
                <a16:creationId xmlns:a16="http://schemas.microsoft.com/office/drawing/2014/main" id="{330C012C-DC6D-E23E-7A44-E7E8729E09A5}"/>
              </a:ext>
            </a:extLst>
          </p:cNvPr>
          <p:cNvGrpSpPr/>
          <p:nvPr/>
        </p:nvGrpSpPr>
        <p:grpSpPr>
          <a:xfrm>
            <a:off x="204932" y="7596863"/>
            <a:ext cx="6389180" cy="1006814"/>
            <a:chOff x="204932" y="7441883"/>
            <a:chExt cx="6389180" cy="1006814"/>
          </a:xfrm>
        </p:grpSpPr>
        <p:sp>
          <p:nvSpPr>
            <p:cNvPr id="55" name="Text Box 9">
              <a:extLst>
                <a:ext uri="{FF2B5EF4-FFF2-40B4-BE49-F238E27FC236}">
                  <a16:creationId xmlns:a16="http://schemas.microsoft.com/office/drawing/2014/main" id="{ED57454C-6FEC-DD90-D766-173E60017383}"/>
                </a:ext>
              </a:extLst>
            </p:cNvPr>
            <p:cNvSpPr txBox="1">
              <a:spLocks noChangeArrowheads="1"/>
            </p:cNvSpPr>
            <p:nvPr/>
          </p:nvSpPr>
          <p:spPr bwMode="auto">
            <a:xfrm>
              <a:off x="204932" y="7441883"/>
              <a:ext cx="4262755" cy="1006814"/>
            </a:xfrm>
            <a:prstGeom prst="rect">
              <a:avLst/>
            </a:prstGeom>
            <a:noFill/>
            <a:ln w="9525">
              <a:noFill/>
              <a:miter lim="800000"/>
              <a:headEnd/>
              <a:tailEnd/>
            </a:ln>
            <a:effectLst/>
          </p:spPr>
          <p:txBody>
            <a:bodyPr wrap="square">
              <a:spAutoFit/>
            </a:bodyPr>
            <a:lstStyle/>
            <a:p>
              <a:pPr algn="just" fontAlgn="base">
                <a:lnSpc>
                  <a:spcPts val="1200"/>
                </a:lnSpc>
              </a:pP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alt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度</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lnSpc>
                  <a:spcPts val="1200"/>
                </a:lnSpc>
              </a:pP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■名　　　　称：　日本東北遊楽日</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2016</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だいすき♡♥とうほく</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lnSpc>
                  <a:spcPts val="1200"/>
                </a:lnSpc>
              </a:pP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　　　　時：　</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日（金）～</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日（日）の</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日間</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lnSpc>
                  <a:spcPts val="1200"/>
                </a:lnSpc>
              </a:pP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■場　　　　所：　崋山</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1914</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文化創意産業園区</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lnSpc>
                  <a:spcPts val="1200"/>
                </a:lnSpc>
              </a:pP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（東２</a:t>
              </a:r>
              <a:r>
                <a:rPr lang="en-US" alt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a:t>
              </a:r>
              <a:r>
                <a:rPr lang="ja-JP" alt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～２</a:t>
              </a:r>
              <a:r>
                <a:rPr lang="en-US" alt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D/4</a:t>
              </a:r>
              <a:r>
                <a:rPr lang="ja-JP" alt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棟連結使用）</a:t>
              </a:r>
              <a:endPar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lnSpc>
                  <a:spcPts val="1200"/>
                </a:lnSpc>
              </a:pP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■来場者数 ：  </a:t>
              </a:r>
              <a:r>
                <a:rPr lang="en-US" alt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51,067</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名</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56" name="グループ化 55">
              <a:extLst>
                <a:ext uri="{FF2B5EF4-FFF2-40B4-BE49-F238E27FC236}">
                  <a16:creationId xmlns:a16="http://schemas.microsoft.com/office/drawing/2014/main" id="{03115F37-40D6-FA56-70ED-E01F3D3FCA14}"/>
                </a:ext>
              </a:extLst>
            </p:cNvPr>
            <p:cNvGrpSpPr/>
            <p:nvPr/>
          </p:nvGrpSpPr>
          <p:grpSpPr>
            <a:xfrm>
              <a:off x="4574812" y="7507742"/>
              <a:ext cx="2019300" cy="926465"/>
              <a:chOff x="0" y="0"/>
              <a:chExt cx="2019401" cy="926465"/>
            </a:xfrm>
          </p:grpSpPr>
          <p:pic>
            <p:nvPicPr>
              <p:cNvPr id="65" name="図 64" descr="文字が書かれている&#10;&#10;中程度の精度で自動的に生成された説明">
                <a:extLst>
                  <a:ext uri="{FF2B5EF4-FFF2-40B4-BE49-F238E27FC236}">
                    <a16:creationId xmlns:a16="http://schemas.microsoft.com/office/drawing/2014/main" id="{87F07556-5CBA-4CB5-B1F0-C032204CFB09}"/>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0" y="0"/>
                <a:ext cx="657860" cy="926465"/>
              </a:xfrm>
              <a:prstGeom prst="rect">
                <a:avLst/>
              </a:prstGeom>
              <a:ln w="3175">
                <a:solidFill>
                  <a:schemeClr val="tx1"/>
                </a:solidFill>
              </a:ln>
            </p:spPr>
          </p:pic>
          <p:pic>
            <p:nvPicPr>
              <p:cNvPr id="66" name="図 65" descr="人, 子供, 屋外, 少し が含まれている画像&#10;&#10;自動的に生成された説明">
                <a:extLst>
                  <a:ext uri="{FF2B5EF4-FFF2-40B4-BE49-F238E27FC236}">
                    <a16:creationId xmlns:a16="http://schemas.microsoft.com/office/drawing/2014/main" id="{EF5036BF-C425-0B3B-A829-0CFF4C26FF5B}"/>
                  </a:ext>
                </a:extLst>
              </p:cNvPr>
              <p:cNvPicPr>
                <a:picLocks noChangeAspect="1"/>
              </p:cNvPicPr>
              <p:nvPr/>
            </p:nvPicPr>
            <p:blipFill>
              <a:blip r:embed="rId15"/>
              <a:stretch>
                <a:fillRect/>
              </a:stretch>
            </p:blipFill>
            <p:spPr>
              <a:xfrm>
                <a:off x="728601" y="0"/>
                <a:ext cx="1290800" cy="897890"/>
              </a:xfrm>
              <a:prstGeom prst="rect">
                <a:avLst/>
              </a:prstGeom>
            </p:spPr>
          </p:pic>
        </p:grpSp>
      </p:grpSp>
      <p:grpSp>
        <p:nvGrpSpPr>
          <p:cNvPr id="87" name="グループ化 86">
            <a:extLst>
              <a:ext uri="{FF2B5EF4-FFF2-40B4-BE49-F238E27FC236}">
                <a16:creationId xmlns:a16="http://schemas.microsoft.com/office/drawing/2014/main" id="{F58E8B8D-3B9F-70E9-7BDA-5DCA22E0DB47}"/>
              </a:ext>
            </a:extLst>
          </p:cNvPr>
          <p:cNvGrpSpPr/>
          <p:nvPr/>
        </p:nvGrpSpPr>
        <p:grpSpPr>
          <a:xfrm>
            <a:off x="210820" y="2914012"/>
            <a:ext cx="6371863" cy="1167130"/>
            <a:chOff x="210820" y="2759032"/>
            <a:chExt cx="6371863" cy="1167130"/>
          </a:xfrm>
        </p:grpSpPr>
        <p:sp>
          <p:nvSpPr>
            <p:cNvPr id="57" name="Text Box 9">
              <a:extLst>
                <a:ext uri="{FF2B5EF4-FFF2-40B4-BE49-F238E27FC236}">
                  <a16:creationId xmlns:a16="http://schemas.microsoft.com/office/drawing/2014/main" id="{4F8C7AB6-93C6-1903-8AE4-FF48093866B3}"/>
                </a:ext>
              </a:extLst>
            </p:cNvPr>
            <p:cNvSpPr txBox="1">
              <a:spLocks noChangeArrowheads="1"/>
            </p:cNvSpPr>
            <p:nvPr/>
          </p:nvSpPr>
          <p:spPr bwMode="auto">
            <a:xfrm>
              <a:off x="210820" y="2759032"/>
              <a:ext cx="4250690" cy="1167130"/>
            </a:xfrm>
            <a:prstGeom prst="rect">
              <a:avLst/>
            </a:prstGeom>
            <a:noFill/>
            <a:ln w="9525">
              <a:noFill/>
              <a:miter lim="800000"/>
              <a:headEnd/>
              <a:tailEnd/>
            </a:ln>
            <a:effectLst/>
          </p:spPr>
          <p:txBody>
            <a:bodyPr wrap="square">
              <a:spAutoFit/>
            </a:bodyPr>
            <a:lstStyle/>
            <a:p>
              <a:pPr algn="just" fontAlgn="base">
                <a:lnSpc>
                  <a:spcPts val="1200"/>
                </a:lnSpc>
              </a:pP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2019</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lnSpc>
                  <a:spcPts val="1200"/>
                </a:lnSpc>
              </a:pP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■名　　　　称：　日本東北遊楽日</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2019</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Cross Culture TOHOKU &amp; TAIWAN</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lnSpc>
                  <a:spcPts val="1200"/>
                </a:lnSpc>
              </a:pP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　　　　時：</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①2019</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16</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日（土）～</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17</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日（日）の</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日間</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lnSpc>
                  <a:spcPts val="1200"/>
                </a:lnSpc>
              </a:pP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②</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2019</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23</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日（土）～</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24</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日（日）の</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日間</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lnSpc>
                  <a:spcPts val="1200"/>
                </a:lnSpc>
              </a:pP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■場　　　　所： ①世界貿易センター</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号館フロア</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lnSpc>
                  <a:spcPts val="1200"/>
                </a:lnSpc>
              </a:pP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②高雄統一夢時代　夢想広場　</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lnSpc>
                  <a:spcPts val="1200"/>
                </a:lnSpc>
              </a:pP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■来場者数 ： </a:t>
              </a:r>
              <a:r>
                <a:rPr lang="ja-JP" alt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①</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132,715</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名②</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147,520</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名</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58" name="グループ化 57">
              <a:extLst>
                <a:ext uri="{FF2B5EF4-FFF2-40B4-BE49-F238E27FC236}">
                  <a16:creationId xmlns:a16="http://schemas.microsoft.com/office/drawing/2014/main" id="{5E365D34-50B7-0F50-4AF6-564D7F54A24E}"/>
                </a:ext>
              </a:extLst>
            </p:cNvPr>
            <p:cNvGrpSpPr/>
            <p:nvPr/>
          </p:nvGrpSpPr>
          <p:grpSpPr>
            <a:xfrm>
              <a:off x="4615452" y="2865438"/>
              <a:ext cx="1967231" cy="968375"/>
              <a:chOff x="42821" y="-83127"/>
              <a:chExt cx="1968737" cy="969221"/>
            </a:xfrm>
          </p:grpSpPr>
          <p:pic>
            <p:nvPicPr>
              <p:cNvPr id="63" name="図 62">
                <a:extLst>
                  <a:ext uri="{FF2B5EF4-FFF2-40B4-BE49-F238E27FC236}">
                    <a16:creationId xmlns:a16="http://schemas.microsoft.com/office/drawing/2014/main" id="{66F3B38A-AA0B-72AF-8374-DC7833C504DE}"/>
                  </a:ext>
                </a:extLst>
              </p:cNvPr>
              <p:cNvPicPr>
                <a:picLocks noChangeAspect="1"/>
              </p:cNvPicPr>
              <p:nvPr/>
            </p:nvPicPr>
            <p:blipFill>
              <a:blip r:embed="rId16" cstate="print">
                <a:extLst>
                  <a:ext uri="{28A0092B-C50C-407E-A947-70E740481C1C}">
                    <a14:useLocalDpi xmlns:a14="http://schemas.microsoft.com/office/drawing/2010/main"/>
                  </a:ext>
                </a:extLst>
              </a:blip>
              <a:srcRect/>
              <a:stretch>
                <a:fillRect/>
              </a:stretch>
            </p:blipFill>
            <p:spPr bwMode="auto">
              <a:xfrm>
                <a:off x="42821" y="-59363"/>
                <a:ext cx="635422" cy="945457"/>
              </a:xfrm>
              <a:prstGeom prst="rect">
                <a:avLst/>
              </a:prstGeom>
              <a:noFill/>
              <a:ln>
                <a:noFill/>
              </a:ln>
            </p:spPr>
          </p:pic>
          <p:pic>
            <p:nvPicPr>
              <p:cNvPr id="64" name="図 63">
                <a:extLst>
                  <a:ext uri="{FF2B5EF4-FFF2-40B4-BE49-F238E27FC236}">
                    <a16:creationId xmlns:a16="http://schemas.microsoft.com/office/drawing/2014/main" id="{918FDD52-DF37-5D6C-A7DB-E8E62B78D977}"/>
                  </a:ext>
                </a:extLst>
              </p:cNvPr>
              <p:cNvPicPr>
                <a:picLocks noChangeAspect="1"/>
              </p:cNvPicPr>
              <p:nvPr/>
            </p:nvPicPr>
            <p:blipFill>
              <a:blip r:embed="rId17">
                <a:extLst>
                  <a:ext uri="{28A0092B-C50C-407E-A947-70E740481C1C}">
                    <a14:useLocalDpi xmlns:a14="http://schemas.microsoft.com/office/drawing/2010/main"/>
                  </a:ext>
                </a:extLst>
              </a:blip>
              <a:srcRect/>
              <a:stretch>
                <a:fillRect/>
              </a:stretch>
            </p:blipFill>
            <p:spPr bwMode="auto">
              <a:xfrm>
                <a:off x="749223" y="-83127"/>
                <a:ext cx="1262335" cy="945457"/>
              </a:xfrm>
              <a:prstGeom prst="rect">
                <a:avLst/>
              </a:prstGeom>
              <a:noFill/>
              <a:ln>
                <a:noFill/>
              </a:ln>
            </p:spPr>
          </p:pic>
        </p:grpSp>
      </p:grpSp>
      <p:grpSp>
        <p:nvGrpSpPr>
          <p:cNvPr id="86" name="グループ化 85">
            <a:extLst>
              <a:ext uri="{FF2B5EF4-FFF2-40B4-BE49-F238E27FC236}">
                <a16:creationId xmlns:a16="http://schemas.microsoft.com/office/drawing/2014/main" id="{27CE4DBB-2E77-E7A8-39D9-09C3938B6B60}"/>
              </a:ext>
            </a:extLst>
          </p:cNvPr>
          <p:cNvGrpSpPr/>
          <p:nvPr/>
        </p:nvGrpSpPr>
        <p:grpSpPr>
          <a:xfrm>
            <a:off x="210820" y="8746938"/>
            <a:ext cx="6395540" cy="909955"/>
            <a:chOff x="210820" y="8591958"/>
            <a:chExt cx="6395540" cy="909955"/>
          </a:xfrm>
        </p:grpSpPr>
        <p:sp>
          <p:nvSpPr>
            <p:cNvPr id="59" name="Text Box 9">
              <a:extLst>
                <a:ext uri="{FF2B5EF4-FFF2-40B4-BE49-F238E27FC236}">
                  <a16:creationId xmlns:a16="http://schemas.microsoft.com/office/drawing/2014/main" id="{0D9AEE3F-22F0-B601-08C3-62FBB16057CA}"/>
                </a:ext>
              </a:extLst>
            </p:cNvPr>
            <p:cNvSpPr txBox="1">
              <a:spLocks noChangeArrowheads="1"/>
            </p:cNvSpPr>
            <p:nvPr/>
          </p:nvSpPr>
          <p:spPr bwMode="auto">
            <a:xfrm>
              <a:off x="210820" y="8626044"/>
              <a:ext cx="4376420" cy="862330"/>
            </a:xfrm>
            <a:prstGeom prst="rect">
              <a:avLst/>
            </a:prstGeom>
            <a:noFill/>
            <a:ln w="9525">
              <a:noFill/>
              <a:miter lim="800000"/>
              <a:headEnd/>
              <a:tailEnd/>
            </a:ln>
            <a:effectLst/>
          </p:spPr>
          <p:txBody>
            <a:bodyPr wrap="square">
              <a:spAutoFit/>
            </a:bodyPr>
            <a:lstStyle/>
            <a:p>
              <a:pPr algn="just" fontAlgn="base">
                <a:lnSpc>
                  <a:spcPts val="1200"/>
                </a:lnSpc>
              </a:pP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度</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lnSpc>
                  <a:spcPts val="1200"/>
                </a:lnSpc>
              </a:pP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■名　　　　称：　日本東北六縣感謝祭</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lnSpc>
                  <a:spcPts val="1200"/>
                </a:lnSpc>
              </a:pP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　　　　時：　</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19</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日（金）～</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22</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日（月）の</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日間</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lnSpc>
                  <a:spcPts val="1200"/>
                </a:lnSpc>
              </a:pP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■場　　　　所：　花博公園　争艶館</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lnSpc>
                  <a:spcPts val="1200"/>
                </a:lnSpc>
              </a:pP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■来場者数　： </a:t>
              </a:r>
              <a:r>
                <a:rPr lang="en-US" alt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20,000</a:t>
              </a:r>
              <a:r>
                <a:rPr lang="ja-JP" sz="9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名</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60" name="グループ化 59">
              <a:extLst>
                <a:ext uri="{FF2B5EF4-FFF2-40B4-BE49-F238E27FC236}">
                  <a16:creationId xmlns:a16="http://schemas.microsoft.com/office/drawing/2014/main" id="{54AFC0D9-29A3-063A-6C0F-49DE15368BB6}"/>
                </a:ext>
              </a:extLst>
            </p:cNvPr>
            <p:cNvGrpSpPr/>
            <p:nvPr/>
          </p:nvGrpSpPr>
          <p:grpSpPr>
            <a:xfrm>
              <a:off x="4559754" y="8591958"/>
              <a:ext cx="2046606" cy="909955"/>
              <a:chOff x="23754" y="-36138"/>
              <a:chExt cx="2047244" cy="910533"/>
            </a:xfrm>
          </p:grpSpPr>
          <p:pic>
            <p:nvPicPr>
              <p:cNvPr id="61" name="Picture 2" descr="台湾日本人会-委員会・部会情報">
                <a:extLst>
                  <a:ext uri="{FF2B5EF4-FFF2-40B4-BE49-F238E27FC236}">
                    <a16:creationId xmlns:a16="http://schemas.microsoft.com/office/drawing/2014/main" id="{01404243-0B12-421E-90E2-CC527829700F}"/>
                  </a:ext>
                </a:extLst>
              </p:cNvPr>
              <p:cNvPicPr>
                <a:picLocks noChangeAspect="1"/>
              </p:cNvPicPr>
              <p:nvPr/>
            </p:nvPicPr>
            <p:blipFill rotWithShape="1">
              <a:blip r:embed="rId18" cstate="print">
                <a:extLst>
                  <a:ext uri="{28A0092B-C50C-407E-A947-70E740481C1C}">
                    <a14:useLocalDpi xmlns:a14="http://schemas.microsoft.com/office/drawing/2010/main"/>
                  </a:ext>
                </a:extLst>
              </a:blip>
              <a:srcRect/>
              <a:stretch/>
            </p:blipFill>
            <p:spPr bwMode="auto">
              <a:xfrm>
                <a:off x="23754" y="0"/>
                <a:ext cx="612775" cy="874395"/>
              </a:xfrm>
              <a:prstGeom prst="rect">
                <a:avLst/>
              </a:prstGeom>
              <a:noFill/>
              <a:ln w="3175">
                <a:solidFill>
                  <a:schemeClr val="tx1"/>
                </a:solidFill>
              </a:ln>
            </p:spPr>
          </p:pic>
          <p:pic>
            <p:nvPicPr>
              <p:cNvPr id="62" name="図 61">
                <a:extLst>
                  <a:ext uri="{FF2B5EF4-FFF2-40B4-BE49-F238E27FC236}">
                    <a16:creationId xmlns:a16="http://schemas.microsoft.com/office/drawing/2014/main" id="{4196A569-63D4-1419-A544-35AC43FCCC69}"/>
                  </a:ext>
                </a:extLst>
              </p:cNvPr>
              <p:cNvPicPr>
                <a:picLocks noChangeAspect="1"/>
              </p:cNvPicPr>
              <p:nvPr/>
            </p:nvPicPr>
            <p:blipFill rotWithShape="1">
              <a:blip r:embed="rId19" cstate="print">
                <a:extLst>
                  <a:ext uri="{28A0092B-C50C-407E-A947-70E740481C1C}">
                    <a14:useLocalDpi xmlns:a14="http://schemas.microsoft.com/office/drawing/2010/main"/>
                  </a:ext>
                </a:extLst>
              </a:blip>
              <a:srcRect/>
              <a:stretch/>
            </p:blipFill>
            <p:spPr bwMode="auto">
              <a:xfrm>
                <a:off x="708963" y="-36138"/>
                <a:ext cx="1362035" cy="909327"/>
              </a:xfrm>
              <a:prstGeom prst="rect">
                <a:avLst/>
              </a:prstGeom>
              <a:noFill/>
              <a:ln>
                <a:noFill/>
              </a:ln>
            </p:spPr>
          </p:pic>
        </p:grpSp>
      </p:grpSp>
      <p:sp>
        <p:nvSpPr>
          <p:cNvPr id="77" name="Text Box 9">
            <a:extLst>
              <a:ext uri="{FF2B5EF4-FFF2-40B4-BE49-F238E27FC236}">
                <a16:creationId xmlns:a16="http://schemas.microsoft.com/office/drawing/2014/main" id="{B336FF95-BB4B-3048-233A-2F23C26142B3}"/>
              </a:ext>
            </a:extLst>
          </p:cNvPr>
          <p:cNvSpPr txBox="1">
            <a:spLocks noChangeArrowheads="1"/>
          </p:cNvSpPr>
          <p:nvPr/>
        </p:nvSpPr>
        <p:spPr bwMode="auto">
          <a:xfrm>
            <a:off x="166565" y="64200"/>
            <a:ext cx="954107" cy="276999"/>
          </a:xfrm>
          <a:prstGeom prst="rect">
            <a:avLst/>
          </a:prstGeom>
          <a:noFill/>
          <a:ln w="9525">
            <a:solidFill>
              <a:schemeClr val="bg1">
                <a:lumMod val="50000"/>
              </a:schemeClr>
            </a:solidFill>
            <a:miter lim="800000"/>
            <a:headEnd/>
            <a:tailEnd/>
          </a:ln>
          <a:effectLst/>
        </p:spPr>
        <p:txBody>
          <a:bodyPr wrap="none">
            <a:spAutoFit/>
          </a:bodyPr>
          <a:lstStyle/>
          <a:p>
            <a:pPr eaLnBrk="0" hangingPunct="0">
              <a:spcBef>
                <a:spcPct val="20000"/>
              </a:spcBef>
              <a:buFont typeface="Arial" charset="0"/>
              <a:buNone/>
            </a:pPr>
            <a:r>
              <a:rPr lang="ja-JP" altLang="en-US" sz="1200" b="1" dirty="0">
                <a:latin typeface="Meiryo UI" panose="020B0604030504040204" pitchFamily="50" charset="-128"/>
                <a:ea typeface="Meiryo UI" panose="020B0604030504040204" pitchFamily="50" charset="-128"/>
              </a:rPr>
              <a:t>参考資料①</a:t>
            </a:r>
          </a:p>
        </p:txBody>
      </p:sp>
      <p:sp>
        <p:nvSpPr>
          <p:cNvPr id="3" name="テキスト ボックス 2">
            <a:extLst>
              <a:ext uri="{FF2B5EF4-FFF2-40B4-BE49-F238E27FC236}">
                <a16:creationId xmlns:a16="http://schemas.microsoft.com/office/drawing/2014/main" id="{70388364-D6AE-8705-51C3-A74126417988}"/>
              </a:ext>
            </a:extLst>
          </p:cNvPr>
          <p:cNvSpPr txBox="1"/>
          <p:nvPr/>
        </p:nvSpPr>
        <p:spPr>
          <a:xfrm>
            <a:off x="101600" y="361049"/>
            <a:ext cx="6451600" cy="307777"/>
          </a:xfrm>
          <a:prstGeom prst="rect">
            <a:avLst/>
          </a:prstGeom>
          <a:noFill/>
        </p:spPr>
        <p:txBody>
          <a:bodyPr wrap="square">
            <a:spAutoFit/>
          </a:bodyPr>
          <a:lstStyle/>
          <a:p>
            <a:r>
              <a:rPr lang="en-US" altLang="ja-JP" sz="1400" b="1" i="0" u="sng" strike="noStrike" dirty="0">
                <a:solidFill>
                  <a:srgbClr val="000000"/>
                </a:solidFill>
                <a:effectLst/>
                <a:latin typeface="Meiryo UI" panose="020B0604030504040204" pitchFamily="50" charset="-128"/>
                <a:ea typeface="Meiryo UI" panose="020B0604030504040204" pitchFamily="50" charset="-128"/>
              </a:rPr>
              <a:t> </a:t>
            </a:r>
            <a:r>
              <a:rPr lang="ja-JP" altLang="en-US" sz="1400" b="1" i="0" u="sng" strike="noStrike" dirty="0">
                <a:solidFill>
                  <a:srgbClr val="000000"/>
                </a:solidFill>
                <a:effectLst/>
                <a:latin typeface="Meiryo UI" panose="020B0604030504040204" pitchFamily="50" charset="-128"/>
                <a:ea typeface="Meiryo UI" panose="020B0604030504040204" pitchFamily="50" charset="-128"/>
              </a:rPr>
              <a:t>日本東北遊楽日：過去開催実績  </a:t>
            </a:r>
            <a:r>
              <a:rPr lang="ja-JP" altLang="en-US" sz="1400" b="1" u="sng" dirty="0">
                <a:solidFill>
                  <a:srgbClr val="000000"/>
                </a:solidFill>
                <a:latin typeface="Meiryo UI" panose="020B0604030504040204" pitchFamily="50" charset="-128"/>
                <a:ea typeface="Meiryo UI" panose="020B0604030504040204" pitchFamily="50" charset="-128"/>
              </a:rPr>
              <a:t>　</a:t>
            </a:r>
            <a:r>
              <a:rPr lang="en-US" altLang="ja-JP" sz="1000" b="1" u="sng" dirty="0">
                <a:solidFill>
                  <a:srgbClr val="000000"/>
                </a:solidFill>
                <a:latin typeface="Meiryo UI" panose="020B0604030504040204" pitchFamily="50" charset="-128"/>
                <a:ea typeface="Meiryo UI" panose="020B0604030504040204" pitchFamily="50" charset="-128"/>
              </a:rPr>
              <a:t> ※2020</a:t>
            </a:r>
            <a:r>
              <a:rPr lang="ja-JP" altLang="en-US" sz="1000" b="1" u="sng" dirty="0">
                <a:solidFill>
                  <a:srgbClr val="000000"/>
                </a:solidFill>
                <a:latin typeface="Meiryo UI" panose="020B0604030504040204" pitchFamily="50" charset="-128"/>
                <a:ea typeface="Meiryo UI" panose="020B0604030504040204" pitchFamily="50" charset="-128"/>
              </a:rPr>
              <a:t>年度は新型コロナウィルスの為中止</a:t>
            </a:r>
            <a:r>
              <a:rPr lang="ja-JP" altLang="en-US" sz="1000" b="1" u="sng" dirty="0">
                <a:latin typeface="Meiryo UI" panose="020B0604030504040204" pitchFamily="50" charset="-128"/>
                <a:ea typeface="Meiryo UI" panose="020B0604030504040204" pitchFamily="50" charset="-128"/>
              </a:rPr>
              <a:t> </a:t>
            </a:r>
            <a:endParaRPr lang="ja-JP" altLang="en-US" sz="1400" b="1" u="sng"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3299825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22214</TotalTime>
  <Words>3799</Words>
  <Application>Microsoft Office PowerPoint</Application>
  <PresentationFormat>A4 210 x 297 mm</PresentationFormat>
  <Paragraphs>533</Paragraphs>
  <Slides>10</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Meiryo UI</vt:lpstr>
      <vt:lpstr>游ゴシック</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佐藤 浩幸</dc:creator>
  <cp:lastModifiedBy>iwasho4949@gmail.com</cp:lastModifiedBy>
  <cp:revision>1054</cp:revision>
  <cp:lastPrinted>2023-06-21T03:56:39Z</cp:lastPrinted>
  <dcterms:created xsi:type="dcterms:W3CDTF">2014-08-06T01:30:59Z</dcterms:created>
  <dcterms:modified xsi:type="dcterms:W3CDTF">2023-06-26T06:03:04Z</dcterms:modified>
</cp:coreProperties>
</file>