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463F"/>
    <a:srgbClr val="EE6E68"/>
    <a:srgbClr val="F5AE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15" autoAdjust="0"/>
  </p:normalViewPr>
  <p:slideViewPr>
    <p:cSldViewPr showGuides="1"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0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9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08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77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25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06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41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79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57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233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848FC-6ECB-4F86-831A-5DE498116AD1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D9BE2-A284-48CA-85A0-C4FDBA3A6F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7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tohokukanko.jp/attractions/detail_100135.html" TargetMode="External"/><Relationship Id="rId7" Type="http://schemas.openxmlformats.org/officeDocument/2006/relationships/image" Target="../media/image1.png"/><Relationship Id="rId12" Type="http://schemas.openxmlformats.org/officeDocument/2006/relationships/hyperlink" Target="https://www.tohokukanko.jp/manabi/itineraries/detail_7.html" TargetMode="External"/><Relationship Id="rId2" Type="http://schemas.openxmlformats.org/officeDocument/2006/relationships/hyperlink" Target="https://yamagatakanko.com/attractions/detail_1390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oguchihideyo.or.jp/about/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www.tsurugajo.com/tsurugajo/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s://www.tohokukanko.jp/attractions/detail_100012.html" TargetMode="Externa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46656"/>
            <a:ext cx="6372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山形農家民泊体験と会津の歴史を学ぶ</a:t>
            </a:r>
            <a:r>
              <a:rPr lang="en-US" altLang="ja-JP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山形・福島</a:t>
            </a:r>
            <a:r>
              <a:rPr lang="en-US" altLang="ja-JP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endParaRPr lang="en-US" altLang="ja-JP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635374"/>
              </p:ext>
            </p:extLst>
          </p:nvPr>
        </p:nvGraphicFramePr>
        <p:xfrm>
          <a:off x="35496" y="700904"/>
          <a:ext cx="6727720" cy="4031830"/>
        </p:xfrm>
        <a:graphic>
          <a:graphicData uri="http://schemas.openxmlformats.org/drawingml/2006/table">
            <a:tbl>
              <a:tblPr/>
              <a:tblGrid>
                <a:gridCol w="377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7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3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　　（時間は目安です）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10:30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　　　　　　　　　　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■□■□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米沢駅＝＝（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hlinkClick r:id="rId2"/>
                        </a:rPr>
                        <a:t>上杉神社・稽照殿・博物館（ボランティアガイド案内／昼食）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　　　　　　　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頃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分）＝＝対面式・・・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hlinkClick r:id="rId3"/>
                        </a:rPr>
                        <a:t>置賜地方農作業体験・農家民泊体験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・・・置賜地区民泊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置賜地区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民泊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宿泊地・・・・・・農作業体験・農村生活体験・・・・・・お別れ式＝＝（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b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hlinkClick r:id="rId4"/>
                        </a:rPr>
                        <a:t>喜多方市内自主研修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（昼食／ラーメン券利用）＝＝（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分）＝＝東山温泉泊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東山温泉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hlinkClick r:id="rId5"/>
                        </a:rPr>
                        <a:t>会津若松市歴史学習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（鶴ヶ城・飯盛山）＝＝（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分）＝＝（昼食）＝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発　　　　　　　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hlinkClick r:id="rId6"/>
                        </a:rPr>
                        <a:t>野口英世記念館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分）＝＝郡山駅■□■□各地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424220" y="18864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424" y="19297"/>
            <a:ext cx="707580" cy="53358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14381" y="4750010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66B5E521-4569-6819-67F6-C9D6B2DD0FF0}"/>
              </a:ext>
            </a:extLst>
          </p:cNvPr>
          <p:cNvGrpSpPr/>
          <p:nvPr/>
        </p:nvGrpSpPr>
        <p:grpSpPr>
          <a:xfrm>
            <a:off x="134389" y="5052846"/>
            <a:ext cx="2881555" cy="1695646"/>
            <a:chOff x="134389" y="5052846"/>
            <a:chExt cx="2881555" cy="1695646"/>
          </a:xfrm>
        </p:grpSpPr>
        <p:sp>
          <p:nvSpPr>
            <p:cNvPr id="2144" name="テキスト ボックス 77"/>
            <p:cNvSpPr txBox="1">
              <a:spLocks noChangeArrowheads="1"/>
            </p:cNvSpPr>
            <p:nvPr/>
          </p:nvSpPr>
          <p:spPr bwMode="auto">
            <a:xfrm>
              <a:off x="139692" y="5052846"/>
              <a:ext cx="2844000" cy="25391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>
                  <a:latin typeface="Calibri" panose="020F0502020204030204" pitchFamily="34" charset="0"/>
                </a:rPr>
                <a:t>上杉神社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134389" y="5056492"/>
              <a:ext cx="2844000" cy="169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151" name="テキスト ボックス 34"/>
            <p:cNvSpPr txBox="1">
              <a:spLocks noChangeArrowheads="1"/>
            </p:cNvSpPr>
            <p:nvPr/>
          </p:nvSpPr>
          <p:spPr bwMode="auto">
            <a:xfrm>
              <a:off x="1078062" y="5371097"/>
              <a:ext cx="1937882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/>
              <a:r>
                <a:rPr lang="ja-JP" altLang="en-US" sz="1000" dirty="0">
                  <a:latin typeface="Calibri" panose="020F0502020204030204" pitchFamily="34" charset="0"/>
                </a:rPr>
                <a:t>明治９年、上杉謙信、上杉鷹山を祭神として、米沢城本丸跡に建立されました。 明治</a:t>
              </a:r>
              <a:r>
                <a:rPr lang="en-US" altLang="ja-JP" sz="1000" dirty="0">
                  <a:latin typeface="Calibri" panose="020F0502020204030204" pitchFamily="34" charset="0"/>
                </a:rPr>
                <a:t>35</a:t>
              </a:r>
              <a:r>
                <a:rPr lang="ja-JP" altLang="en-US" sz="1000" dirty="0">
                  <a:latin typeface="Calibri" panose="020F0502020204030204" pitchFamily="34" charset="0"/>
                </a:rPr>
                <a:t>年に別格官幣社（べっかくかんぺいしゃ＝国に尽力した人物を祀る神社）に指定され、このとき祭神は謙信のみとなり、鷹山は松岬神社に</a:t>
              </a:r>
              <a:r>
                <a:rPr lang="ja-JP" altLang="en-US" sz="1000" b="0" i="0" dirty="0">
                  <a:solidFill>
                    <a:srgbClr val="2B2926"/>
                  </a:solidFill>
                  <a:effectLst/>
                  <a:latin typeface="Noto Serif JP"/>
                </a:rPr>
                <a:t>分祀</a:t>
              </a:r>
              <a:r>
                <a:rPr lang="ja-JP" altLang="en-US" sz="1000" dirty="0">
                  <a:latin typeface="Calibri" panose="020F0502020204030204" pitchFamily="34" charset="0"/>
                </a:rPr>
                <a:t>されました。</a:t>
              </a:r>
            </a:p>
          </p:txBody>
        </p:sp>
        <p:pic>
          <p:nvPicPr>
            <p:cNvPr id="8194" name="Picture 2" descr="\\192.168.2.1\共有フォルダ\☆ 3 事業推進部（2017年～　）\教育旅行\まなび旅モデルコース用画像集\(8) 広　域ｺｰｽ画像 （鳥澤さん）\⑧上杉神社（上杉鷹山公像）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236" y="5321714"/>
              <a:ext cx="927380" cy="13910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8CA298D5-0DFA-C209-0FD0-0511A0E9AE30}"/>
              </a:ext>
            </a:extLst>
          </p:cNvPr>
          <p:cNvGrpSpPr/>
          <p:nvPr/>
        </p:nvGrpSpPr>
        <p:grpSpPr>
          <a:xfrm>
            <a:off x="3141156" y="5052846"/>
            <a:ext cx="2852845" cy="1697366"/>
            <a:chOff x="3141156" y="5052846"/>
            <a:chExt cx="2852845" cy="1697366"/>
          </a:xfrm>
        </p:grpSpPr>
        <p:sp>
          <p:nvSpPr>
            <p:cNvPr id="2145" name="テキスト ボックス 77"/>
            <p:cNvSpPr txBox="1">
              <a:spLocks noChangeArrowheads="1"/>
            </p:cNvSpPr>
            <p:nvPr/>
          </p:nvSpPr>
          <p:spPr bwMode="auto">
            <a:xfrm>
              <a:off x="3150001" y="5052846"/>
              <a:ext cx="2844000" cy="25391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>
                  <a:latin typeface="Calibri" panose="020F0502020204030204" pitchFamily="34" charset="0"/>
                </a:rPr>
                <a:t>置賜地方　農作業体験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3141156" y="5058212"/>
              <a:ext cx="2844000" cy="169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9" name="テキスト ボックス 34"/>
            <p:cNvSpPr txBox="1">
              <a:spLocks noChangeArrowheads="1"/>
            </p:cNvSpPr>
            <p:nvPr/>
          </p:nvSpPr>
          <p:spPr bwMode="auto">
            <a:xfrm>
              <a:off x="4459558" y="5366767"/>
              <a:ext cx="153416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/>
              <a:r>
                <a:rPr lang="ja-JP" altLang="en-US" sz="1000" dirty="0">
                  <a:latin typeface="Calibri" panose="020F0502020204030204" pitchFamily="34" charset="0"/>
                </a:rPr>
                <a:t>各受入家庭ごと農作業体験や家庭での作業、民泊体験を行います。受入家庭との交流を通じ農山村での暮らしの現状を知るとともに、家族や地域の協力の重要性を感じることができます。</a:t>
              </a:r>
            </a:p>
          </p:txBody>
        </p:sp>
        <p:pic>
          <p:nvPicPr>
            <p:cNvPr id="8195" name="Picture 3" descr="\\192.168.2.1\共有フォルダ\☆ 3 事業推進部（2017年～　）\教育旅行\まなび旅モデルコース用画像集\(8) 広　域ｺｰｽ画像 （鳥澤さん）\⑧置賜地区農業体験.jpg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723"/>
            <a:stretch/>
          </p:blipFill>
          <p:spPr bwMode="auto">
            <a:xfrm>
              <a:off x="3192719" y="5504753"/>
              <a:ext cx="1282854" cy="10249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263F75A8-9459-79ED-D850-FAEA1B8F8914}"/>
              </a:ext>
            </a:extLst>
          </p:cNvPr>
          <p:cNvGrpSpPr/>
          <p:nvPr/>
        </p:nvGrpSpPr>
        <p:grpSpPr>
          <a:xfrm>
            <a:off x="6165613" y="5052846"/>
            <a:ext cx="2887329" cy="1692000"/>
            <a:chOff x="6165613" y="5052846"/>
            <a:chExt cx="2887329" cy="1692000"/>
          </a:xfrm>
        </p:grpSpPr>
        <p:sp>
          <p:nvSpPr>
            <p:cNvPr id="2147" name="テキスト ボックス 77"/>
            <p:cNvSpPr txBox="1">
              <a:spLocks noChangeArrowheads="1"/>
            </p:cNvSpPr>
            <p:nvPr/>
          </p:nvSpPr>
          <p:spPr bwMode="auto">
            <a:xfrm>
              <a:off x="6168706" y="5053016"/>
              <a:ext cx="2844000" cy="25391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>
                  <a:latin typeface="Calibri" panose="020F0502020204030204" pitchFamily="34" charset="0"/>
                </a:rPr>
                <a:t>野口英世記念館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6165613" y="5052846"/>
              <a:ext cx="2844000" cy="169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8" name="テキスト ボックス 34"/>
            <p:cNvSpPr txBox="1">
              <a:spLocks noChangeArrowheads="1"/>
            </p:cNvSpPr>
            <p:nvPr/>
          </p:nvSpPr>
          <p:spPr bwMode="auto">
            <a:xfrm>
              <a:off x="7436790" y="5376964"/>
              <a:ext cx="1616152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just"/>
              <a:r>
                <a:rPr lang="ja-JP" altLang="en-US" sz="1000" dirty="0">
                  <a:latin typeface="Calibri" panose="020F0502020204030204" pitchFamily="34" charset="0"/>
                </a:rPr>
                <a:t>ノーベル賞の候補にもなった科学者・野口英世は、磐梯山の麓、猪苗代湖畔の自然豊かな三ツ和村（現猪苗代町）で生まれました。館内には野口ゆかりの品々が展示され、彼の足跡をたどることが出来ます。</a:t>
              </a:r>
            </a:p>
          </p:txBody>
        </p:sp>
        <p:pic>
          <p:nvPicPr>
            <p:cNvPr id="8198" name="Picture 6" descr="\\192.168.2.1\共有フォルダ\☆ 3 事業推進部（2017年～　）\教育旅行\まなび旅モデルコース用画像集\(8) 広　域ｺｰｽ画像 （鳥澤さん）\⑧野口英世記念館2.JPG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73"/>
            <a:stretch/>
          </p:blipFill>
          <p:spPr bwMode="auto">
            <a:xfrm>
              <a:off x="6208942" y="5481323"/>
              <a:ext cx="1273575" cy="1009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EC7F3EE4-2C45-2605-A6E0-26045D540073}"/>
              </a:ext>
            </a:extLst>
          </p:cNvPr>
          <p:cNvGrpSpPr/>
          <p:nvPr/>
        </p:nvGrpSpPr>
        <p:grpSpPr>
          <a:xfrm>
            <a:off x="6845729" y="686342"/>
            <a:ext cx="2229910" cy="3715803"/>
            <a:chOff x="6797649" y="847723"/>
            <a:chExt cx="2229910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03215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60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cxnSp>
          <p:nvCxnSpPr>
            <p:cNvPr id="30" name="直線コネクタ 29"/>
            <p:cNvCxnSpPr>
              <a:cxnSpLocks/>
              <a:stCxn id="31" idx="4"/>
            </p:cNvCxnSpPr>
            <p:nvPr/>
          </p:nvCxnSpPr>
          <p:spPr>
            <a:xfrm>
              <a:off x="8100392" y="3791186"/>
              <a:ext cx="36506" cy="87392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円/楕円 30"/>
            <p:cNvSpPr/>
            <p:nvPr/>
          </p:nvSpPr>
          <p:spPr>
            <a:xfrm>
              <a:off x="8073404" y="373721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2" name="テキスト ボックス 77"/>
            <p:cNvSpPr txBox="1">
              <a:spLocks noChangeArrowheads="1"/>
            </p:cNvSpPr>
            <p:nvPr/>
          </p:nvSpPr>
          <p:spPr bwMode="auto">
            <a:xfrm>
              <a:off x="7891629" y="3844996"/>
              <a:ext cx="7232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野口英世記念館</a:t>
              </a:r>
            </a:p>
          </p:txBody>
        </p:sp>
        <p:cxnSp>
          <p:nvCxnSpPr>
            <p:cNvPr id="33" name="直線コネクタ 32"/>
            <p:cNvCxnSpPr>
              <a:cxnSpLocks/>
              <a:stCxn id="34" idx="2"/>
              <a:endCxn id="36" idx="3"/>
            </p:cNvCxnSpPr>
            <p:nvPr/>
          </p:nvCxnSpPr>
          <p:spPr>
            <a:xfrm flipH="1" flipV="1">
              <a:off x="7290156" y="3711516"/>
              <a:ext cx="705095" cy="63695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円/楕円 33"/>
            <p:cNvSpPr/>
            <p:nvPr/>
          </p:nvSpPr>
          <p:spPr>
            <a:xfrm>
              <a:off x="7995251" y="374822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6" name="テキスト ボックス 77"/>
            <p:cNvSpPr txBox="1">
              <a:spLocks noChangeArrowheads="1"/>
            </p:cNvSpPr>
            <p:nvPr/>
          </p:nvSpPr>
          <p:spPr bwMode="auto">
            <a:xfrm>
              <a:off x="6797649" y="3573016"/>
              <a:ext cx="49250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会津若松</a:t>
              </a:r>
              <a:endParaRPr lang="en-US" altLang="ja-JP" sz="600" dirty="0">
                <a:solidFill>
                  <a:srgbClr val="12923D"/>
                </a:solidFill>
                <a:latin typeface="Calibri" panose="020F0502020204030204" pitchFamily="34" charset="0"/>
              </a:endParaRPr>
            </a:p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歴史学習</a:t>
              </a:r>
            </a:p>
          </p:txBody>
        </p:sp>
        <p:cxnSp>
          <p:nvCxnSpPr>
            <p:cNvPr id="37" name="直線コネクタ 36"/>
            <p:cNvCxnSpPr>
              <a:cxnSpLocks/>
              <a:stCxn id="38" idx="1"/>
            </p:cNvCxnSpPr>
            <p:nvPr/>
          </p:nvCxnSpPr>
          <p:spPr>
            <a:xfrm flipH="1" flipV="1">
              <a:off x="7436790" y="3278323"/>
              <a:ext cx="538184" cy="408592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円/楕円 37"/>
            <p:cNvSpPr/>
            <p:nvPr/>
          </p:nvSpPr>
          <p:spPr>
            <a:xfrm>
              <a:off x="7967070" y="367901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9" name="テキスト ボックス 77"/>
            <p:cNvSpPr txBox="1">
              <a:spLocks noChangeArrowheads="1"/>
            </p:cNvSpPr>
            <p:nvPr/>
          </p:nvSpPr>
          <p:spPr bwMode="auto">
            <a:xfrm>
              <a:off x="7062381" y="3105719"/>
              <a:ext cx="49244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喜多方市</a:t>
              </a:r>
            </a:p>
          </p:txBody>
        </p:sp>
        <p:cxnSp>
          <p:nvCxnSpPr>
            <p:cNvPr id="41" name="直線コネクタ 40"/>
            <p:cNvCxnSpPr>
              <a:cxnSpLocks/>
              <a:stCxn id="42" idx="1"/>
              <a:endCxn id="43" idx="2"/>
            </p:cNvCxnSpPr>
            <p:nvPr/>
          </p:nvCxnSpPr>
          <p:spPr>
            <a:xfrm flipH="1" flipV="1">
              <a:off x="7751822" y="2857192"/>
              <a:ext cx="339005" cy="696740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円/楕円 41"/>
            <p:cNvSpPr/>
            <p:nvPr/>
          </p:nvSpPr>
          <p:spPr>
            <a:xfrm>
              <a:off x="8082923" y="354602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43" name="テキスト ボックス 77"/>
            <p:cNvSpPr txBox="1">
              <a:spLocks noChangeArrowheads="1"/>
            </p:cNvSpPr>
            <p:nvPr/>
          </p:nvSpPr>
          <p:spPr bwMode="auto">
            <a:xfrm>
              <a:off x="7236296" y="2672526"/>
              <a:ext cx="103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上杉神社・稽照殿・博物館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76E4EBC0-BB67-07A9-91A0-AAF869343E43}"/>
                </a:ext>
              </a:extLst>
            </p:cNvPr>
            <p:cNvCxnSpPr>
              <a:cxnSpLocks/>
              <a:stCxn id="10" idx="0"/>
              <a:endCxn id="12" idx="2"/>
            </p:cNvCxnSpPr>
            <p:nvPr/>
          </p:nvCxnSpPr>
          <p:spPr>
            <a:xfrm flipH="1" flipV="1">
              <a:off x="8082478" y="3091380"/>
              <a:ext cx="38472" cy="336021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円/楕円 41">
              <a:extLst>
                <a:ext uri="{FF2B5EF4-FFF2-40B4-BE49-F238E27FC236}">
                  <a16:creationId xmlns:a16="http://schemas.microsoft.com/office/drawing/2014/main" id="{E8C4A18B-9BBF-0948-E45E-1D8315A8F108}"/>
                </a:ext>
              </a:extLst>
            </p:cNvPr>
            <p:cNvSpPr/>
            <p:nvPr/>
          </p:nvSpPr>
          <p:spPr>
            <a:xfrm>
              <a:off x="8093962" y="342740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2" name="テキスト ボックス 77">
              <a:extLst>
                <a:ext uri="{FF2B5EF4-FFF2-40B4-BE49-F238E27FC236}">
                  <a16:creationId xmlns:a16="http://schemas.microsoft.com/office/drawing/2014/main" id="{30BBEFA7-0E76-DC9A-7768-92904863D0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36256" y="2906714"/>
              <a:ext cx="49244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rPr>
                <a:t>置賜地方</a:t>
              </a:r>
            </a:p>
          </p:txBody>
        </p:sp>
      </p:grp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BC73E90E-3E54-9267-86E8-C38FEF7DEC6D}"/>
              </a:ext>
            </a:extLst>
          </p:cNvPr>
          <p:cNvSpPr/>
          <p:nvPr/>
        </p:nvSpPr>
        <p:spPr>
          <a:xfrm>
            <a:off x="7036687" y="4459032"/>
            <a:ext cx="1865434" cy="495101"/>
          </a:xfrm>
          <a:prstGeom prst="rect">
            <a:avLst/>
          </a:prstGeom>
          <a:gradFill>
            <a:gsLst>
              <a:gs pos="0">
                <a:srgbClr val="EE6E68"/>
              </a:gs>
              <a:gs pos="17000">
                <a:srgbClr val="F5AEA9"/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  <a:ln w="19050">
            <a:solidFill>
              <a:srgbClr val="E9463F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u="sng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12"/>
              </a:rPr>
              <a:t>詳細情報は</a:t>
            </a:r>
            <a:endParaRPr lang="en-US" altLang="ja-JP" sz="1400" b="1" u="sng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hlinkClick r:id="rId12"/>
            </a:endParaRPr>
          </a:p>
          <a:p>
            <a:pPr algn="ctr"/>
            <a:r>
              <a:rPr lang="ja-JP" altLang="en-US" sz="1400" b="1" u="sng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hlinkClick r:id="rId12"/>
              </a:rPr>
              <a:t>ココをクリック　👈 </a:t>
            </a:r>
            <a:endParaRPr kumimoji="1" lang="ja-JP" altLang="en-US" sz="1400" u="sng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92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488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Meiryo UI</vt:lpstr>
      <vt:lpstr>Noto Serif JP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佐和子 山口</cp:lastModifiedBy>
  <cp:revision>4</cp:revision>
  <dcterms:created xsi:type="dcterms:W3CDTF">2018-03-29T07:02:12Z</dcterms:created>
  <dcterms:modified xsi:type="dcterms:W3CDTF">2025-02-27T07:14:39Z</dcterms:modified>
</cp:coreProperties>
</file>