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59" d="100"/>
          <a:sy n="59" d="100"/>
        </p:scale>
        <p:origin x="-662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848FC-6ECB-4F86-831A-5DE498116AD1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D9BE2-A284-48CA-85A0-C4FDBA3A6F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900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848FC-6ECB-4F86-831A-5DE498116AD1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D9BE2-A284-48CA-85A0-C4FDBA3A6F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5299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848FC-6ECB-4F86-831A-5DE498116AD1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D9BE2-A284-48CA-85A0-C4FDBA3A6F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2084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848FC-6ECB-4F86-831A-5DE498116AD1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D9BE2-A284-48CA-85A0-C4FDBA3A6F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6773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848FC-6ECB-4F86-831A-5DE498116AD1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D9BE2-A284-48CA-85A0-C4FDBA3A6F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0256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848FC-6ECB-4F86-831A-5DE498116AD1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D9BE2-A284-48CA-85A0-C4FDBA3A6F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6061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848FC-6ECB-4F86-831A-5DE498116AD1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D9BE2-A284-48CA-85A0-C4FDBA3A6F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67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848FC-6ECB-4F86-831A-5DE498116AD1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D9BE2-A284-48CA-85A0-C4FDBA3A6F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8411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848FC-6ECB-4F86-831A-5DE498116AD1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D9BE2-A284-48CA-85A0-C4FDBA3A6F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2793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848FC-6ECB-4F86-831A-5DE498116AD1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D9BE2-A284-48CA-85A0-C4FDBA3A6F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8579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848FC-6ECB-4F86-831A-5DE498116AD1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D9BE2-A284-48CA-85A0-C4FDBA3A6F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4233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848FC-6ECB-4F86-831A-5DE498116AD1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D9BE2-A284-48CA-85A0-C4FDBA3A6F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572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4" name="テキスト ボックス 77"/>
          <p:cNvSpPr txBox="1">
            <a:spLocks noChangeArrowheads="1"/>
          </p:cNvSpPr>
          <p:nvPr/>
        </p:nvSpPr>
        <p:spPr bwMode="auto">
          <a:xfrm>
            <a:off x="5046" y="5009855"/>
            <a:ext cx="2212617" cy="2444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1000" b="1" dirty="0" smtClean="0">
                <a:latin typeface="Calibri" panose="020F0502020204030204" pitchFamily="34" charset="0"/>
              </a:rPr>
              <a:t>上杉神社</a:t>
            </a:r>
            <a:endParaRPr lang="en-US" altLang="ja-JP" sz="1000" b="1" dirty="0">
              <a:latin typeface="Calibri" panose="020F0502020204030204" pitchFamily="34" charset="0"/>
            </a:endParaRPr>
          </a:p>
        </p:txBody>
      </p:sp>
      <p:sp>
        <p:nvSpPr>
          <p:cNvPr id="2145" name="テキスト ボックス 77"/>
          <p:cNvSpPr txBox="1">
            <a:spLocks noChangeArrowheads="1"/>
          </p:cNvSpPr>
          <p:nvPr/>
        </p:nvSpPr>
        <p:spPr bwMode="auto">
          <a:xfrm>
            <a:off x="2289100" y="5010644"/>
            <a:ext cx="2214921" cy="2460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1000" b="1" dirty="0" smtClean="0">
                <a:latin typeface="Calibri" panose="020F0502020204030204" pitchFamily="34" charset="0"/>
              </a:rPr>
              <a:t>置賜地方　農作業体験</a:t>
            </a:r>
            <a:endParaRPr lang="en-US" altLang="ja-JP" sz="1000" b="1" dirty="0">
              <a:latin typeface="Calibri" panose="020F0502020204030204" pitchFamily="34" charset="0"/>
            </a:endParaRPr>
          </a:p>
        </p:txBody>
      </p:sp>
      <p:sp>
        <p:nvSpPr>
          <p:cNvPr id="2147" name="テキスト ボックス 77"/>
          <p:cNvSpPr txBox="1">
            <a:spLocks noChangeArrowheads="1"/>
          </p:cNvSpPr>
          <p:nvPr/>
        </p:nvSpPr>
        <p:spPr bwMode="auto">
          <a:xfrm>
            <a:off x="4571107" y="5007146"/>
            <a:ext cx="3457775" cy="24622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1000" b="1" dirty="0" smtClean="0">
                <a:latin typeface="Calibri" panose="020F0502020204030204" pitchFamily="34" charset="0"/>
              </a:rPr>
              <a:t>野口英世記念館</a:t>
            </a:r>
            <a:endParaRPr lang="en-US" altLang="ja-JP" sz="1000" b="1" dirty="0">
              <a:latin typeface="Calibri" panose="020F0502020204030204" pitchFamily="34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0" y="562942"/>
            <a:ext cx="9144000" cy="71437"/>
          </a:xfrm>
          <a:prstGeom prst="rect">
            <a:avLst/>
          </a:prstGeom>
          <a:solidFill>
            <a:srgbClr val="E9463F"/>
          </a:solidFill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053" name="正方形/長方形 9"/>
          <p:cNvSpPr>
            <a:spLocks noChangeArrowheads="1"/>
          </p:cNvSpPr>
          <p:nvPr/>
        </p:nvSpPr>
        <p:spPr bwMode="auto">
          <a:xfrm>
            <a:off x="121677" y="177433"/>
            <a:ext cx="63722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山形農家民泊体験と会津の歴史を</a:t>
            </a:r>
            <a:r>
              <a:rPr lang="ja-JP" altLang="en-US" sz="1400" dirty="0" smtClean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学ぶ</a:t>
            </a:r>
            <a:r>
              <a:rPr lang="en-US" altLang="ja-JP" sz="1400" dirty="0" smtClean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【</a:t>
            </a:r>
            <a:r>
              <a:rPr lang="ja-JP" altLang="en-US" sz="1400" dirty="0" smtClean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山形</a:t>
            </a:r>
            <a:r>
              <a:rPr lang="ja-JP" altLang="en-US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・</a:t>
            </a:r>
            <a:r>
              <a:rPr lang="ja-JP" altLang="en-US" sz="1400" dirty="0" smtClean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福島</a:t>
            </a:r>
            <a:r>
              <a:rPr lang="en-US" altLang="ja-JP" sz="1400" dirty="0" smtClean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】</a:t>
            </a:r>
            <a:endParaRPr lang="en-US" altLang="ja-JP" sz="1400" dirty="0">
              <a:solidFill>
                <a:srgbClr val="FF0000"/>
              </a:solidFill>
              <a:latin typeface="HGS創英角ｺﾞｼｯｸUB" panose="020B0900000000000000" pitchFamily="34" charset="-128"/>
              <a:ea typeface="HGS創英角ｺﾞｼｯｸUB" panose="020B0900000000000000" pitchFamily="34" charset="-128"/>
            </a:endParaRPr>
          </a:p>
        </p:txBody>
      </p:sp>
      <p:graphicFrame>
        <p:nvGraphicFramePr>
          <p:cNvPr id="35" name="Group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0982184"/>
              </p:ext>
            </p:extLst>
          </p:nvPr>
        </p:nvGraphicFramePr>
        <p:xfrm>
          <a:off x="7937" y="871844"/>
          <a:ext cx="6652295" cy="3691681"/>
        </p:xfrm>
        <a:graphic>
          <a:graphicData uri="http://schemas.openxmlformats.org/drawingml/2006/table">
            <a:tbl>
              <a:tblPr/>
              <a:tblGrid>
                <a:gridCol w="36959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36154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2115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753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日次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行　　　　　　　　程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宿泊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720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1</a:t>
                      </a: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各地</a:t>
                      </a:r>
                      <a:r>
                        <a:rPr kumimoji="1" lang="ja-JP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＝＝上杉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神社・稽照殿・博物館（</a:t>
                      </a:r>
                      <a:r>
                        <a:rPr kumimoji="1" lang="ja-JP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ボランティアガイド案内／昼食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）＝＝（</a:t>
                      </a:r>
                      <a:r>
                        <a:rPr kumimoji="1" lang="en-US" altLang="ja-JP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20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分）＝＝入村式・・・置賜地方</a:t>
                      </a:r>
                      <a:endParaRPr kumimoji="1" lang="en-US" altLang="ja-JP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農作業体験・農家民泊体験・・・置賜地区民泊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山形県</a:t>
                      </a:r>
                      <a:endParaRPr kumimoji="1" lang="en-US" altLang="ja-JP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置賜地区民泊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0720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2</a:t>
                      </a: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宿泊地・・・農作業体験・農村生活体験・・・離村式＝＝（</a:t>
                      </a:r>
                      <a:r>
                        <a:rPr kumimoji="1" lang="en-US" altLang="ja-JP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70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分）＝＝喜多方市内自主研修</a:t>
                      </a:r>
                      <a:r>
                        <a:rPr kumimoji="1" lang="ja-JP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（昼食／ラーメン券</a:t>
                      </a:r>
                      <a:r>
                        <a:rPr kumimoji="1" lang="en-US" altLang="ja-JP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/>
                      </a:r>
                      <a:br>
                        <a:rPr kumimoji="1" lang="en-US" altLang="ja-JP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</a:br>
                      <a:endParaRPr kumimoji="1" lang="en-US" altLang="ja-JP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利用）＝＝（</a:t>
                      </a:r>
                      <a:r>
                        <a:rPr kumimoji="1" lang="en-US" altLang="ja-JP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35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分）＝＝会津エリア泊</a:t>
                      </a:r>
                      <a:endParaRPr kumimoji="1" lang="ja-JP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福島県</a:t>
                      </a:r>
                      <a:endParaRPr kumimoji="1" lang="en-US" altLang="ja-JP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会津エリア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0720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3</a:t>
                      </a: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宿泊地</a:t>
                      </a:r>
                      <a:r>
                        <a:rPr kumimoji="1" lang="ja-JP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＝＝会津若松市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歴史学習（鶴ヶ城・飯盛山）＝＝（</a:t>
                      </a:r>
                      <a:r>
                        <a:rPr kumimoji="1" lang="en-US" altLang="ja-JP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30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分）＝＝野口英世記念館＝＝＝（昼食）＝＝</a:t>
                      </a:r>
                      <a:endParaRPr kumimoji="1" lang="en-US" altLang="ja-JP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＝＝各地</a:t>
                      </a:r>
                      <a:endParaRPr kumimoji="1" lang="ja-JP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096" name="Text Box 90"/>
          <p:cNvSpPr txBox="1">
            <a:spLocks noChangeArrowheads="1"/>
          </p:cNvSpPr>
          <p:nvPr/>
        </p:nvSpPr>
        <p:spPr bwMode="auto">
          <a:xfrm>
            <a:off x="6424220" y="188640"/>
            <a:ext cx="117211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1400" dirty="0">
                <a:latin typeface="Calibri" panose="020F0502020204030204" pitchFamily="34" charset="0"/>
                <a:ea typeface="HGP創英角ｺﾞｼｯｸUB" panose="020B0900000000000000" pitchFamily="34" charset="-128"/>
              </a:rPr>
              <a:t>出発地：各地</a:t>
            </a:r>
          </a:p>
        </p:txBody>
      </p:sp>
      <p:sp>
        <p:nvSpPr>
          <p:cNvPr id="103" name="正方形/長方形 102"/>
          <p:cNvSpPr/>
          <p:nvPr/>
        </p:nvSpPr>
        <p:spPr>
          <a:xfrm>
            <a:off x="3458" y="5011200"/>
            <a:ext cx="2214563" cy="107156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05" name="正方形/長方形 104"/>
          <p:cNvSpPr/>
          <p:nvPr/>
        </p:nvSpPr>
        <p:spPr>
          <a:xfrm>
            <a:off x="2289458" y="5009726"/>
            <a:ext cx="2214563" cy="107156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07" name="正方形/長方形 106"/>
          <p:cNvSpPr/>
          <p:nvPr/>
        </p:nvSpPr>
        <p:spPr>
          <a:xfrm>
            <a:off x="4571999" y="5004539"/>
            <a:ext cx="3456383" cy="1076749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151" name="テキスト ボックス 34"/>
          <p:cNvSpPr txBox="1">
            <a:spLocks noChangeArrowheads="1"/>
          </p:cNvSpPr>
          <p:nvPr/>
        </p:nvSpPr>
        <p:spPr bwMode="auto">
          <a:xfrm>
            <a:off x="631016" y="5244798"/>
            <a:ext cx="1606461" cy="846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ja-JP" altLang="en-US" sz="700" smtClean="0">
                <a:latin typeface="Calibri" panose="020F0502020204030204" pitchFamily="34" charset="0"/>
              </a:rPr>
              <a:t>明治</a:t>
            </a:r>
            <a:r>
              <a:rPr lang="en-US" altLang="ja-JP" sz="700" smtClean="0">
                <a:latin typeface="Calibri" panose="020F0502020204030204" pitchFamily="34" charset="0"/>
              </a:rPr>
              <a:t>9</a:t>
            </a:r>
            <a:r>
              <a:rPr lang="ja-JP" altLang="en-US" sz="700" dirty="0">
                <a:latin typeface="Calibri" panose="020F0502020204030204" pitchFamily="34" charset="0"/>
              </a:rPr>
              <a:t>年、上杉謙信、上杉鷹山を祭神として、米沢城本丸跡に</a:t>
            </a:r>
            <a:r>
              <a:rPr lang="ja-JP" altLang="en-US" sz="700" dirty="0" smtClean="0">
                <a:latin typeface="Calibri" panose="020F0502020204030204" pitchFamily="34" charset="0"/>
              </a:rPr>
              <a:t>建立されました。 </a:t>
            </a:r>
            <a:r>
              <a:rPr lang="ja-JP" altLang="en-US" sz="700" dirty="0">
                <a:latin typeface="Calibri" panose="020F0502020204030204" pitchFamily="34" charset="0"/>
              </a:rPr>
              <a:t>明治</a:t>
            </a:r>
            <a:r>
              <a:rPr lang="en-US" altLang="ja-JP" sz="700" dirty="0">
                <a:latin typeface="Calibri" panose="020F0502020204030204" pitchFamily="34" charset="0"/>
              </a:rPr>
              <a:t>35</a:t>
            </a:r>
            <a:r>
              <a:rPr lang="ja-JP" altLang="en-US" sz="700" dirty="0">
                <a:latin typeface="Calibri" panose="020F0502020204030204" pitchFamily="34" charset="0"/>
              </a:rPr>
              <a:t>年</a:t>
            </a:r>
            <a:r>
              <a:rPr lang="ja-JP" altLang="en-US" sz="700" dirty="0" smtClean="0">
                <a:latin typeface="Calibri" panose="020F0502020204030204" pitchFamily="34" charset="0"/>
              </a:rPr>
              <a:t>に別格官幣社（</a:t>
            </a:r>
            <a:r>
              <a:rPr lang="ja-JP" altLang="en-US" sz="700" dirty="0" err="1" smtClean="0">
                <a:latin typeface="Calibri" panose="020F0502020204030204" pitchFamily="34" charset="0"/>
              </a:rPr>
              <a:t>べっ</a:t>
            </a:r>
            <a:r>
              <a:rPr lang="ja-JP" altLang="en-US" sz="700" dirty="0" smtClean="0">
                <a:latin typeface="Calibri" panose="020F0502020204030204" pitchFamily="34" charset="0"/>
              </a:rPr>
              <a:t>かくかんぺいしゃ＝国</a:t>
            </a:r>
            <a:r>
              <a:rPr lang="ja-JP" altLang="en-US" sz="700" dirty="0">
                <a:latin typeface="Calibri" panose="020F0502020204030204" pitchFamily="34" charset="0"/>
              </a:rPr>
              <a:t>に尽力した人物を祀る神社）に指定され、このとき祭神は謙信のみとなり、鷹山は摂社に祀られ松岬神社と</a:t>
            </a:r>
            <a:r>
              <a:rPr lang="ja-JP" altLang="en-US" sz="700" dirty="0" smtClean="0">
                <a:latin typeface="Calibri" panose="020F0502020204030204" pitchFamily="34" charset="0"/>
              </a:rPr>
              <a:t>なりました。</a:t>
            </a:r>
            <a:endParaRPr lang="ja-JP" altLang="en-US" sz="700" dirty="0">
              <a:latin typeface="Calibri" panose="020F0502020204030204" pitchFamily="34" charset="0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="" xmlns:a16="http://schemas.microsoft.com/office/drawing/2014/main" id="{BEDB32D4-23CE-A444-ACBD-132A7B54D68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1553" y="50261"/>
            <a:ext cx="640930" cy="483324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93F76B8F-10FF-BE44-8688-F932A9EFF90C}"/>
              </a:ext>
            </a:extLst>
          </p:cNvPr>
          <p:cNvSpPr txBox="1"/>
          <p:nvPr/>
        </p:nvSpPr>
        <p:spPr>
          <a:xfrm>
            <a:off x="2987824" y="4563527"/>
            <a:ext cx="367761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（凡例）　・・・：徒歩　 ■□■□：</a:t>
            </a:r>
            <a:r>
              <a:rPr lang="en-US" altLang="ja-JP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JR</a:t>
            </a:r>
            <a:r>
              <a:rPr lang="ja-JP" altLang="en-US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　＝＝＝：バス　 ～～～：船舶　－－－：航空機</a:t>
            </a:r>
            <a:endParaRPr kumimoji="1" lang="ja-JP" altLang="en-US" sz="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47" name="グループ化 46"/>
          <p:cNvGrpSpPr/>
          <p:nvPr/>
        </p:nvGrpSpPr>
        <p:grpSpPr>
          <a:xfrm>
            <a:off x="6803215" y="847723"/>
            <a:ext cx="2224344" cy="3715803"/>
            <a:chOff x="7059613" y="571500"/>
            <a:chExt cx="2084387" cy="3500438"/>
          </a:xfrm>
        </p:grpSpPr>
        <p:sp>
          <p:nvSpPr>
            <p:cNvPr id="48" name="テキスト ボックス 77"/>
            <p:cNvSpPr txBox="1">
              <a:spLocks noChangeArrowheads="1"/>
            </p:cNvSpPr>
            <p:nvPr/>
          </p:nvSpPr>
          <p:spPr bwMode="auto">
            <a:xfrm>
              <a:off x="7086600" y="723900"/>
              <a:ext cx="20574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di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1200" b="1" u="sng" spc="3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  <a:ea typeface="+mn-ea"/>
                </a:rPr>
                <a:t>東北ルートマップ</a:t>
              </a:r>
              <a:endParaRPr lang="en-US" altLang="ja-JP" sz="1200" b="1" u="sng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</a:endParaRPr>
            </a:p>
          </p:txBody>
        </p:sp>
        <p:pic>
          <p:nvPicPr>
            <p:cNvPr id="49" name="Picture 4" descr="\\Seisakuserver\メンバー\奥山豊\教育旅行map\PPTマップ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80250" y="1054100"/>
              <a:ext cx="1982788" cy="2946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5" name="角丸四角形 64"/>
            <p:cNvSpPr/>
            <p:nvPr/>
          </p:nvSpPr>
          <p:spPr>
            <a:xfrm>
              <a:off x="7059613" y="571500"/>
              <a:ext cx="2071687" cy="3500438"/>
            </a:xfrm>
            <a:prstGeom prst="roundRect">
              <a:avLst>
                <a:gd name="adj" fmla="val 7913"/>
              </a:avLst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</p:grpSp>
      <p:pic>
        <p:nvPicPr>
          <p:cNvPr id="8194" name="Picture 2" descr="\\192.168.2.1\共有フォルダ\☆ 3 事業推進部（2017年～　）\教育旅行\まなび旅モデルコース用画像集\(8) 広　域ｺｰｽ画像 （鳥澤さん）\⑧上杉神社（上杉鷹山公像）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60" y="5273982"/>
            <a:ext cx="525600" cy="78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テキスト ボックス 34"/>
          <p:cNvSpPr txBox="1">
            <a:spLocks noChangeArrowheads="1"/>
          </p:cNvSpPr>
          <p:nvPr/>
        </p:nvSpPr>
        <p:spPr bwMode="auto">
          <a:xfrm>
            <a:off x="6665434" y="5229200"/>
            <a:ext cx="1434958" cy="846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ja-JP" altLang="en-US" sz="700" dirty="0">
                <a:latin typeface="Calibri" panose="020F0502020204030204" pitchFamily="34" charset="0"/>
              </a:rPr>
              <a:t>千円札の肖像画でおなじみの野口英世は、磐梯山の麓、猪苗代湖畔の自然豊かな三ツ和村</a:t>
            </a:r>
            <a:r>
              <a:rPr lang="en-US" altLang="ja-JP" sz="700" dirty="0">
                <a:latin typeface="Calibri" panose="020F0502020204030204" pitchFamily="34" charset="0"/>
              </a:rPr>
              <a:t>(</a:t>
            </a:r>
            <a:r>
              <a:rPr lang="ja-JP" altLang="en-US" sz="700" dirty="0">
                <a:latin typeface="Calibri" panose="020F0502020204030204" pitchFamily="34" charset="0"/>
              </a:rPr>
              <a:t>現猪苗代町</a:t>
            </a:r>
            <a:r>
              <a:rPr lang="en-US" altLang="ja-JP" sz="700" dirty="0">
                <a:latin typeface="Calibri" panose="020F0502020204030204" pitchFamily="34" charset="0"/>
              </a:rPr>
              <a:t>)</a:t>
            </a:r>
            <a:r>
              <a:rPr lang="ja-JP" altLang="en-US" sz="700" dirty="0">
                <a:latin typeface="Calibri" panose="020F0502020204030204" pitchFamily="34" charset="0"/>
              </a:rPr>
              <a:t>で生まれました。 </a:t>
            </a:r>
            <a:r>
              <a:rPr lang="ja-JP" altLang="en-US" sz="700" dirty="0" smtClean="0">
                <a:latin typeface="Calibri" panose="020F0502020204030204" pitchFamily="34" charset="0"/>
              </a:rPr>
              <a:t>ノーベル</a:t>
            </a:r>
            <a:r>
              <a:rPr lang="ja-JP" altLang="en-US" sz="700" dirty="0">
                <a:latin typeface="Calibri" panose="020F0502020204030204" pitchFamily="34" charset="0"/>
              </a:rPr>
              <a:t>賞の候補にもなった科学者・野口英世の生涯と業績をわかりやすく展示しています。</a:t>
            </a:r>
          </a:p>
        </p:txBody>
      </p:sp>
      <p:sp>
        <p:nvSpPr>
          <p:cNvPr id="29" name="テキスト ボックス 34"/>
          <p:cNvSpPr txBox="1">
            <a:spLocks noChangeArrowheads="1"/>
          </p:cNvSpPr>
          <p:nvPr/>
        </p:nvSpPr>
        <p:spPr bwMode="auto">
          <a:xfrm>
            <a:off x="3253929" y="5245169"/>
            <a:ext cx="1246063" cy="846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ja-JP" altLang="en-US" sz="700" dirty="0">
                <a:latin typeface="Calibri" panose="020F0502020204030204" pitchFamily="34" charset="0"/>
              </a:rPr>
              <a:t>農業体験や山菜狩り、野菜収穫や稲刈り</a:t>
            </a:r>
            <a:r>
              <a:rPr lang="ja-JP" altLang="en-US" sz="700">
                <a:latin typeface="Calibri" panose="020F0502020204030204" pitchFamily="34" charset="0"/>
              </a:rPr>
              <a:t>など</a:t>
            </a:r>
            <a:r>
              <a:rPr lang="ja-JP" altLang="en-US" sz="700" smtClean="0">
                <a:latin typeface="Calibri" panose="020F0502020204030204" pitchFamily="34" charset="0"/>
              </a:rPr>
              <a:t>四季折々様々</a:t>
            </a:r>
            <a:r>
              <a:rPr lang="ja-JP" altLang="en-US" sz="700" dirty="0">
                <a:latin typeface="Calibri" panose="020F0502020204030204" pitchFamily="34" charset="0"/>
              </a:rPr>
              <a:t>な体験が盛りだくさんあります。また、農業体験や農家民泊を通して、人と人との心の触れ合いを学ぶことができます。</a:t>
            </a:r>
          </a:p>
        </p:txBody>
      </p:sp>
      <p:pic>
        <p:nvPicPr>
          <p:cNvPr id="8195" name="Picture 3" descr="\\192.168.2.1\共有フォルダ\☆ 3 事業推進部（2017年～　）\教育旅行\まなび旅モデルコース用画像集\(8) 広　域ｺｰｽ画像 （鳥澤さん）\⑧置賜地区農業体験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723"/>
          <a:stretch/>
        </p:blipFill>
        <p:spPr bwMode="auto">
          <a:xfrm>
            <a:off x="2321048" y="5273982"/>
            <a:ext cx="986742" cy="78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7" name="Picture 5" descr="\\192.168.2.1\共有フォルダ\☆ 3 事業推進部（2017年～　）\教育旅行\まなび旅モデルコース用画像集\(8) 広　域ｺｰｽ画像 （鳥澤さん）\⑧野口英世記念館1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1005" y="5273982"/>
            <a:ext cx="1051115" cy="78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\\192.168.2.1\共有フォルダ\☆ 3 事業推進部（2017年～　）\教育旅行\まなび旅モデルコース用画像集\(8) 広　域ｺｰｽ画像 （鳥澤さん）\⑧野口英世記念館2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0243" y="5273982"/>
            <a:ext cx="1051115" cy="78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0" name="直線コネクタ 29"/>
          <p:cNvCxnSpPr>
            <a:stCxn id="31" idx="1"/>
          </p:cNvCxnSpPr>
          <p:nvPr/>
        </p:nvCxnSpPr>
        <p:spPr>
          <a:xfrm flipH="1" flipV="1">
            <a:off x="7567479" y="3105719"/>
            <a:ext cx="513829" cy="639396"/>
          </a:xfrm>
          <a:prstGeom prst="line">
            <a:avLst/>
          </a:prstGeom>
          <a:ln w="3175">
            <a:solidFill>
              <a:srgbClr val="1292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円/楕円 30"/>
          <p:cNvSpPr/>
          <p:nvPr/>
        </p:nvSpPr>
        <p:spPr>
          <a:xfrm>
            <a:off x="8073404" y="3737211"/>
            <a:ext cx="53975" cy="53975"/>
          </a:xfrm>
          <a:prstGeom prst="ellipse">
            <a:avLst/>
          </a:prstGeom>
          <a:solidFill>
            <a:srgbClr val="1292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2" name="テキスト ボックス 77"/>
          <p:cNvSpPr txBox="1">
            <a:spLocks noChangeArrowheads="1"/>
          </p:cNvSpPr>
          <p:nvPr/>
        </p:nvSpPr>
        <p:spPr bwMode="auto">
          <a:xfrm>
            <a:off x="6928519" y="2921053"/>
            <a:ext cx="72327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r>
              <a:rPr lang="ja-JP" altLang="en-US" sz="600" dirty="0" smtClean="0">
                <a:solidFill>
                  <a:srgbClr val="12923D"/>
                </a:solidFill>
                <a:latin typeface="Calibri" panose="020F0502020204030204" pitchFamily="34" charset="0"/>
              </a:rPr>
              <a:t>野口英世記念館</a:t>
            </a:r>
            <a:endParaRPr lang="ja-JP" altLang="en-US" sz="600" dirty="0">
              <a:solidFill>
                <a:srgbClr val="12923D"/>
              </a:solidFill>
              <a:latin typeface="Calibri" panose="020F0502020204030204" pitchFamily="34" charset="0"/>
            </a:endParaRPr>
          </a:p>
        </p:txBody>
      </p:sp>
      <p:cxnSp>
        <p:nvCxnSpPr>
          <p:cNvPr id="33" name="直線コネクタ 32"/>
          <p:cNvCxnSpPr>
            <a:stCxn id="34" idx="2"/>
            <a:endCxn id="36" idx="3"/>
          </p:cNvCxnSpPr>
          <p:nvPr/>
        </p:nvCxnSpPr>
        <p:spPr>
          <a:xfrm flipH="1" flipV="1">
            <a:off x="7290156" y="3711516"/>
            <a:ext cx="705095" cy="63695"/>
          </a:xfrm>
          <a:prstGeom prst="line">
            <a:avLst/>
          </a:prstGeom>
          <a:ln w="3175">
            <a:solidFill>
              <a:srgbClr val="1292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円/楕円 33"/>
          <p:cNvSpPr/>
          <p:nvPr/>
        </p:nvSpPr>
        <p:spPr>
          <a:xfrm>
            <a:off x="7995251" y="3748223"/>
            <a:ext cx="53975" cy="53975"/>
          </a:xfrm>
          <a:prstGeom prst="ellipse">
            <a:avLst/>
          </a:prstGeom>
          <a:solidFill>
            <a:srgbClr val="1292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6" name="テキスト ボックス 77"/>
          <p:cNvSpPr txBox="1">
            <a:spLocks noChangeArrowheads="1"/>
          </p:cNvSpPr>
          <p:nvPr/>
        </p:nvSpPr>
        <p:spPr bwMode="auto">
          <a:xfrm>
            <a:off x="6797649" y="3573016"/>
            <a:ext cx="49250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r>
              <a:rPr lang="ja-JP" altLang="en-US" sz="600" dirty="0" smtClean="0">
                <a:solidFill>
                  <a:srgbClr val="12923D"/>
                </a:solidFill>
                <a:latin typeface="Calibri" panose="020F0502020204030204" pitchFamily="34" charset="0"/>
              </a:rPr>
              <a:t>会津若松</a:t>
            </a:r>
            <a:endParaRPr lang="en-US" altLang="ja-JP" sz="600" dirty="0" smtClean="0">
              <a:solidFill>
                <a:srgbClr val="12923D"/>
              </a:solidFill>
              <a:latin typeface="Calibri" panose="020F0502020204030204" pitchFamily="34" charset="0"/>
            </a:endParaRPr>
          </a:p>
          <a:p>
            <a:pPr algn="r" eaLnBrk="1" hangingPunct="1"/>
            <a:r>
              <a:rPr lang="ja-JP" altLang="en-US" sz="600" dirty="0">
                <a:solidFill>
                  <a:srgbClr val="12923D"/>
                </a:solidFill>
                <a:latin typeface="Calibri" panose="020F0502020204030204" pitchFamily="34" charset="0"/>
              </a:rPr>
              <a:t>歴史学習</a:t>
            </a:r>
          </a:p>
        </p:txBody>
      </p:sp>
      <p:cxnSp>
        <p:nvCxnSpPr>
          <p:cNvPr id="37" name="直線コネクタ 36"/>
          <p:cNvCxnSpPr>
            <a:stCxn id="38" idx="1"/>
          </p:cNvCxnSpPr>
          <p:nvPr/>
        </p:nvCxnSpPr>
        <p:spPr>
          <a:xfrm flipH="1" flipV="1">
            <a:off x="7482517" y="3290385"/>
            <a:ext cx="492457" cy="396530"/>
          </a:xfrm>
          <a:prstGeom prst="line">
            <a:avLst/>
          </a:prstGeom>
          <a:ln w="3175">
            <a:solidFill>
              <a:srgbClr val="1292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円/楕円 37"/>
          <p:cNvSpPr/>
          <p:nvPr/>
        </p:nvSpPr>
        <p:spPr>
          <a:xfrm>
            <a:off x="7967070" y="3679011"/>
            <a:ext cx="53975" cy="53975"/>
          </a:xfrm>
          <a:prstGeom prst="ellipse">
            <a:avLst/>
          </a:prstGeom>
          <a:solidFill>
            <a:srgbClr val="1292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9" name="テキスト ボックス 77"/>
          <p:cNvSpPr txBox="1">
            <a:spLocks noChangeArrowheads="1"/>
          </p:cNvSpPr>
          <p:nvPr/>
        </p:nvSpPr>
        <p:spPr bwMode="auto">
          <a:xfrm>
            <a:off x="7139327" y="3105719"/>
            <a:ext cx="41549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r>
              <a:rPr lang="ja-JP" altLang="en-US" sz="600" dirty="0">
                <a:solidFill>
                  <a:srgbClr val="12923D"/>
                </a:solidFill>
                <a:latin typeface="Calibri" panose="020F0502020204030204" pitchFamily="34" charset="0"/>
              </a:rPr>
              <a:t>喜多方</a:t>
            </a:r>
          </a:p>
        </p:txBody>
      </p:sp>
      <p:cxnSp>
        <p:nvCxnSpPr>
          <p:cNvPr id="41" name="直線コネクタ 40"/>
          <p:cNvCxnSpPr>
            <a:stCxn id="42" idx="1"/>
          </p:cNvCxnSpPr>
          <p:nvPr/>
        </p:nvCxnSpPr>
        <p:spPr>
          <a:xfrm flipH="1" flipV="1">
            <a:off x="7599595" y="2923854"/>
            <a:ext cx="491232" cy="630078"/>
          </a:xfrm>
          <a:prstGeom prst="line">
            <a:avLst/>
          </a:prstGeom>
          <a:ln w="3175">
            <a:solidFill>
              <a:srgbClr val="1292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円/楕円 41"/>
          <p:cNvSpPr/>
          <p:nvPr/>
        </p:nvSpPr>
        <p:spPr>
          <a:xfrm>
            <a:off x="8082923" y="3546028"/>
            <a:ext cx="53975" cy="53975"/>
          </a:xfrm>
          <a:prstGeom prst="ellipse">
            <a:avLst/>
          </a:prstGeom>
          <a:solidFill>
            <a:srgbClr val="1292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3" name="テキスト ボックス 77"/>
          <p:cNvSpPr txBox="1">
            <a:spLocks noChangeArrowheads="1"/>
          </p:cNvSpPr>
          <p:nvPr/>
        </p:nvSpPr>
        <p:spPr bwMode="auto">
          <a:xfrm>
            <a:off x="7236296" y="2739188"/>
            <a:ext cx="49244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r>
              <a:rPr lang="ja-JP" altLang="en-US" sz="600" dirty="0" smtClean="0">
                <a:solidFill>
                  <a:srgbClr val="12923D"/>
                </a:solidFill>
                <a:latin typeface="Calibri" panose="020F0502020204030204" pitchFamily="34" charset="0"/>
              </a:rPr>
              <a:t>上杉神社</a:t>
            </a:r>
            <a:endParaRPr lang="ja-JP" altLang="en-US" sz="600" dirty="0">
              <a:solidFill>
                <a:srgbClr val="12923D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29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322</Words>
  <Application>Microsoft Office PowerPoint</Application>
  <PresentationFormat>画面に合わせる (4:3)</PresentationFormat>
  <Paragraphs>33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aritv-Ise</dc:creator>
  <cp:lastModifiedBy>aritv-Ise</cp:lastModifiedBy>
  <cp:revision>1</cp:revision>
  <dcterms:created xsi:type="dcterms:W3CDTF">2018-03-29T07:02:12Z</dcterms:created>
  <dcterms:modified xsi:type="dcterms:W3CDTF">2018-03-29T07:02:45Z</dcterms:modified>
</cp:coreProperties>
</file>