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59" d="100"/>
          <a:sy n="59" d="100"/>
        </p:scale>
        <p:origin x="-662" y="-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A6D5A-073B-4C93-B259-172C56799799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C9F4D9-C46A-45AC-A30C-DD752496385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54098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9334F9-1C1A-4BA8-A036-0CA52803BD9A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B9EA7D-14F2-42E3-A000-35D341F2F2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91493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45773D-83E8-46D2-9AE6-FA27E9AC3A9E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75C578C-04E0-41E2-93F6-5340A802558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32744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4B39A-7D25-42CD-9B50-4A0CDD003192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A0259D-8111-4DFD-88A7-4190313B85D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885148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C55EF9-AADD-4697-96AB-31FC33038DA0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3DD9A5-4B76-4282-87C8-9686CDE3C2E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5099056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445291-FF54-4BA8-8941-D270136EBED4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6E8CE4-EBC6-4422-82EF-F3D472F2238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078005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CFDD4C-8473-430A-A82B-C57800534DF9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BF5681-1F1B-4F59-9825-62C7E299459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08296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CB520A-35E8-4EED-9617-C5567D3DBC58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22E486-E6EF-455A-B96E-64A19B4D648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200093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3C8B9-3A51-402A-BDD7-DF18D6AEDD8C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F20A04-EF73-4AE4-9B3D-11F7759DBA73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0557146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95854D-D47A-42DF-B041-682A5BD06CEE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5F690B-32AB-4079-9B2D-D9F732F10059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20998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EAD4E8-EB7B-470E-95E9-1D5C59AB593D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DCFE140-782F-4D42-BE04-246C40BB2342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166935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テキスト プレースホル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66D2FE7-BA67-401C-A3F4-51F7265B9448}" type="datetimeFigureOut">
              <a:rPr lang="ja-JP" alt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2018/3/29</a:t>
            </a:fld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1E95010B-6281-442D-A091-D5AFC6FFFD63}" type="slidenum">
              <a:rPr lang="ja-JP" alt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909109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4" name="テキスト ボックス 77"/>
          <p:cNvSpPr txBox="1">
            <a:spLocks noChangeArrowheads="1"/>
          </p:cNvSpPr>
          <p:nvPr/>
        </p:nvSpPr>
        <p:spPr bwMode="auto">
          <a:xfrm>
            <a:off x="5046" y="5009855"/>
            <a:ext cx="2550730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福島県環境創造センター（コミュタン福島）</a:t>
            </a:r>
            <a:endParaRPr lang="en-US" altLang="ja-JP" sz="10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145" name="テキスト ボックス 77"/>
          <p:cNvSpPr txBox="1">
            <a:spLocks noChangeArrowheads="1"/>
          </p:cNvSpPr>
          <p:nvPr/>
        </p:nvSpPr>
        <p:spPr bwMode="auto">
          <a:xfrm>
            <a:off x="2627784" y="5010644"/>
            <a:ext cx="2093153" cy="2460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会津鶴ヶ城</a:t>
            </a:r>
            <a:endParaRPr lang="en-US" altLang="ja-JP" sz="10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147" name="テキスト ボックス 77"/>
          <p:cNvSpPr txBox="1">
            <a:spLocks noChangeArrowheads="1"/>
          </p:cNvSpPr>
          <p:nvPr/>
        </p:nvSpPr>
        <p:spPr bwMode="auto">
          <a:xfrm>
            <a:off x="4788024" y="5007146"/>
            <a:ext cx="1998539" cy="24622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陶芸体験　会津慶</a:t>
            </a:r>
            <a:r>
              <a:rPr lang="ja-JP" altLang="en-US" sz="1000" b="1" dirty="0">
                <a:solidFill>
                  <a:prstClr val="black"/>
                </a:solidFill>
                <a:latin typeface="Calibri" panose="020F0502020204030204" pitchFamily="34" charset="0"/>
              </a:rPr>
              <a:t>山焼</a:t>
            </a:r>
            <a:endParaRPr lang="en-US" altLang="ja-JP" sz="10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2149" name="Text Box 65"/>
          <p:cNvSpPr txBox="1">
            <a:spLocks noChangeArrowheads="1"/>
          </p:cNvSpPr>
          <p:nvPr/>
        </p:nvSpPr>
        <p:spPr bwMode="auto">
          <a:xfrm>
            <a:off x="6860167" y="5007146"/>
            <a:ext cx="2283833" cy="24765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xtLst/>
        </p:spPr>
        <p:txBody>
          <a:bodyPr wrap="square" lIns="90000" tIns="46800" rIns="90000" bIns="46800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000" b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松島　語り部クルーズ</a:t>
            </a:r>
            <a:endParaRPr lang="en-US" altLang="ja-JP" sz="1000" b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endParaRPr lang="ja-JP" altLang="en-US" dirty="0">
              <a:solidFill>
                <a:prstClr val="black"/>
              </a:solidFill>
            </a:endParaRPr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177433"/>
            <a:ext cx="637222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放射線の正しい知識と会津の歴史、松島の復興を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学ぶ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福島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・</a:t>
            </a:r>
            <a:r>
              <a:rPr lang="ja-JP" altLang="en-US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宮城</a:t>
            </a:r>
            <a:r>
              <a:rPr lang="en-US" altLang="ja-JP" sz="1400" dirty="0" smtClean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672795"/>
              </p:ext>
            </p:extLst>
          </p:nvPr>
        </p:nvGraphicFramePr>
        <p:xfrm>
          <a:off x="7937" y="871844"/>
          <a:ext cx="6652295" cy="3691681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＝＝（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昼食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）＝＝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福島県環境創造センター（愛称名：コミュタン福島）＝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en-US" altLang="ja-JP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）＝＝ＪＩＣＡ二本松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（青年海外協力隊訓練所）＝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＝（</a:t>
                      </a:r>
                      <a:r>
                        <a:rPr kumimoji="1" lang="en-US" altLang="ja-JP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）＝＝岳温泉又は猪苗代泊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福島県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岳温泉 又は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猪苗代地区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60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分）＝＝会津若松市内歴史学習（鶴ヶ城・飯盛山・陶芸体験等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昼食）＝＝（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＝＝仙台市内又は松島泊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仙宮城県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台市内 又は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松島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宿泊地＝＝（仙台市からの場合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分）＝＝松島港～～（遊覧船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震災語り部クルーズ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/50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分）～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～松島港</a:t>
                      </a: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・・・・・松島散策（昼食</a:t>
                      </a:r>
                      <a:r>
                        <a:rPr kumimoji="1" lang="ja-JP" altLang="en-US" sz="9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）＝＝各地</a:t>
                      </a: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1400" dirty="0">
                <a:solidFill>
                  <a:prstClr val="black"/>
                </a:solidFill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sp>
        <p:nvSpPr>
          <p:cNvPr id="103" name="正方形/長方形 102"/>
          <p:cNvSpPr/>
          <p:nvPr/>
        </p:nvSpPr>
        <p:spPr>
          <a:xfrm>
            <a:off x="3458" y="5011200"/>
            <a:ext cx="2552318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5" name="正方形/長方形 104"/>
          <p:cNvSpPr/>
          <p:nvPr/>
        </p:nvSpPr>
        <p:spPr>
          <a:xfrm>
            <a:off x="2627784" y="5009726"/>
            <a:ext cx="2093153" cy="1071562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7" name="正方形/長方形 106"/>
          <p:cNvSpPr/>
          <p:nvPr/>
        </p:nvSpPr>
        <p:spPr>
          <a:xfrm>
            <a:off x="4788024" y="5004539"/>
            <a:ext cx="1998539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109" name="正方形/長方形 108"/>
          <p:cNvSpPr/>
          <p:nvPr/>
        </p:nvSpPr>
        <p:spPr>
          <a:xfrm>
            <a:off x="6858000" y="5004539"/>
            <a:ext cx="2286000" cy="1076749"/>
          </a:xfrm>
          <a:prstGeom prst="rect">
            <a:avLst/>
          </a:prstGeom>
          <a:noFill/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2151" name="テキスト ボックス 34"/>
          <p:cNvSpPr txBox="1">
            <a:spLocks noChangeArrowheads="1"/>
          </p:cNvSpPr>
          <p:nvPr/>
        </p:nvSpPr>
        <p:spPr bwMode="auto">
          <a:xfrm>
            <a:off x="1187624" y="5253367"/>
            <a:ext cx="1368152" cy="6309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700" dirty="0" smtClean="0">
                <a:solidFill>
                  <a:prstClr val="black"/>
                </a:solidFill>
                <a:latin typeface="Calibri" panose="020F0502020204030204" pitchFamily="34" charset="0"/>
              </a:rPr>
              <a:t>放</a:t>
            </a:r>
            <a:r>
              <a:rPr lang="ja-JP" altLang="en-US" sz="700" dirty="0">
                <a:solidFill>
                  <a:prstClr val="black"/>
                </a:solidFill>
                <a:latin typeface="Calibri" panose="020F0502020204030204" pitchFamily="34" charset="0"/>
              </a:rPr>
              <a:t>射線や環境問題を身近な視点から理解し、環境の回復と創造への意識を深めていただくための施設です</a:t>
            </a:r>
            <a:r>
              <a:rPr lang="ja-JP" altLang="en-US" sz="700">
                <a:solidFill>
                  <a:prstClr val="black"/>
                </a:solidFill>
                <a:latin typeface="Calibri" panose="020F0502020204030204" pitchFamily="34" charset="0"/>
              </a:rPr>
              <a:t>。</a:t>
            </a:r>
            <a:r>
              <a:rPr lang="ja-JP" altLang="en-US" sz="700" smtClean="0">
                <a:solidFill>
                  <a:prstClr val="black"/>
                </a:solidFill>
                <a:latin typeface="Calibri" panose="020F0502020204030204" pitchFamily="34" charset="0"/>
              </a:rPr>
              <a:t>入館料は</a:t>
            </a:r>
            <a:r>
              <a:rPr lang="ja-JP" altLang="en-US" sz="700" dirty="0" smtClean="0">
                <a:solidFill>
                  <a:prstClr val="black"/>
                </a:solidFill>
                <a:latin typeface="Calibri" panose="020F0502020204030204" pitchFamily="34" charset="0"/>
              </a:rPr>
              <a:t>無料となっています。</a:t>
            </a:r>
            <a:endParaRPr lang="ja-JP" altLang="en-US" sz="7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=""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987824" y="4563527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800" dirty="0">
                <a:solidFill>
                  <a:prstClr val="black">
                    <a:lumMod val="95000"/>
                    <a:lumOff val="5000"/>
                  </a:prstClr>
                </a:solidFill>
                <a:latin typeface="Arial" panose="020B0604020202020204" pitchFamily="34" charset="0"/>
              </a:rPr>
              <a:t>（凡例）　・・・：徒歩　 ■□■□：</a:t>
            </a:r>
            <a:r>
              <a:rPr lang="en-US" altLang="ja-JP" sz="800" dirty="0">
                <a:solidFill>
                  <a:prstClr val="black">
                    <a:lumMod val="95000"/>
                    <a:lumOff val="5000"/>
                  </a:prstClr>
                </a:solidFill>
                <a:latin typeface="Arial" panose="020B0604020202020204" pitchFamily="34" charset="0"/>
              </a:rPr>
              <a:t>JR</a:t>
            </a:r>
            <a:r>
              <a:rPr lang="ja-JP" altLang="en-US" sz="800" dirty="0">
                <a:solidFill>
                  <a:prstClr val="black">
                    <a:lumMod val="95000"/>
                    <a:lumOff val="5000"/>
                  </a:prstClr>
                </a:solidFill>
                <a:latin typeface="Arial" panose="020B0604020202020204" pitchFamily="34" charset="0"/>
              </a:rPr>
              <a:t>　＝＝＝：バス　 ～～～：船舶　－－－：航空機</a:t>
            </a:r>
          </a:p>
        </p:txBody>
      </p:sp>
      <p:grpSp>
        <p:nvGrpSpPr>
          <p:cNvPr id="47" name="グループ化 46"/>
          <p:cNvGrpSpPr/>
          <p:nvPr/>
        </p:nvGrpSpPr>
        <p:grpSpPr>
          <a:xfrm>
            <a:off x="6803215" y="847723"/>
            <a:ext cx="2224344" cy="3715803"/>
            <a:chOff x="7059613" y="571500"/>
            <a:chExt cx="2084387" cy="3500438"/>
          </a:xfrm>
        </p:grpSpPr>
        <p:sp>
          <p:nvSpPr>
            <p:cNvPr id="48" name="テキスト ボックス 77"/>
            <p:cNvSpPr txBox="1">
              <a:spLocks noChangeArrowheads="1"/>
            </p:cNvSpPr>
            <p:nvPr/>
          </p:nvSpPr>
          <p:spPr bwMode="auto">
            <a:xfrm>
              <a:off x="7086600" y="723900"/>
              <a:ext cx="2057400" cy="2746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dist">
                <a:defRPr/>
              </a:pPr>
              <a:r>
                <a:rPr lang="ja-JP" altLang="en-US" sz="1200" b="1" u="sng" spc="300" dirty="0">
                  <a:solidFill>
                    <a:prstClr val="black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東北ルートマップ</a:t>
              </a:r>
              <a:endParaRPr lang="en-US" altLang="ja-JP" sz="1200" b="1" u="sng" spc="300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pic>
          <p:nvPicPr>
            <p:cNvPr id="49" name="Picture 4" descr="\\Seisakuserver\メンバー\奥山豊\教育旅行map\PPTマップ.png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080250" y="1054100"/>
              <a:ext cx="1982788" cy="2946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65" name="角丸四角形 64"/>
            <p:cNvSpPr/>
            <p:nvPr/>
          </p:nvSpPr>
          <p:spPr>
            <a:xfrm>
              <a:off x="7059613" y="571500"/>
              <a:ext cx="2071687" cy="3500438"/>
            </a:xfrm>
            <a:prstGeom prst="roundRect">
              <a:avLst>
                <a:gd name="adj" fmla="val 7913"/>
              </a:avLst>
            </a:prstGeom>
            <a:noFill/>
            <a:ln w="127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ja-JP" altLang="en-US">
                <a:solidFill>
                  <a:prstClr val="white"/>
                </a:solidFill>
              </a:endParaRPr>
            </a:p>
          </p:txBody>
        </p:sp>
      </p:grpSp>
      <p:pic>
        <p:nvPicPr>
          <p:cNvPr id="7171" name="Picture 3" descr="\\192.168.2.1\共有フォルダ\☆ 3 事業推進部（2017年～　）\教育旅行\まなび旅モデルコース用画像集\(8) 広　域ｺｰｽ画像 （鳥澤さん）\⑦コミュタン（放射線学習1）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796"/>
          <a:stretch/>
        </p:blipFill>
        <p:spPr bwMode="auto">
          <a:xfrm>
            <a:off x="35496" y="5280090"/>
            <a:ext cx="1152128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\\192.168.2.1\共有フォルダ\☆ 3 事業推進部（2017年～　）\教育旅行\まなび旅モデルコース用画像集\(8) 広　域ｺｰｽ画像 （鳥澤さん）\⑦会津鶴ヶ城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143"/>
          <a:stretch/>
        </p:blipFill>
        <p:spPr bwMode="auto">
          <a:xfrm>
            <a:off x="2667859" y="5280090"/>
            <a:ext cx="968037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テキスト ボックス 34"/>
          <p:cNvSpPr txBox="1">
            <a:spLocks noChangeArrowheads="1"/>
          </p:cNvSpPr>
          <p:nvPr/>
        </p:nvSpPr>
        <p:spPr bwMode="auto">
          <a:xfrm>
            <a:off x="8002083" y="5258728"/>
            <a:ext cx="1200356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700" dirty="0">
                <a:solidFill>
                  <a:prstClr val="black"/>
                </a:solidFill>
                <a:latin typeface="Calibri" panose="020F0502020204030204" pitchFamily="34" charset="0"/>
              </a:rPr>
              <a:t>丸文松島汽船㈱では、島育ちの船の乗組員が「語り部」として、震災当日から今日までの日々をお話しします。 被災地松島・塩竈の復興を感じながらクルーズをお楽しみください。 </a:t>
            </a:r>
          </a:p>
        </p:txBody>
      </p:sp>
      <p:sp>
        <p:nvSpPr>
          <p:cNvPr id="30" name="テキスト ボックス 34"/>
          <p:cNvSpPr txBox="1">
            <a:spLocks noChangeArrowheads="1"/>
          </p:cNvSpPr>
          <p:nvPr/>
        </p:nvSpPr>
        <p:spPr bwMode="auto">
          <a:xfrm>
            <a:off x="5868144" y="5253366"/>
            <a:ext cx="100811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700" dirty="0">
                <a:solidFill>
                  <a:prstClr val="black"/>
                </a:solidFill>
                <a:latin typeface="Calibri" panose="020F0502020204030204" pitchFamily="34" charset="0"/>
              </a:rPr>
              <a:t>津若松で唯一の窯場。福島県伝統的工芸品指定を受けている窯元です。 </a:t>
            </a:r>
          </a:p>
        </p:txBody>
      </p:sp>
      <p:sp>
        <p:nvSpPr>
          <p:cNvPr id="31" name="テキスト ボックス 34"/>
          <p:cNvSpPr txBox="1">
            <a:spLocks noChangeArrowheads="1"/>
          </p:cNvSpPr>
          <p:nvPr/>
        </p:nvSpPr>
        <p:spPr bwMode="auto">
          <a:xfrm>
            <a:off x="3613476" y="5253366"/>
            <a:ext cx="1174548" cy="8463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ja-JP" altLang="en-US" sz="700" dirty="0">
                <a:solidFill>
                  <a:prstClr val="black"/>
                </a:solidFill>
              </a:rPr>
              <a:t>昭和</a:t>
            </a:r>
            <a:r>
              <a:rPr lang="en-US" altLang="ja-JP" sz="700" dirty="0">
                <a:solidFill>
                  <a:prstClr val="black"/>
                </a:solidFill>
              </a:rPr>
              <a:t>40</a:t>
            </a:r>
            <a:r>
              <a:rPr lang="ja-JP" altLang="en-US" sz="700" dirty="0">
                <a:solidFill>
                  <a:prstClr val="black"/>
                </a:solidFill>
              </a:rPr>
              <a:t>年に再建、平成</a:t>
            </a:r>
            <a:r>
              <a:rPr lang="en-US" altLang="ja-JP" sz="700" dirty="0">
                <a:solidFill>
                  <a:prstClr val="black"/>
                </a:solidFill>
              </a:rPr>
              <a:t>13</a:t>
            </a:r>
            <a:r>
              <a:rPr lang="ja-JP" altLang="en-US" sz="700" dirty="0">
                <a:solidFill>
                  <a:prstClr val="black"/>
                </a:solidFill>
              </a:rPr>
              <a:t>年には天守閣に続く</a:t>
            </a:r>
            <a:r>
              <a:rPr lang="ja-JP" altLang="en-US" sz="700" dirty="0" smtClean="0">
                <a:solidFill>
                  <a:prstClr val="black"/>
                </a:solidFill>
              </a:rPr>
              <a:t>建物が</a:t>
            </a:r>
            <a:r>
              <a:rPr lang="ja-JP" altLang="en-US" sz="700" dirty="0">
                <a:solidFill>
                  <a:prstClr val="black"/>
                </a:solidFill>
              </a:rPr>
              <a:t>江戸時代</a:t>
            </a:r>
            <a:r>
              <a:rPr lang="ja-JP" altLang="en-US" sz="700" dirty="0" smtClean="0">
                <a:solidFill>
                  <a:prstClr val="black"/>
                </a:solidFill>
              </a:rPr>
              <a:t>の工法・技術</a:t>
            </a:r>
            <a:r>
              <a:rPr lang="ja-JP" altLang="en-US" sz="700" dirty="0">
                <a:solidFill>
                  <a:prstClr val="black"/>
                </a:solidFill>
              </a:rPr>
              <a:t>を用いて復元されました</a:t>
            </a:r>
            <a:r>
              <a:rPr lang="ja-JP" altLang="en-US" sz="700" dirty="0" smtClean="0">
                <a:solidFill>
                  <a:prstClr val="black"/>
                </a:solidFill>
              </a:rPr>
              <a:t>。内部</a:t>
            </a:r>
            <a:r>
              <a:rPr lang="ja-JP" altLang="en-US" sz="700" dirty="0">
                <a:solidFill>
                  <a:prstClr val="black"/>
                </a:solidFill>
              </a:rPr>
              <a:t>は郷土博物館となっており会津の歴史に触れることができます。</a:t>
            </a:r>
            <a:endParaRPr lang="ja-JP" altLang="en-US" sz="600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pic>
        <p:nvPicPr>
          <p:cNvPr id="7173" name="Picture 5" descr="\\192.168.2.1\共有フォルダ\☆ 3 事業推進部（2017年～　）\教育旅行\まなび旅モデルコース用画像集\(8) 広　域ｺｰｽ画像 （鳥澤さん）\⑦陶芸体験（会津慶山焼）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1355" y="5288115"/>
            <a:ext cx="1083535" cy="7429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\\192.168.2.1\共有フォルダ\☆ 3 事業推進部（2017年～　）\教育旅行\まなび旅モデルコース用画像集\(8) 広　域ｺｰｽ画像 （鳥澤さん）\⑦松島遊覧船（語り部クルーズ1）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543"/>
          <a:stretch/>
        </p:blipFill>
        <p:spPr bwMode="auto">
          <a:xfrm>
            <a:off x="6911342" y="5280031"/>
            <a:ext cx="1117042" cy="78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32" name="直線コネクタ 31"/>
          <p:cNvCxnSpPr>
            <a:stCxn id="33" idx="2"/>
            <a:endCxn id="34" idx="3"/>
          </p:cNvCxnSpPr>
          <p:nvPr/>
        </p:nvCxnSpPr>
        <p:spPr>
          <a:xfrm flipH="1" flipV="1">
            <a:off x="7799486" y="2626161"/>
            <a:ext cx="724401" cy="572986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円/楕円 32"/>
          <p:cNvSpPr/>
          <p:nvPr/>
        </p:nvSpPr>
        <p:spPr>
          <a:xfrm>
            <a:off x="8523887" y="3172159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4" name="テキスト ボックス 77"/>
          <p:cNvSpPr txBox="1">
            <a:spLocks noChangeArrowheads="1"/>
          </p:cNvSpPr>
          <p:nvPr/>
        </p:nvSpPr>
        <p:spPr bwMode="auto">
          <a:xfrm>
            <a:off x="7460932" y="2533828"/>
            <a:ext cx="338554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松島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  <p:cxnSp>
        <p:nvCxnSpPr>
          <p:cNvPr id="36" name="直線コネクタ 35"/>
          <p:cNvCxnSpPr/>
          <p:nvPr/>
        </p:nvCxnSpPr>
        <p:spPr>
          <a:xfrm flipH="1" flipV="1">
            <a:off x="7345272" y="3692180"/>
            <a:ext cx="683112" cy="83032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円/楕円 36"/>
          <p:cNvSpPr/>
          <p:nvPr/>
        </p:nvSpPr>
        <p:spPr>
          <a:xfrm>
            <a:off x="7995251" y="3748223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38" name="テキスト ボックス 77"/>
          <p:cNvSpPr txBox="1">
            <a:spLocks noChangeArrowheads="1"/>
          </p:cNvSpPr>
          <p:nvPr/>
        </p:nvSpPr>
        <p:spPr bwMode="auto">
          <a:xfrm>
            <a:off x="6900532" y="3579232"/>
            <a:ext cx="492507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会津若松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歴史学習</a:t>
            </a:r>
          </a:p>
        </p:txBody>
      </p:sp>
      <p:cxnSp>
        <p:nvCxnSpPr>
          <p:cNvPr id="39" name="直線コネクタ 38"/>
          <p:cNvCxnSpPr>
            <a:stCxn id="40" idx="1"/>
          </p:cNvCxnSpPr>
          <p:nvPr/>
        </p:nvCxnSpPr>
        <p:spPr>
          <a:xfrm flipH="1" flipV="1">
            <a:off x="7596337" y="2923854"/>
            <a:ext cx="493206" cy="768326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円/楕円 39"/>
          <p:cNvSpPr/>
          <p:nvPr/>
        </p:nvSpPr>
        <p:spPr>
          <a:xfrm>
            <a:off x="8081639" y="3684276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41" name="テキスト ボックス 77"/>
          <p:cNvSpPr txBox="1">
            <a:spLocks noChangeArrowheads="1"/>
          </p:cNvSpPr>
          <p:nvPr/>
        </p:nvSpPr>
        <p:spPr bwMode="auto">
          <a:xfrm>
            <a:off x="7092280" y="2780928"/>
            <a:ext cx="545406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ja-JP" sz="600" dirty="0" err="1" smtClean="0">
                <a:solidFill>
                  <a:srgbClr val="12923D"/>
                </a:solidFill>
                <a:latin typeface="Calibri" panose="020F0502020204030204" pitchFamily="34" charset="0"/>
              </a:rPr>
              <a:t>JICA</a:t>
            </a:r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二本松</a:t>
            </a:r>
            <a:endParaRPr lang="en-US" altLang="ja-JP" sz="600" dirty="0" smtClean="0">
              <a:solidFill>
                <a:srgbClr val="12923D"/>
              </a:solidFill>
              <a:latin typeface="Calibri" panose="020F0502020204030204" pitchFamily="34" charset="0"/>
            </a:endParaRPr>
          </a:p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岳温泉</a:t>
            </a:r>
          </a:p>
        </p:txBody>
      </p:sp>
      <p:cxnSp>
        <p:nvCxnSpPr>
          <p:cNvPr id="50" name="直線コネクタ 49"/>
          <p:cNvCxnSpPr>
            <a:stCxn id="51" idx="1"/>
          </p:cNvCxnSpPr>
          <p:nvPr/>
        </p:nvCxnSpPr>
        <p:spPr>
          <a:xfrm flipH="1" flipV="1">
            <a:off x="7567479" y="3328414"/>
            <a:ext cx="520090" cy="435785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円/楕円 50"/>
          <p:cNvSpPr/>
          <p:nvPr/>
        </p:nvSpPr>
        <p:spPr>
          <a:xfrm>
            <a:off x="8079665" y="3756295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52" name="テキスト ボックス 77"/>
          <p:cNvSpPr txBox="1">
            <a:spLocks noChangeArrowheads="1"/>
          </p:cNvSpPr>
          <p:nvPr/>
        </p:nvSpPr>
        <p:spPr bwMode="auto">
          <a:xfrm>
            <a:off x="7236296" y="3143748"/>
            <a:ext cx="415498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600" dirty="0">
                <a:solidFill>
                  <a:srgbClr val="12923D"/>
                </a:solidFill>
                <a:latin typeface="Calibri" panose="020F0502020204030204" pitchFamily="34" charset="0"/>
              </a:rPr>
              <a:t>猪苗代</a:t>
            </a:r>
          </a:p>
        </p:txBody>
      </p:sp>
      <p:cxnSp>
        <p:nvCxnSpPr>
          <p:cNvPr id="58" name="直線コネクタ 57"/>
          <p:cNvCxnSpPr>
            <a:stCxn id="59" idx="7"/>
          </p:cNvCxnSpPr>
          <p:nvPr/>
        </p:nvCxnSpPr>
        <p:spPr>
          <a:xfrm flipV="1">
            <a:off x="8247697" y="3573016"/>
            <a:ext cx="303177" cy="210099"/>
          </a:xfrm>
          <a:prstGeom prst="line">
            <a:avLst/>
          </a:prstGeom>
          <a:ln w="3175">
            <a:solidFill>
              <a:srgbClr val="12923D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円/楕円 58"/>
          <p:cNvSpPr/>
          <p:nvPr/>
        </p:nvSpPr>
        <p:spPr>
          <a:xfrm>
            <a:off x="8201626" y="3775211"/>
            <a:ext cx="53975" cy="53975"/>
          </a:xfrm>
          <a:prstGeom prst="ellipse">
            <a:avLst/>
          </a:prstGeom>
          <a:solidFill>
            <a:srgbClr val="12923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ja-JP" altLang="en-US">
              <a:solidFill>
                <a:prstClr val="white"/>
              </a:solidFill>
            </a:endParaRPr>
          </a:p>
        </p:txBody>
      </p:sp>
      <p:sp>
        <p:nvSpPr>
          <p:cNvPr id="60" name="テキスト ボックス 77"/>
          <p:cNvSpPr txBox="1">
            <a:spLocks noChangeArrowheads="1"/>
          </p:cNvSpPr>
          <p:nvPr/>
        </p:nvSpPr>
        <p:spPr bwMode="auto">
          <a:xfrm>
            <a:off x="8460432" y="3480683"/>
            <a:ext cx="638316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ja-JP" altLang="en-US" sz="600" dirty="0" smtClean="0">
                <a:solidFill>
                  <a:srgbClr val="12923D"/>
                </a:solidFill>
                <a:latin typeface="Calibri" panose="020F0502020204030204" pitchFamily="34" charset="0"/>
              </a:rPr>
              <a:t>コミュタン福島</a:t>
            </a:r>
            <a:endParaRPr lang="ja-JP" altLang="en-US" sz="600" dirty="0">
              <a:solidFill>
                <a:srgbClr val="12923D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003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gradFill rotWithShape="0">
          <a:gsLst>
            <a:gs pos="0">
              <a:srgbClr val="F5EBFF"/>
            </a:gs>
            <a:gs pos="100000">
              <a:schemeClr val="bg1"/>
            </a:gs>
          </a:gsLst>
          <a:lin ang="5400000" scaled="1"/>
        </a:gradFill>
        <a:ln w="9525">
          <a:noFill/>
          <a:miter lim="800000"/>
          <a:headEnd/>
          <a:tailEnd/>
        </a:ln>
      </a:spPr>
      <a:bodyPr wrap="none" anchor="ctr"/>
      <a:lstStyle>
        <a:defPPr>
          <a:defRPr>
            <a:latin typeface="Calibri" pitchFamily="34" charset="0"/>
          </a:defRPr>
        </a:defPPr>
      </a:lst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347</Words>
  <Application>Microsoft Office PowerPoint</Application>
  <PresentationFormat>画面に合わせる (4:3)</PresentationFormat>
  <Paragraphs>40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aritv-Ise</cp:lastModifiedBy>
  <cp:revision>1</cp:revision>
  <dcterms:created xsi:type="dcterms:W3CDTF">2018-03-29T07:01:18Z</dcterms:created>
  <dcterms:modified xsi:type="dcterms:W3CDTF">2018-03-29T07:01:59Z</dcterms:modified>
</cp:coreProperties>
</file>