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-66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8E47B-46ED-4261-99C6-054A9F91A2D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4EF999-84C7-4988-8A3D-E54E85BC5C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750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1E4A3-EB20-4FCD-AFAE-BFD12E67BEF8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74015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2387A-CEBE-4E12-B266-175E2B2C8A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330-A58C-4C08-80D7-67AF899C0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0115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2387A-CEBE-4E12-B266-175E2B2C8A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330-A58C-4C08-80D7-67AF899C0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169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2387A-CEBE-4E12-B266-175E2B2C8A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330-A58C-4C08-80D7-67AF899C0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899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2387A-CEBE-4E12-B266-175E2B2C8A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330-A58C-4C08-80D7-67AF899C0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26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2387A-CEBE-4E12-B266-175E2B2C8A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330-A58C-4C08-80D7-67AF899C0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17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2387A-CEBE-4E12-B266-175E2B2C8A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330-A58C-4C08-80D7-67AF899C0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352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2387A-CEBE-4E12-B266-175E2B2C8A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330-A58C-4C08-80D7-67AF899C0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96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2387A-CEBE-4E12-B266-175E2B2C8A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330-A58C-4C08-80D7-67AF899C0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77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2387A-CEBE-4E12-B266-175E2B2C8A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330-A58C-4C08-80D7-67AF899C0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2790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2387A-CEBE-4E12-B266-175E2B2C8A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330-A58C-4C08-80D7-67AF899C0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147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2387A-CEBE-4E12-B266-175E2B2C8A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330-A58C-4C08-80D7-67AF899C0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81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2387A-CEBE-4E12-B266-175E2B2C8A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B4330-A58C-4C08-80D7-67AF899C08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97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4" name="テキスト ボックス 77"/>
          <p:cNvSpPr txBox="1">
            <a:spLocks noChangeArrowheads="1"/>
          </p:cNvSpPr>
          <p:nvPr/>
        </p:nvSpPr>
        <p:spPr bwMode="auto">
          <a:xfrm>
            <a:off x="5046" y="5009855"/>
            <a:ext cx="2212617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仙台うみの杜水族館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7" name="テキスト ボックス 77"/>
          <p:cNvSpPr txBox="1">
            <a:spLocks noChangeArrowheads="1"/>
          </p:cNvSpPr>
          <p:nvPr/>
        </p:nvSpPr>
        <p:spPr bwMode="auto">
          <a:xfrm>
            <a:off x="4571108" y="5007146"/>
            <a:ext cx="2215455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女川町　災害学習プログラム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9" name="Text Box 65"/>
          <p:cNvSpPr txBox="1">
            <a:spLocks noChangeArrowheads="1"/>
          </p:cNvSpPr>
          <p:nvPr/>
        </p:nvSpPr>
        <p:spPr bwMode="auto">
          <a:xfrm>
            <a:off x="6860167" y="5007146"/>
            <a:ext cx="2283833" cy="2476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 lIns="90000" tIns="46800" rIns="90000" bIns="468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小岩井農場　</a:t>
            </a:r>
            <a:r>
              <a:rPr lang="ja-JP" altLang="en-US" sz="1000" b="1" dirty="0" err="1" smtClean="0">
                <a:latin typeface="Calibri" panose="020F0502020204030204" pitchFamily="34" charset="0"/>
              </a:rPr>
              <a:t>まきば</a:t>
            </a:r>
            <a:r>
              <a:rPr lang="ja-JP" altLang="en-US" sz="1000" b="1" dirty="0" smtClean="0">
                <a:latin typeface="Calibri" panose="020F0502020204030204" pitchFamily="34" charset="0"/>
              </a:rPr>
              <a:t>園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仙台・松島と女川地区震災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学習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宮城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・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岩手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57117"/>
              </p:ext>
            </p:extLst>
          </p:nvPr>
        </p:nvGraphicFramePr>
        <p:xfrm>
          <a:off x="7937" y="871844"/>
          <a:ext cx="6652295" cy="369168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各地＝＝＝仙台市内（昼食）＝＝（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分）＝＝仙台城址＝＝（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分）＝＝仙台うみの杜水族館＝＝（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～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分）＝＝仙台市内又は松島地区泊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仙台市内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又は 松島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分）＝＝松島自主研修（瑞巌寺、五大堂等）＝＝（昼食）＝＝（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分）＝＝女川町災害学習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プログラム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140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＝＝花巻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温泉郷泊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花巻温泉郷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分）＝＝盛岡手づくり村又は小岩井農場</a:t>
                      </a:r>
                      <a:r>
                        <a:rPr kumimoji="1" lang="ja-JP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まきば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園（昼食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3458" y="5011200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7" name="正方形/長方形 106"/>
          <p:cNvSpPr/>
          <p:nvPr/>
        </p:nvSpPr>
        <p:spPr>
          <a:xfrm>
            <a:off x="4572000" y="5004539"/>
            <a:ext cx="2214563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6858000" y="5004539"/>
            <a:ext cx="2286000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51" name="テキスト ボックス 34"/>
          <p:cNvSpPr txBox="1">
            <a:spLocks noChangeArrowheads="1"/>
          </p:cNvSpPr>
          <p:nvPr/>
        </p:nvSpPr>
        <p:spPr bwMode="auto">
          <a:xfrm>
            <a:off x="1072792" y="5239272"/>
            <a:ext cx="1240929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大水槽</a:t>
            </a:r>
            <a:r>
              <a:rPr lang="ja-JP" altLang="en-US" sz="700" dirty="0">
                <a:latin typeface="Calibri" panose="020F0502020204030204" pitchFamily="34" charset="0"/>
              </a:rPr>
              <a:t>や川の水槽をはじめ、海の動物たちによる東北最大級のパフォーマンスや、ペンギンやアシカ等とのふれあいなど、豊かな東北の海の魅力を、見て・さわって・感じることができます。</a:t>
            </a:r>
          </a:p>
        </p:txBody>
      </p: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987824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47" name="グループ化 46"/>
          <p:cNvGrpSpPr/>
          <p:nvPr/>
        </p:nvGrpSpPr>
        <p:grpSpPr>
          <a:xfrm>
            <a:off x="6803215" y="847723"/>
            <a:ext cx="2224344" cy="3715803"/>
            <a:chOff x="7059613" y="571500"/>
            <a:chExt cx="2084387" cy="3500438"/>
          </a:xfrm>
        </p:grpSpPr>
        <p:sp>
          <p:nvSpPr>
            <p:cNvPr id="48" name="テキスト ボックス 77"/>
            <p:cNvSpPr txBox="1">
              <a:spLocks noChangeArrowheads="1"/>
            </p:cNvSpPr>
            <p:nvPr/>
          </p:nvSpPr>
          <p:spPr bwMode="auto">
            <a:xfrm>
              <a:off x="7086600" y="723900"/>
              <a:ext cx="20574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di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rPr>
                <a:t>東北ルートマップ</a:t>
              </a:r>
              <a:endParaRPr lang="en-US" altLang="ja-JP" sz="12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n-ea"/>
              </a:endParaRPr>
            </a:p>
          </p:txBody>
        </p:sp>
        <p:pic>
          <p:nvPicPr>
            <p:cNvPr id="49" name="Picture 4" descr="\\Seisakuserver\メンバー\奥山豊\教育旅行map\PPTマップ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0250" y="1054100"/>
              <a:ext cx="1982788" cy="2946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" name="角丸四角形 64"/>
            <p:cNvSpPr/>
            <p:nvPr/>
          </p:nvSpPr>
          <p:spPr>
            <a:xfrm>
              <a:off x="7059613" y="571500"/>
              <a:ext cx="2071687" cy="3500438"/>
            </a:xfrm>
            <a:prstGeom prst="roundRect">
              <a:avLst>
                <a:gd name="adj" fmla="val 7913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pic>
        <p:nvPicPr>
          <p:cNvPr id="6147" name="Picture 3" descr="\\192.168.2.1\共有フォルダ\☆ 3 事業推進部（2017年～　）\教育旅行\まなび旅モデルコース用画像集\(8) 広　域ｺｰｽ画像 （鳥澤さん）\⑥仙台うみの杜水族館4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40"/>
          <a:stretch/>
        </p:blipFill>
        <p:spPr bwMode="auto">
          <a:xfrm>
            <a:off x="18458" y="5270326"/>
            <a:ext cx="1101712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\\192.168.2.1\共有フォルダ\☆ 3 事業推進部（2017年～　）\教育旅行\まなび旅モデルコース用画像集\(8) 広　域ｺｰｽ画像 （鳥澤さん）\⑥女川町（仮）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3" r="11849"/>
          <a:stretch/>
        </p:blipFill>
        <p:spPr bwMode="auto">
          <a:xfrm>
            <a:off x="4601948" y="5268852"/>
            <a:ext cx="1077333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\\192.168.2.1\共有フォルダ\☆ 3 事業推進部（2017年～　）\教育旅行\まなび旅モデルコース用画像集\(8) 広　域ｺｰｽ画像 （鳥澤さん）\⑥小岩井農場1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292"/>
          <a:stretch/>
        </p:blipFill>
        <p:spPr bwMode="auto">
          <a:xfrm>
            <a:off x="6894819" y="5268852"/>
            <a:ext cx="1034967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テキスト ボックス 77"/>
          <p:cNvSpPr txBox="1">
            <a:spLocks noChangeArrowheads="1"/>
          </p:cNvSpPr>
          <p:nvPr/>
        </p:nvSpPr>
        <p:spPr bwMode="auto">
          <a:xfrm>
            <a:off x="2284537" y="5007146"/>
            <a:ext cx="2215455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松島見学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285429" y="5004539"/>
            <a:ext cx="2214563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3" name="テキスト ボックス 34"/>
          <p:cNvSpPr txBox="1">
            <a:spLocks noChangeArrowheads="1"/>
          </p:cNvSpPr>
          <p:nvPr/>
        </p:nvSpPr>
        <p:spPr bwMode="auto">
          <a:xfrm>
            <a:off x="7894096" y="5234565"/>
            <a:ext cx="1322733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岩手山を背景にした、雄大な自然の中にある観光</a:t>
            </a:r>
            <a:r>
              <a:rPr lang="ja-JP" altLang="en-US" sz="700" dirty="0" smtClean="0">
                <a:latin typeface="Calibri" panose="020F0502020204030204" pitchFamily="34" charset="0"/>
              </a:rPr>
              <a:t>スポット。 </a:t>
            </a:r>
            <a:r>
              <a:rPr lang="ja-JP" altLang="en-US" sz="700" dirty="0">
                <a:latin typeface="Calibri" panose="020F0502020204030204" pitchFamily="34" charset="0"/>
              </a:rPr>
              <a:t>ガイド付き各種農場ツアーや体験アトラクション、農場産の素材にこだわった食事メニューやお土産</a:t>
            </a:r>
            <a:r>
              <a:rPr lang="ja-JP" altLang="en-US" sz="700" dirty="0" smtClean="0">
                <a:latin typeface="Calibri" panose="020F0502020204030204" pitchFamily="34" charset="0"/>
              </a:rPr>
              <a:t>などをお楽しみ</a:t>
            </a:r>
            <a:r>
              <a:rPr lang="ja-JP" altLang="en-US" sz="700" dirty="0">
                <a:latin typeface="Calibri" panose="020F0502020204030204" pitchFamily="34" charset="0"/>
              </a:rPr>
              <a:t>いただけます。 </a:t>
            </a:r>
          </a:p>
        </p:txBody>
      </p:sp>
      <p:sp>
        <p:nvSpPr>
          <p:cNvPr id="36" name="テキスト ボックス 34"/>
          <p:cNvSpPr txBox="1">
            <a:spLocks noChangeArrowheads="1"/>
          </p:cNvSpPr>
          <p:nvPr/>
        </p:nvSpPr>
        <p:spPr bwMode="auto">
          <a:xfrm>
            <a:off x="5652120" y="5239668"/>
            <a:ext cx="120804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復興</a:t>
            </a:r>
            <a:r>
              <a:rPr lang="ja-JP" altLang="en-US" sz="700" dirty="0">
                <a:latin typeface="Calibri" panose="020F0502020204030204" pitchFamily="34" charset="0"/>
              </a:rPr>
              <a:t>していく町の紹介や、被害を受けた当時の様子などを説明する「語り部ガイド」を</a:t>
            </a:r>
            <a:r>
              <a:rPr lang="en-US" altLang="ja-JP" sz="700" dirty="0">
                <a:latin typeface="Calibri" panose="020F0502020204030204" pitchFamily="34" charset="0"/>
              </a:rPr>
              <a:t>2012</a:t>
            </a:r>
            <a:r>
              <a:rPr lang="ja-JP" altLang="en-US" sz="700" dirty="0">
                <a:latin typeface="Calibri" panose="020F0502020204030204" pitchFamily="34" charset="0"/>
              </a:rPr>
              <a:t>年春より始め、多くのお客様方に、女川の現状をお伝えしております</a:t>
            </a:r>
            <a:r>
              <a:rPr lang="ja-JP" altLang="en-US" sz="700" dirty="0" smtClean="0">
                <a:latin typeface="Calibri" panose="020F0502020204030204" pitchFamily="34" charset="0"/>
              </a:rPr>
              <a:t>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pic>
        <p:nvPicPr>
          <p:cNvPr id="37" name="Picture 3" descr="\\192.168.2.1\共有フォルダ\☆ 3 事業推進部（2017年～　）\教育旅行\まなび旅モデルコース用画像集\(8) 広　域ｺｰｽ画像 （鳥澤さん）\⑤松島海岸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5271653"/>
            <a:ext cx="1010982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テキスト ボックス 34"/>
          <p:cNvSpPr txBox="1">
            <a:spLocks noChangeArrowheads="1"/>
          </p:cNvSpPr>
          <p:nvPr/>
        </p:nvSpPr>
        <p:spPr bwMode="auto">
          <a:xfrm>
            <a:off x="3310551" y="5246910"/>
            <a:ext cx="1246063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松島湾に浮かぶ大小</a:t>
            </a:r>
            <a:r>
              <a:rPr lang="en-US" altLang="ja-JP" sz="700" dirty="0">
                <a:latin typeface="Calibri" panose="020F0502020204030204" pitchFamily="34" charset="0"/>
              </a:rPr>
              <a:t>260</a:t>
            </a:r>
            <a:r>
              <a:rPr lang="ja-JP" altLang="en-US" sz="700" dirty="0">
                <a:latin typeface="Calibri" panose="020F0502020204030204" pitchFamily="34" charset="0"/>
              </a:rPr>
              <a:t>余の島々が織りなす絶景は日本三景のひとつ。近年はミシュランで三ツ星にも輝き、世界中に価値が認められました。遊覧船を利用してその絶景を眺めるもよし。</a:t>
            </a:r>
          </a:p>
        </p:txBody>
      </p:sp>
      <p:cxnSp>
        <p:nvCxnSpPr>
          <p:cNvPr id="32" name="直線コネクタ 31"/>
          <p:cNvCxnSpPr>
            <a:stCxn id="34" idx="2"/>
            <a:endCxn id="43" idx="3"/>
          </p:cNvCxnSpPr>
          <p:nvPr/>
        </p:nvCxnSpPr>
        <p:spPr>
          <a:xfrm flipH="1" flipV="1">
            <a:off x="7671174" y="2272357"/>
            <a:ext cx="771826" cy="170829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円/楕円 33"/>
          <p:cNvSpPr/>
          <p:nvPr/>
        </p:nvSpPr>
        <p:spPr>
          <a:xfrm>
            <a:off x="8443000" y="2416198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39" name="直線コネクタ 38"/>
          <p:cNvCxnSpPr>
            <a:stCxn id="40" idx="2"/>
          </p:cNvCxnSpPr>
          <p:nvPr/>
        </p:nvCxnSpPr>
        <p:spPr>
          <a:xfrm flipH="1" flipV="1">
            <a:off x="7599600" y="2650749"/>
            <a:ext cx="897300" cy="26988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円/楕円 39"/>
          <p:cNvSpPr/>
          <p:nvPr/>
        </p:nvSpPr>
        <p:spPr>
          <a:xfrm>
            <a:off x="8496900" y="2650749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41" name="直線コネクタ 40"/>
          <p:cNvCxnSpPr>
            <a:stCxn id="42" idx="2"/>
          </p:cNvCxnSpPr>
          <p:nvPr/>
        </p:nvCxnSpPr>
        <p:spPr>
          <a:xfrm flipH="1" flipV="1">
            <a:off x="7597386" y="2996952"/>
            <a:ext cx="926501" cy="202195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円/楕円 41"/>
          <p:cNvSpPr/>
          <p:nvPr/>
        </p:nvSpPr>
        <p:spPr>
          <a:xfrm>
            <a:off x="8523887" y="3172159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3" name="テキスト ボックス 77"/>
          <p:cNvSpPr txBox="1">
            <a:spLocks noChangeArrowheads="1"/>
          </p:cNvSpPr>
          <p:nvPr/>
        </p:nvSpPr>
        <p:spPr bwMode="auto">
          <a:xfrm>
            <a:off x="6813247" y="2180024"/>
            <a:ext cx="85792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小岩井農場</a:t>
            </a:r>
            <a:r>
              <a:rPr lang="ja-JP" altLang="en-US" sz="600" dirty="0" err="1" smtClean="0">
                <a:solidFill>
                  <a:srgbClr val="12923D"/>
                </a:solidFill>
                <a:latin typeface="Calibri" panose="020F0502020204030204" pitchFamily="34" charset="0"/>
              </a:rPr>
              <a:t>まきば</a:t>
            </a:r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園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44" name="テキスト ボックス 77"/>
          <p:cNvSpPr txBox="1">
            <a:spLocks noChangeArrowheads="1"/>
          </p:cNvSpPr>
          <p:nvPr/>
        </p:nvSpPr>
        <p:spPr bwMode="auto">
          <a:xfrm>
            <a:off x="7030213" y="2558416"/>
            <a:ext cx="5693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花巻温泉郷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テキスト ボックス 77"/>
          <p:cNvSpPr txBox="1">
            <a:spLocks noChangeArrowheads="1"/>
          </p:cNvSpPr>
          <p:nvPr/>
        </p:nvSpPr>
        <p:spPr bwMode="auto">
          <a:xfrm>
            <a:off x="7300606" y="2901611"/>
            <a:ext cx="33855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松島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cxnSp>
        <p:nvCxnSpPr>
          <p:cNvPr id="60" name="直線コネクタ 59"/>
          <p:cNvCxnSpPr>
            <a:stCxn id="61" idx="2"/>
            <a:endCxn id="62" idx="3"/>
          </p:cNvCxnSpPr>
          <p:nvPr/>
        </p:nvCxnSpPr>
        <p:spPr>
          <a:xfrm flipH="1" flipV="1">
            <a:off x="7640536" y="2453464"/>
            <a:ext cx="837252" cy="49906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円/楕円 60"/>
          <p:cNvSpPr/>
          <p:nvPr/>
        </p:nvSpPr>
        <p:spPr>
          <a:xfrm>
            <a:off x="8477788" y="2476382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2" name="テキスト ボックス 77"/>
          <p:cNvSpPr txBox="1">
            <a:spLocks noChangeArrowheads="1"/>
          </p:cNvSpPr>
          <p:nvPr/>
        </p:nvSpPr>
        <p:spPr bwMode="auto">
          <a:xfrm>
            <a:off x="6894819" y="2361131"/>
            <a:ext cx="74571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盛岡市手づくり村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cxnSp>
        <p:nvCxnSpPr>
          <p:cNvPr id="63" name="直線コネクタ 62"/>
          <p:cNvCxnSpPr>
            <a:stCxn id="64" idx="2"/>
          </p:cNvCxnSpPr>
          <p:nvPr/>
        </p:nvCxnSpPr>
        <p:spPr>
          <a:xfrm flipH="1" flipV="1">
            <a:off x="7597386" y="2852936"/>
            <a:ext cx="1043898" cy="341366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円/楕円 63"/>
          <p:cNvSpPr/>
          <p:nvPr/>
        </p:nvSpPr>
        <p:spPr>
          <a:xfrm>
            <a:off x="8641284" y="3167314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6" name="テキスト ボックス 77"/>
          <p:cNvSpPr txBox="1">
            <a:spLocks noChangeArrowheads="1"/>
          </p:cNvSpPr>
          <p:nvPr/>
        </p:nvSpPr>
        <p:spPr bwMode="auto">
          <a:xfrm>
            <a:off x="6925355" y="2750875"/>
            <a:ext cx="72327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女川町災害学習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cxnSp>
        <p:nvCxnSpPr>
          <p:cNvPr id="67" name="直線コネクタ 66"/>
          <p:cNvCxnSpPr>
            <a:stCxn id="68" idx="2"/>
            <a:endCxn id="70" idx="3"/>
          </p:cNvCxnSpPr>
          <p:nvPr/>
        </p:nvCxnSpPr>
        <p:spPr>
          <a:xfrm flipH="1">
            <a:off x="7705456" y="3273392"/>
            <a:ext cx="809818" cy="0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円/楕円 67"/>
          <p:cNvSpPr/>
          <p:nvPr/>
        </p:nvSpPr>
        <p:spPr>
          <a:xfrm>
            <a:off x="8478464" y="3246404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0" name="テキスト ボックス 77"/>
          <p:cNvSpPr txBox="1">
            <a:spLocks noChangeArrowheads="1"/>
          </p:cNvSpPr>
          <p:nvPr/>
        </p:nvSpPr>
        <p:spPr bwMode="auto">
          <a:xfrm>
            <a:off x="6887545" y="3181059"/>
            <a:ext cx="8547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仙台うみの杜水族館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テキスト ボックス 77"/>
          <p:cNvSpPr txBox="1">
            <a:spLocks noChangeArrowheads="1"/>
          </p:cNvSpPr>
          <p:nvPr/>
        </p:nvSpPr>
        <p:spPr bwMode="auto">
          <a:xfrm>
            <a:off x="7146717" y="3020316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仙台城址</a:t>
            </a:r>
            <a:endParaRPr lang="en-US" altLang="ja-JP" sz="600" dirty="0" smtClean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cxnSp>
        <p:nvCxnSpPr>
          <p:cNvPr id="51" name="直線コネクタ 50"/>
          <p:cNvCxnSpPr/>
          <p:nvPr/>
        </p:nvCxnSpPr>
        <p:spPr>
          <a:xfrm flipH="1" flipV="1">
            <a:off x="7596336" y="3114711"/>
            <a:ext cx="804989" cy="123523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円/楕円 51"/>
          <p:cNvSpPr/>
          <p:nvPr/>
        </p:nvSpPr>
        <p:spPr>
          <a:xfrm>
            <a:off x="8401325" y="3219446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168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360</Words>
  <Application>Microsoft Office PowerPoint</Application>
  <PresentationFormat>画面に合わせる (4:3)</PresentationFormat>
  <Paragraphs>38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aritv-Ise</cp:lastModifiedBy>
  <cp:revision>1</cp:revision>
  <dcterms:created xsi:type="dcterms:W3CDTF">2018-03-29T07:00:33Z</dcterms:created>
  <dcterms:modified xsi:type="dcterms:W3CDTF">2018-03-29T07:01:06Z</dcterms:modified>
</cp:coreProperties>
</file>