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109E-C145-47CA-8A22-44BF9EE3201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97DAD-E596-4B8F-8C26-EF692F7EC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881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109E-C145-47CA-8A22-44BF9EE3201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97DAD-E596-4B8F-8C26-EF692F7EC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7676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109E-C145-47CA-8A22-44BF9EE3201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97DAD-E596-4B8F-8C26-EF692F7EC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021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109E-C145-47CA-8A22-44BF9EE3201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97DAD-E596-4B8F-8C26-EF692F7EC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979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109E-C145-47CA-8A22-44BF9EE3201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97DAD-E596-4B8F-8C26-EF692F7EC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563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109E-C145-47CA-8A22-44BF9EE3201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97DAD-E596-4B8F-8C26-EF692F7EC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754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109E-C145-47CA-8A22-44BF9EE3201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97DAD-E596-4B8F-8C26-EF692F7EC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416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109E-C145-47CA-8A22-44BF9EE3201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97DAD-E596-4B8F-8C26-EF692F7EC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8405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109E-C145-47CA-8A22-44BF9EE3201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97DAD-E596-4B8F-8C26-EF692F7EC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50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109E-C145-47CA-8A22-44BF9EE3201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97DAD-E596-4B8F-8C26-EF692F7EC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841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109E-C145-47CA-8A22-44BF9EE3201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97DAD-E596-4B8F-8C26-EF692F7EC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691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6109E-C145-47CA-8A22-44BF9EE3201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97DAD-E596-4B8F-8C26-EF692F7EC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596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2212617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寒風山展望台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5" name="テキスト ボックス 77"/>
          <p:cNvSpPr txBox="1">
            <a:spLocks noChangeArrowheads="1"/>
          </p:cNvSpPr>
          <p:nvPr/>
        </p:nvSpPr>
        <p:spPr bwMode="auto">
          <a:xfrm>
            <a:off x="2289100" y="5010644"/>
            <a:ext cx="2214921" cy="246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南三陸語り部ガイド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7" name="テキスト ボックス 77"/>
          <p:cNvSpPr txBox="1">
            <a:spLocks noChangeArrowheads="1"/>
          </p:cNvSpPr>
          <p:nvPr/>
        </p:nvSpPr>
        <p:spPr bwMode="auto">
          <a:xfrm>
            <a:off x="4571108" y="5007146"/>
            <a:ext cx="2215455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松島見学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9" name="Text Box 65"/>
          <p:cNvSpPr txBox="1">
            <a:spLocks noChangeArrowheads="1"/>
          </p:cNvSpPr>
          <p:nvPr/>
        </p:nvSpPr>
        <p:spPr bwMode="auto">
          <a:xfrm>
            <a:off x="6860167" y="5007146"/>
            <a:ext cx="2283833" cy="2476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仙台市　自主研修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北東北の歴史文化と被災地震災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学習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秋田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・岩手・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宮城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180970"/>
              </p:ext>
            </p:extLst>
          </p:nvPr>
        </p:nvGraphicFramePr>
        <p:xfrm>
          <a:off x="7937" y="871845"/>
          <a:ext cx="6652295" cy="3665116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352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昼食）＝＝寒風山展望台＝＝（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なま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はげ館・伝承館・真山神社＝＝（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＝＝田沢湖付近泊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田沢湖付近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分）＝＝小岩井農場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まきば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園＝＝（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分）＝＝盛岡市内（昼食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わんこそば）＝＝（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＝＝世界遺産中尊寺＝＝（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分）＝＝花巻温泉郷泊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花巻温泉郷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分）＝＝気仙沼又は南三陸震災学習（学校交流会・語り部ガイドと巡る被災地視察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＝＝気仙沼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又は南三陸町泊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気仙沼 又は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南三陸町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4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宿泊地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時間）＝＝</a:t>
                      </a:r>
                      <a:r>
                        <a:rPr kumimoji="1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松島見学（瑞巌寺、五大堂等）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分）＝＝</a:t>
                      </a:r>
                      <a:r>
                        <a:rPr kumimoji="1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仙台市内自主研修（昼食）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＝</a:t>
                      </a:r>
                      <a:endParaRPr kumimoji="1" lang="en-US" altLang="zh-CN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62129359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8" y="5011200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5" name="正方形/長方形 104"/>
          <p:cNvSpPr/>
          <p:nvPr/>
        </p:nvSpPr>
        <p:spPr>
          <a:xfrm>
            <a:off x="2289458" y="5009726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7" name="正方形/長方形 106"/>
          <p:cNvSpPr/>
          <p:nvPr/>
        </p:nvSpPr>
        <p:spPr>
          <a:xfrm>
            <a:off x="4572000" y="5004539"/>
            <a:ext cx="2214563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6858000" y="5004539"/>
            <a:ext cx="2286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51" name="テキスト ボックス 34"/>
          <p:cNvSpPr txBox="1">
            <a:spLocks noChangeArrowheads="1"/>
          </p:cNvSpPr>
          <p:nvPr/>
        </p:nvSpPr>
        <p:spPr bwMode="auto">
          <a:xfrm>
            <a:off x="1139929" y="5258728"/>
            <a:ext cx="115639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約</a:t>
            </a:r>
            <a:r>
              <a:rPr lang="en-US" altLang="ja-JP" sz="700" dirty="0">
                <a:latin typeface="Calibri" panose="020F0502020204030204" pitchFamily="34" charset="0"/>
              </a:rPr>
              <a:t>13</a:t>
            </a:r>
            <a:r>
              <a:rPr lang="ja-JP" altLang="en-US" sz="700" dirty="0">
                <a:latin typeface="Calibri" panose="020F0502020204030204" pitchFamily="34" charset="0"/>
              </a:rPr>
              <a:t>分間で一回転する回転展望台は人気のスポット。大潟村、鳥海山、入道崎</a:t>
            </a:r>
            <a:r>
              <a:rPr lang="ja-JP" altLang="en-US" sz="700" dirty="0" smtClean="0">
                <a:latin typeface="Calibri" panose="020F0502020204030204" pitchFamily="34" charset="0"/>
              </a:rPr>
              <a:t>と</a:t>
            </a:r>
            <a:r>
              <a:rPr lang="en-US" altLang="ja-JP" sz="700" dirty="0" smtClean="0">
                <a:latin typeface="Calibri" panose="020F0502020204030204" pitchFamily="34" charset="0"/>
              </a:rPr>
              <a:t>360</a:t>
            </a:r>
            <a:r>
              <a:rPr lang="ja-JP" altLang="en-US" sz="700" dirty="0" smtClean="0">
                <a:latin typeface="Calibri" panose="020F0502020204030204" pitchFamily="34" charset="0"/>
              </a:rPr>
              <a:t>度の大パノラマ</a:t>
            </a:r>
            <a:r>
              <a:rPr lang="ja-JP" altLang="en-US" sz="700" dirty="0">
                <a:latin typeface="Calibri" panose="020F0502020204030204" pitchFamily="34" charset="0"/>
              </a:rPr>
              <a:t>を満喫できます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6803212" y="847723"/>
            <a:ext cx="2224343" cy="3715803"/>
            <a:chOff x="6822394" y="847723"/>
            <a:chExt cx="2224343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822394" y="847723"/>
              <a:ext cx="2224343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250" y="105410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6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60584" y="1787344"/>
                <a:ext cx="769397" cy="2609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寒風山展望</a:t>
                </a:r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台</a:t>
                </a:r>
                <a:endParaRPr lang="en-US" altLang="ja-JP" sz="600" dirty="0" smtClean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  <a:p>
                <a:pPr algn="r" eaLnBrk="1" hangingPunct="1"/>
                <a:r>
                  <a:rPr lang="ja-JP" altLang="en-US" sz="600" dirty="0" err="1">
                    <a:solidFill>
                      <a:srgbClr val="12923D"/>
                    </a:solidFill>
                    <a:latin typeface="Calibri" panose="020F0502020204030204" pitchFamily="34" charset="0"/>
                  </a:rPr>
                  <a:t>なま</a:t>
                </a:r>
                <a:r>
                  <a:rPr lang="ja-JP" altLang="en-US" sz="600" dirty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はげ</a:t>
                </a:r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館・伝承館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57" name="直線コネクタ 56"/>
              <p:cNvCxnSpPr>
                <a:stCxn id="69" idx="2"/>
              </p:cNvCxnSpPr>
              <p:nvPr/>
            </p:nvCxnSpPr>
            <p:spPr>
              <a:xfrm flipH="1" flipV="1">
                <a:off x="7786542" y="1923752"/>
                <a:ext cx="259808" cy="63184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9" name="円/楕円 68"/>
            <p:cNvSpPr/>
            <p:nvPr/>
          </p:nvSpPr>
          <p:spPr>
            <a:xfrm>
              <a:off x="7875390" y="2323255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pic>
        <p:nvPicPr>
          <p:cNvPr id="5122" name="Picture 2" descr="\\192.168.2.1\共有フォルダ\☆ 3 事業推進部（2017年～　）\教育旅行\まなび旅モデルコース用画像集\(8) 広　域ｺｰｽ画像 （鳥澤さん）\⑤寒風山展望台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15"/>
          <a:stretch/>
        </p:blipFill>
        <p:spPr bwMode="auto">
          <a:xfrm>
            <a:off x="35496" y="5278097"/>
            <a:ext cx="1132856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\\192.168.2.1\共有フォルダ\☆ 3 事業推進部（2017年～　）\教育旅行\まなび旅モデルコース用画像集\(8) 広　域ｺｰｽ画像 （鳥澤さん）\⑤松島海岸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088" y="5278097"/>
            <a:ext cx="1010982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\\192.168.2.1\共有フォルダ\☆ 3 事業推進部（2017年～　）\教育旅行\まなび旅モデルコース用画像集\(8) 広　域ｺｰｽ画像 （鳥澤さん）\⑤仙台市内（城址）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526" y="5278097"/>
            <a:ext cx="1117473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\\192.168.2.1\共有フォルダ\☆ 3 事業推進部（2017年～　）\教育旅行\まなび旅モデルコース用画像集\(8) 広　域ｺｰｽ画像 （鳥澤さん）\⑤南三陸町（語り部ガイド1ホテル観洋）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83"/>
          <a:stretch/>
        </p:blipFill>
        <p:spPr bwMode="auto">
          <a:xfrm>
            <a:off x="2318444" y="5278097"/>
            <a:ext cx="1078295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テキスト ボックス 34"/>
          <p:cNvSpPr txBox="1">
            <a:spLocks noChangeArrowheads="1"/>
          </p:cNvSpPr>
          <p:nvPr/>
        </p:nvSpPr>
        <p:spPr bwMode="auto">
          <a:xfrm>
            <a:off x="7958967" y="5265163"/>
            <a:ext cx="126065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るー</a:t>
            </a:r>
            <a:r>
              <a:rPr lang="ja-JP" altLang="en-US" sz="700" dirty="0" err="1">
                <a:latin typeface="Calibri" panose="020F0502020204030204" pitchFamily="34" charset="0"/>
              </a:rPr>
              <a:t>ぷる</a:t>
            </a:r>
            <a:r>
              <a:rPr lang="ja-JP" altLang="en-US" sz="700" dirty="0">
                <a:latin typeface="Calibri" panose="020F0502020204030204" pitchFamily="34" charset="0"/>
              </a:rPr>
              <a:t>仙台（循環バス）と地下鉄沿線（東西線・南北）には研修にぴったりの施設が立地しています。伊達家ゆかりの地を訪ねる歴史学習にも適しています。</a:t>
            </a:r>
          </a:p>
        </p:txBody>
      </p:sp>
      <p:sp>
        <p:nvSpPr>
          <p:cNvPr id="36" name="テキスト ボックス 34"/>
          <p:cNvSpPr txBox="1">
            <a:spLocks noChangeArrowheads="1"/>
          </p:cNvSpPr>
          <p:nvPr/>
        </p:nvSpPr>
        <p:spPr bwMode="auto">
          <a:xfrm>
            <a:off x="5611937" y="5245169"/>
            <a:ext cx="1246063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 松島湾に浮かぶ大小</a:t>
            </a:r>
            <a:r>
              <a:rPr lang="en-US" altLang="ja-JP" sz="700" dirty="0">
                <a:latin typeface="Calibri" panose="020F0502020204030204" pitchFamily="34" charset="0"/>
              </a:rPr>
              <a:t>260</a:t>
            </a:r>
            <a:r>
              <a:rPr lang="ja-JP" altLang="en-US" sz="700" dirty="0">
                <a:latin typeface="Calibri" panose="020F0502020204030204" pitchFamily="34" charset="0"/>
              </a:rPr>
              <a:t>余の島々が織りなす絶景は日本三景のひとつ。近年はミシュランで三ツ星にも輝き、世界中に価値が</a:t>
            </a:r>
            <a:r>
              <a:rPr lang="ja-JP" altLang="en-US" sz="700" dirty="0" smtClean="0">
                <a:latin typeface="Calibri" panose="020F0502020204030204" pitchFamily="34" charset="0"/>
              </a:rPr>
              <a:t>認められました。遊覧船を利用してその</a:t>
            </a:r>
            <a:r>
              <a:rPr lang="ja-JP" altLang="en-US" sz="700" dirty="0">
                <a:latin typeface="Calibri" panose="020F0502020204030204" pitchFamily="34" charset="0"/>
              </a:rPr>
              <a:t>絶景を</a:t>
            </a:r>
            <a:r>
              <a:rPr lang="ja-JP" altLang="en-US" sz="700" dirty="0" smtClean="0">
                <a:latin typeface="Calibri" panose="020F0502020204030204" pitchFamily="34" charset="0"/>
              </a:rPr>
              <a:t>眺めるもよし。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37" name="テキスト ボックス 34"/>
          <p:cNvSpPr txBox="1">
            <a:spLocks noChangeArrowheads="1"/>
          </p:cNvSpPr>
          <p:nvPr/>
        </p:nvSpPr>
        <p:spPr bwMode="auto">
          <a:xfrm>
            <a:off x="3366914" y="5234902"/>
            <a:ext cx="1246063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一次</a:t>
            </a:r>
            <a:r>
              <a:rPr lang="ja-JP" altLang="en-US" sz="700" dirty="0">
                <a:latin typeface="Calibri" panose="020F0502020204030204" pitchFamily="34" charset="0"/>
              </a:rPr>
              <a:t>産業、商工業、行政関係、サービス業、若い世代</a:t>
            </a:r>
            <a:r>
              <a:rPr lang="ja-JP" altLang="en-US" sz="700" dirty="0" smtClean="0">
                <a:latin typeface="Calibri" panose="020F0502020204030204" pitchFamily="34" charset="0"/>
              </a:rPr>
              <a:t>等に</a:t>
            </a:r>
            <a:r>
              <a:rPr lang="ja-JP" altLang="en-US" sz="700" dirty="0">
                <a:latin typeface="Calibri" panose="020F0502020204030204" pitchFamily="34" charset="0"/>
              </a:rPr>
              <a:t>おいて活躍されている方々を講師にお迎えし、自身の体験談、そしてこの震災から得た教訓を伝えていきます。</a:t>
            </a:r>
          </a:p>
        </p:txBody>
      </p:sp>
      <p:cxnSp>
        <p:nvCxnSpPr>
          <p:cNvPr id="34" name="直線コネクタ 33"/>
          <p:cNvCxnSpPr>
            <a:stCxn id="38" idx="2"/>
          </p:cNvCxnSpPr>
          <p:nvPr/>
        </p:nvCxnSpPr>
        <p:spPr>
          <a:xfrm flipH="1">
            <a:off x="7571152" y="2489533"/>
            <a:ext cx="673256" cy="75371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円/楕円 37"/>
          <p:cNvSpPr/>
          <p:nvPr/>
        </p:nvSpPr>
        <p:spPr>
          <a:xfrm>
            <a:off x="8244408" y="246254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39" name="直線コネクタ 38"/>
          <p:cNvCxnSpPr>
            <a:stCxn id="40" idx="2"/>
          </p:cNvCxnSpPr>
          <p:nvPr/>
        </p:nvCxnSpPr>
        <p:spPr>
          <a:xfrm flipH="1">
            <a:off x="7578951" y="2489533"/>
            <a:ext cx="880402" cy="219387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円/楕円 39"/>
          <p:cNvSpPr/>
          <p:nvPr/>
        </p:nvSpPr>
        <p:spPr>
          <a:xfrm>
            <a:off x="8459353" y="246254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1" name="直線コネクタ 40"/>
          <p:cNvCxnSpPr>
            <a:stCxn id="42" idx="2"/>
          </p:cNvCxnSpPr>
          <p:nvPr/>
        </p:nvCxnSpPr>
        <p:spPr>
          <a:xfrm flipH="1">
            <a:off x="7578951" y="2429349"/>
            <a:ext cx="845614" cy="8299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円/楕円 41"/>
          <p:cNvSpPr/>
          <p:nvPr/>
        </p:nvSpPr>
        <p:spPr>
          <a:xfrm>
            <a:off x="8424565" y="2402361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6" name="直線コネクタ 45"/>
          <p:cNvCxnSpPr>
            <a:stCxn id="50" idx="2"/>
          </p:cNvCxnSpPr>
          <p:nvPr/>
        </p:nvCxnSpPr>
        <p:spPr>
          <a:xfrm flipH="1">
            <a:off x="7578951" y="2663900"/>
            <a:ext cx="899514" cy="161712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円/楕円 49"/>
          <p:cNvSpPr/>
          <p:nvPr/>
        </p:nvSpPr>
        <p:spPr>
          <a:xfrm>
            <a:off x="8478465" y="2636912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1" name="直線コネクタ 50"/>
          <p:cNvCxnSpPr>
            <a:stCxn id="52" idx="2"/>
          </p:cNvCxnSpPr>
          <p:nvPr/>
        </p:nvCxnSpPr>
        <p:spPr>
          <a:xfrm flipH="1">
            <a:off x="7578951" y="2857684"/>
            <a:ext cx="899589" cy="109693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円/楕円 51"/>
          <p:cNvSpPr/>
          <p:nvPr/>
        </p:nvSpPr>
        <p:spPr>
          <a:xfrm>
            <a:off x="8478540" y="2830696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3" name="直線コネクタ 52"/>
          <p:cNvCxnSpPr>
            <a:stCxn id="54" idx="2"/>
          </p:cNvCxnSpPr>
          <p:nvPr/>
        </p:nvCxnSpPr>
        <p:spPr>
          <a:xfrm flipH="1" flipV="1">
            <a:off x="7578951" y="3202155"/>
            <a:ext cx="872526" cy="79466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円/楕円 53"/>
          <p:cNvSpPr/>
          <p:nvPr/>
        </p:nvSpPr>
        <p:spPr>
          <a:xfrm>
            <a:off x="8451477" y="3254633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5" name="直線コネクタ 54"/>
          <p:cNvCxnSpPr>
            <a:stCxn id="58" idx="2"/>
          </p:cNvCxnSpPr>
          <p:nvPr/>
        </p:nvCxnSpPr>
        <p:spPr>
          <a:xfrm flipH="1" flipV="1">
            <a:off x="7524976" y="3089285"/>
            <a:ext cx="1016680" cy="112870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円/楕円 57"/>
          <p:cNvSpPr/>
          <p:nvPr/>
        </p:nvSpPr>
        <p:spPr>
          <a:xfrm>
            <a:off x="8541656" y="3175167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9" name="テキスト ボックス 77"/>
          <p:cNvSpPr txBox="1">
            <a:spLocks noChangeArrowheads="1"/>
          </p:cNvSpPr>
          <p:nvPr/>
        </p:nvSpPr>
        <p:spPr bwMode="auto">
          <a:xfrm>
            <a:off x="6785813" y="2350853"/>
            <a:ext cx="85792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小岩井農場</a:t>
            </a:r>
            <a:r>
              <a:rPr lang="ja-JP" altLang="en-US" sz="600" dirty="0" err="1" smtClean="0">
                <a:solidFill>
                  <a:srgbClr val="12923D"/>
                </a:solidFill>
                <a:latin typeface="Calibri" panose="020F0502020204030204" pitchFamily="34" charset="0"/>
              </a:rPr>
              <a:t>まきば</a:t>
            </a:r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園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テキスト ボックス 77"/>
          <p:cNvSpPr txBox="1">
            <a:spLocks noChangeArrowheads="1"/>
          </p:cNvSpPr>
          <p:nvPr/>
        </p:nvSpPr>
        <p:spPr bwMode="auto">
          <a:xfrm>
            <a:off x="7229205" y="2480082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smtClean="0">
                <a:solidFill>
                  <a:srgbClr val="12923D"/>
                </a:solidFill>
                <a:latin typeface="Calibri" panose="020F0502020204030204" pitchFamily="34" charset="0"/>
              </a:rPr>
              <a:t>田沢湖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テキスト ボックス 77"/>
          <p:cNvSpPr txBox="1">
            <a:spLocks noChangeArrowheads="1"/>
          </p:cNvSpPr>
          <p:nvPr/>
        </p:nvSpPr>
        <p:spPr bwMode="auto">
          <a:xfrm>
            <a:off x="6870675" y="2599226"/>
            <a:ext cx="77457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盛岡市わんこそば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テキスト ボックス 77"/>
          <p:cNvSpPr txBox="1">
            <a:spLocks noChangeArrowheads="1"/>
          </p:cNvSpPr>
          <p:nvPr/>
        </p:nvSpPr>
        <p:spPr bwMode="auto">
          <a:xfrm>
            <a:off x="7075859" y="2744756"/>
            <a:ext cx="5693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花巻温泉郷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テキスト ボックス 77"/>
          <p:cNvSpPr txBox="1">
            <a:spLocks noChangeArrowheads="1"/>
          </p:cNvSpPr>
          <p:nvPr/>
        </p:nvSpPr>
        <p:spPr bwMode="auto">
          <a:xfrm>
            <a:off x="6921982" y="2884671"/>
            <a:ext cx="72327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世界遺産中尊寺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テキスト ボックス 77"/>
          <p:cNvSpPr txBox="1">
            <a:spLocks noChangeArrowheads="1"/>
          </p:cNvSpPr>
          <p:nvPr/>
        </p:nvSpPr>
        <p:spPr bwMode="auto">
          <a:xfrm>
            <a:off x="7301495" y="2996952"/>
            <a:ext cx="33855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松島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テキスト ボックス 77"/>
          <p:cNvSpPr txBox="1">
            <a:spLocks noChangeArrowheads="1"/>
          </p:cNvSpPr>
          <p:nvPr/>
        </p:nvSpPr>
        <p:spPr bwMode="auto">
          <a:xfrm>
            <a:off x="6843542" y="3109822"/>
            <a:ext cx="80021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仙台市内自主研修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19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403</Words>
  <Application>Microsoft Office PowerPoint</Application>
  <PresentationFormat>画面に合わせる (4:3)</PresentationFormat>
  <Paragraphs>47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1</cp:revision>
  <dcterms:created xsi:type="dcterms:W3CDTF">2018-03-29T06:59:45Z</dcterms:created>
  <dcterms:modified xsi:type="dcterms:W3CDTF">2018-03-29T07:00:22Z</dcterms:modified>
</cp:coreProperties>
</file>