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F64D-9517-4053-B61A-F9B9B819743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110BA-2451-4507-B765-AFE570810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32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F64D-9517-4053-B61A-F9B9B819743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110BA-2451-4507-B765-AFE570810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962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F64D-9517-4053-B61A-F9B9B819743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110BA-2451-4507-B765-AFE570810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0493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F64D-9517-4053-B61A-F9B9B819743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110BA-2451-4507-B765-AFE570810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446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F64D-9517-4053-B61A-F9B9B819743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110BA-2451-4507-B765-AFE570810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075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F64D-9517-4053-B61A-F9B9B819743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110BA-2451-4507-B765-AFE570810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550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F64D-9517-4053-B61A-F9B9B819743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110BA-2451-4507-B765-AFE570810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7488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F64D-9517-4053-B61A-F9B9B819743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110BA-2451-4507-B765-AFE570810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6074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F64D-9517-4053-B61A-F9B9B819743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110BA-2451-4507-B765-AFE570810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458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F64D-9517-4053-B61A-F9B9B819743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110BA-2451-4507-B765-AFE570810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502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F64D-9517-4053-B61A-F9B9B819743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110BA-2451-4507-B765-AFE570810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144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FF64D-9517-4053-B61A-F9B9B819743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110BA-2451-4507-B765-AFE570810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751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5" name="テキスト ボックス 77"/>
          <p:cNvSpPr txBox="1">
            <a:spLocks noChangeArrowheads="1"/>
          </p:cNvSpPr>
          <p:nvPr/>
        </p:nvSpPr>
        <p:spPr bwMode="auto">
          <a:xfrm>
            <a:off x="2289100" y="5010644"/>
            <a:ext cx="2214921" cy="246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えさし藤原の郷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7" name="テキスト ボックス 77"/>
          <p:cNvSpPr txBox="1">
            <a:spLocks noChangeArrowheads="1"/>
          </p:cNvSpPr>
          <p:nvPr/>
        </p:nvSpPr>
        <p:spPr bwMode="auto">
          <a:xfrm>
            <a:off x="4571108" y="5007146"/>
            <a:ext cx="2215455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松島遊覧船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9" name="Text Box 65"/>
          <p:cNvSpPr txBox="1">
            <a:spLocks noChangeArrowheads="1"/>
          </p:cNvSpPr>
          <p:nvPr/>
        </p:nvSpPr>
        <p:spPr bwMode="auto">
          <a:xfrm>
            <a:off x="6860167" y="5007146"/>
            <a:ext cx="2283833" cy="2484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smtClean="0">
                <a:latin typeface="Calibri" panose="020F0502020204030204" pitchFamily="34" charset="0"/>
              </a:rPr>
              <a:t>鹿角 あんとらあ</a:t>
            </a:r>
            <a:r>
              <a:rPr lang="ja-JP" altLang="en-US" sz="1000" b="1" dirty="0" smtClean="0">
                <a:latin typeface="Calibri" panose="020F0502020204030204" pitchFamily="34" charset="0"/>
              </a:rPr>
              <a:t>（きり</a:t>
            </a:r>
            <a:r>
              <a:rPr lang="ja-JP" altLang="en-US" sz="1000" b="1" dirty="0" err="1" smtClean="0">
                <a:latin typeface="Calibri" panose="020F0502020204030204" pitchFamily="34" charset="0"/>
              </a:rPr>
              <a:t>たんぽ</a:t>
            </a:r>
            <a:r>
              <a:rPr lang="ja-JP" altLang="en-US" sz="1000" b="1" dirty="0" smtClean="0">
                <a:latin typeface="Calibri" panose="020F0502020204030204" pitchFamily="34" charset="0"/>
              </a:rPr>
              <a:t>作り）　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学識者から学ぶ防災学習と世界遺産中尊寺の歴史、北東北の文化を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学ぶ</a:t>
            </a:r>
            <a:endParaRPr lang="en-US" altLang="ja-JP" sz="1400" dirty="0" smtClean="0">
              <a:solidFill>
                <a:srgbClr val="E9463F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  <a:p>
            <a:pPr eaLnBrk="1" hangingPunct="1"/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宮城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・岩手・秋田・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青森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 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70167"/>
              </p:ext>
            </p:extLst>
          </p:nvPr>
        </p:nvGraphicFramePr>
        <p:xfrm>
          <a:off x="7937" y="871844"/>
          <a:ext cx="6652295" cy="369168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＝＝東北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大学又は東北福祉大学での防災学習＝＝（昼食）＝＝仙台市内自主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研修＝＝</a:t>
                      </a: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ja-JP" altLang="en-US" sz="9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9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30</a:t>
                      </a:r>
                      <a:r>
                        <a:rPr kumimoji="1" lang="ja-JP" altLang="en-US" sz="9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＝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仙台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市内又は作並温泉又は秋保温泉泊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仙台市内 又は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作並温泉 又は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秋保温泉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分～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時間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分）＝＝塩釜港～～（松島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遊覧船／</a:t>
                      </a:r>
                      <a:r>
                        <a:rPr kumimoji="1" lang="en-US" altLang="ja-JP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分）～～松島港＝＝（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＝＝世界遺産中尊寺（昼食）＝＝（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分）＝＝えさし藤原の郷＝＝（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時間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29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分）＝＝八幡平地区泊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八幡平地区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分）＝＝鹿角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あんとらあ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（きり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たんぽ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作り体験）＝＝（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分）＝＝ねぶたの家ワ・ラッセ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（昼食）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621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5" name="正方形/長方形 104"/>
          <p:cNvSpPr/>
          <p:nvPr/>
        </p:nvSpPr>
        <p:spPr>
          <a:xfrm>
            <a:off x="2289458" y="5009726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7" name="正方形/長方形 106"/>
          <p:cNvSpPr/>
          <p:nvPr/>
        </p:nvSpPr>
        <p:spPr>
          <a:xfrm>
            <a:off x="4572000" y="5004539"/>
            <a:ext cx="2214563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6858000" y="5004539"/>
            <a:ext cx="2286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6803215" y="847723"/>
            <a:ext cx="2224344" cy="3715803"/>
            <a:chOff x="6822397" y="847723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822397" y="847723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250" y="105410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6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195535" y="1423828"/>
                <a:ext cx="808453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ねぶたの家ワ・ラッセ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57" name="直線コネクタ 56"/>
              <p:cNvCxnSpPr>
                <a:stCxn id="69" idx="2"/>
              </p:cNvCxnSpPr>
              <p:nvPr/>
            </p:nvCxnSpPr>
            <p:spPr>
              <a:xfrm flipH="1">
                <a:off x="7937786" y="1510810"/>
                <a:ext cx="490964" cy="0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9" name="円/楕円 68"/>
            <p:cNvSpPr/>
            <p:nvPr/>
          </p:nvSpPr>
          <p:spPr>
            <a:xfrm>
              <a:off x="8283465" y="1817836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pic>
        <p:nvPicPr>
          <p:cNvPr id="4098" name="Picture 2" descr="\\192.168.2.1\共有フォルダ\☆ 3 事業推進部（2017年～　）\教育旅行\まなび旅モデルコース用画像集\(8) 広　域ｺｰｽ画像 （鳥澤さん）\④えさし藤原の郷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313" y="5282442"/>
            <a:ext cx="1072426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\\192.168.2.1\共有フォルダ\☆ 3 事業推進部（2017年～　）\教育旅行\まなび旅モデルコース用画像集\(8) 広　域ｺｰｽ画像 （鳥澤さん）\④きりたんぽ作り（鹿角あんとらあ）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7"/>
          <a:stretch/>
        </p:blipFill>
        <p:spPr bwMode="auto">
          <a:xfrm>
            <a:off x="6900292" y="5272917"/>
            <a:ext cx="1056084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\\192.168.2.1\共有フォルダ\☆ 3 事業推進部（2017年～　）\教育旅行\まなび旅モデルコース用画像集\(8) 広　域ｺｰｽ画像 （鳥澤さん）\④松島遊覧船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866" y="5282442"/>
            <a:ext cx="1051200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テキスト ボックス 34"/>
          <p:cNvSpPr txBox="1">
            <a:spLocks noChangeArrowheads="1"/>
          </p:cNvSpPr>
          <p:nvPr/>
        </p:nvSpPr>
        <p:spPr bwMode="auto">
          <a:xfrm>
            <a:off x="3396560" y="5254796"/>
            <a:ext cx="1169868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世界文化遺産平泉からほど近い場所にある</a:t>
            </a:r>
            <a:r>
              <a:rPr lang="en-US" altLang="ja-JP" sz="700" dirty="0">
                <a:latin typeface="Calibri" panose="020F0502020204030204" pitchFamily="34" charset="0"/>
              </a:rPr>
              <a:t>｢</a:t>
            </a:r>
            <a:r>
              <a:rPr lang="ja-JP" altLang="en-US" sz="700" dirty="0">
                <a:latin typeface="Calibri" panose="020F0502020204030204" pitchFamily="34" charset="0"/>
              </a:rPr>
              <a:t>えさし藤原の郷</a:t>
            </a:r>
            <a:r>
              <a:rPr lang="en-US" altLang="ja-JP" sz="700" dirty="0">
                <a:latin typeface="Calibri" panose="020F0502020204030204" pitchFamily="34" charset="0"/>
              </a:rPr>
              <a:t>｣</a:t>
            </a:r>
            <a:r>
              <a:rPr lang="ja-JP" altLang="en-US" sz="700" dirty="0">
                <a:latin typeface="Calibri" panose="020F0502020204030204" pitchFamily="34" charset="0"/>
              </a:rPr>
              <a:t>は奥州藤原氏の偉業を顕彰しながら、古代から中世にかけての東北の歴史文化を体感できるテーマパークです。</a:t>
            </a:r>
          </a:p>
        </p:txBody>
      </p:sp>
      <p:sp>
        <p:nvSpPr>
          <p:cNvPr id="32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2212617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世界遺産　中尊寺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458" y="5011200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36" name="Picture 2" descr="\\192.168.2.1\共有フォルダ\☆ 3 事業推進部（2017年～　）\教育旅行\まなび旅モデルコース用画像集\(8) 広　域ｺｰｽ画像 （鳥澤さん）\③中尊寺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8"/>
          <a:stretch/>
        </p:blipFill>
        <p:spPr bwMode="auto">
          <a:xfrm>
            <a:off x="36127" y="5283363"/>
            <a:ext cx="1075227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テキスト ボックス 34"/>
          <p:cNvSpPr txBox="1">
            <a:spLocks noChangeArrowheads="1"/>
          </p:cNvSpPr>
          <p:nvPr/>
        </p:nvSpPr>
        <p:spPr bwMode="auto">
          <a:xfrm>
            <a:off x="5630193" y="5245169"/>
            <a:ext cx="1246063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 松島湾に浮かぶ大小</a:t>
            </a:r>
            <a:r>
              <a:rPr lang="en-US" altLang="ja-JP" sz="700" dirty="0">
                <a:latin typeface="Calibri" panose="020F0502020204030204" pitchFamily="34" charset="0"/>
              </a:rPr>
              <a:t>260</a:t>
            </a:r>
            <a:r>
              <a:rPr lang="ja-JP" altLang="en-US" sz="700" dirty="0">
                <a:latin typeface="Calibri" panose="020F0502020204030204" pitchFamily="34" charset="0"/>
              </a:rPr>
              <a:t>余の島々が織りなす絶景は日本三景のひとつ。近年はミシュランで三ツ星にも輝き、世界中</a:t>
            </a:r>
            <a:r>
              <a:rPr lang="ja-JP" altLang="en-US" sz="700" dirty="0" smtClean="0">
                <a:latin typeface="Calibri" panose="020F0502020204030204" pitchFamily="34" charset="0"/>
              </a:rPr>
              <a:t>に認められました。遊覧</a:t>
            </a:r>
            <a:r>
              <a:rPr lang="ja-JP" altLang="en-US" sz="700" dirty="0">
                <a:latin typeface="Calibri" panose="020F0502020204030204" pitchFamily="34" charset="0"/>
              </a:rPr>
              <a:t>船からその絶景を</a:t>
            </a:r>
            <a:r>
              <a:rPr lang="ja-JP" altLang="en-US" sz="700" dirty="0" smtClean="0">
                <a:latin typeface="Calibri" panose="020F0502020204030204" pitchFamily="34" charset="0"/>
              </a:rPr>
              <a:t>眺めましょう。船内震災講話も可。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38" name="テキスト ボックス 34"/>
          <p:cNvSpPr txBox="1">
            <a:spLocks noChangeArrowheads="1"/>
          </p:cNvSpPr>
          <p:nvPr/>
        </p:nvSpPr>
        <p:spPr bwMode="auto">
          <a:xfrm>
            <a:off x="7934449" y="5245168"/>
            <a:ext cx="124606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身近な「ご飯」を</a:t>
            </a:r>
            <a:r>
              <a:rPr lang="ja-JP" altLang="en-US" sz="700" dirty="0" smtClean="0">
                <a:latin typeface="Calibri" panose="020F0502020204030204" pitchFamily="34" charset="0"/>
              </a:rPr>
              <a:t>使って「きりたんぽ」を作ります</a:t>
            </a:r>
            <a:r>
              <a:rPr lang="ja-JP" altLang="en-US" sz="700" dirty="0">
                <a:latin typeface="Calibri" panose="020F0502020204030204" pitchFamily="34" charset="0"/>
              </a:rPr>
              <a:t>。発祥の地でぜひ「きりたんぽ」をお召し上がりください</a:t>
            </a:r>
            <a:r>
              <a:rPr lang="ja-JP" altLang="en-US" sz="700" dirty="0" smtClean="0">
                <a:latin typeface="Calibri" panose="020F0502020204030204" pitchFamily="34" charset="0"/>
              </a:rPr>
              <a:t>。なお、「ご飯」は鹿角産</a:t>
            </a:r>
            <a:r>
              <a:rPr lang="ja-JP" altLang="en-US" sz="700" dirty="0">
                <a:latin typeface="Calibri" panose="020F0502020204030204" pitchFamily="34" charset="0"/>
              </a:rPr>
              <a:t>あきたこまちを</a:t>
            </a:r>
            <a:r>
              <a:rPr lang="ja-JP" altLang="en-US" sz="700" dirty="0" smtClean="0">
                <a:latin typeface="Calibri" panose="020F0502020204030204" pitchFamily="34" charset="0"/>
              </a:rPr>
              <a:t>使用しています。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39" name="テキスト ボックス 34"/>
          <p:cNvSpPr txBox="1">
            <a:spLocks noChangeArrowheads="1"/>
          </p:cNvSpPr>
          <p:nvPr/>
        </p:nvSpPr>
        <p:spPr bwMode="auto">
          <a:xfrm>
            <a:off x="1110738" y="5282624"/>
            <a:ext cx="1178361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奥州</a:t>
            </a:r>
            <a:r>
              <a:rPr lang="ja-JP" altLang="en-US" sz="700" dirty="0">
                <a:latin typeface="Calibri" panose="020F0502020204030204" pitchFamily="34" charset="0"/>
              </a:rPr>
              <a:t>藤原氏三代ゆかりの寺として著名であり、平安時代の美術、工芸、建築の粋を集めた金色堂を始め、多くの文化</a:t>
            </a:r>
            <a:r>
              <a:rPr lang="ja-JP" altLang="en-US" sz="700" dirty="0" smtClean="0">
                <a:latin typeface="Calibri" panose="020F0502020204030204" pitchFamily="34" charset="0"/>
              </a:rPr>
              <a:t>財を鑑賞することができます。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cxnSp>
        <p:nvCxnSpPr>
          <p:cNvPr id="40" name="直線コネクタ 39"/>
          <p:cNvCxnSpPr>
            <a:stCxn id="41" idx="2"/>
          </p:cNvCxnSpPr>
          <p:nvPr/>
        </p:nvCxnSpPr>
        <p:spPr>
          <a:xfrm flipH="1">
            <a:off x="7737729" y="2210247"/>
            <a:ext cx="523930" cy="0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円/楕円 40"/>
          <p:cNvSpPr/>
          <p:nvPr/>
        </p:nvSpPr>
        <p:spPr>
          <a:xfrm>
            <a:off x="8261659" y="2183259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2" name="直線コネクタ 41"/>
          <p:cNvCxnSpPr>
            <a:stCxn id="43" idx="2"/>
          </p:cNvCxnSpPr>
          <p:nvPr/>
        </p:nvCxnSpPr>
        <p:spPr>
          <a:xfrm flipH="1">
            <a:off x="7740353" y="2308672"/>
            <a:ext cx="710715" cy="112216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円/楕円 42"/>
          <p:cNvSpPr/>
          <p:nvPr/>
        </p:nvSpPr>
        <p:spPr>
          <a:xfrm>
            <a:off x="8451068" y="2281684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4" name="直線コネクタ 43"/>
          <p:cNvCxnSpPr>
            <a:stCxn id="45" idx="2"/>
          </p:cNvCxnSpPr>
          <p:nvPr/>
        </p:nvCxnSpPr>
        <p:spPr>
          <a:xfrm flipH="1" flipV="1">
            <a:off x="7740353" y="2636912"/>
            <a:ext cx="790139" cy="68712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円/楕円 44"/>
          <p:cNvSpPr/>
          <p:nvPr/>
        </p:nvSpPr>
        <p:spPr>
          <a:xfrm>
            <a:off x="8530492" y="2678636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6" name="直線コネクタ 45"/>
          <p:cNvCxnSpPr>
            <a:stCxn id="50" idx="2"/>
          </p:cNvCxnSpPr>
          <p:nvPr/>
        </p:nvCxnSpPr>
        <p:spPr>
          <a:xfrm flipH="1" flipV="1">
            <a:off x="7740353" y="2762502"/>
            <a:ext cx="768719" cy="1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円/楕円 49"/>
          <p:cNvSpPr/>
          <p:nvPr/>
        </p:nvSpPr>
        <p:spPr>
          <a:xfrm>
            <a:off x="8509072" y="273551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1" name="直線コネクタ 50"/>
          <p:cNvCxnSpPr>
            <a:stCxn id="52" idx="2"/>
          </p:cNvCxnSpPr>
          <p:nvPr/>
        </p:nvCxnSpPr>
        <p:spPr>
          <a:xfrm flipH="1" flipV="1">
            <a:off x="7710234" y="2928814"/>
            <a:ext cx="846738" cy="271982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円/楕円 51"/>
          <p:cNvSpPr/>
          <p:nvPr/>
        </p:nvSpPr>
        <p:spPr>
          <a:xfrm>
            <a:off x="8556972" y="3173808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3" name="直線コネクタ 52"/>
          <p:cNvCxnSpPr>
            <a:stCxn id="54" idx="2"/>
          </p:cNvCxnSpPr>
          <p:nvPr/>
        </p:nvCxnSpPr>
        <p:spPr>
          <a:xfrm flipH="1" flipV="1">
            <a:off x="7688332" y="3068960"/>
            <a:ext cx="814665" cy="178668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円/楕円 53"/>
          <p:cNvSpPr/>
          <p:nvPr/>
        </p:nvSpPr>
        <p:spPr>
          <a:xfrm>
            <a:off x="8502997" y="3220640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5" name="直線コネクタ 54"/>
          <p:cNvCxnSpPr>
            <a:stCxn id="58" idx="2"/>
          </p:cNvCxnSpPr>
          <p:nvPr/>
        </p:nvCxnSpPr>
        <p:spPr>
          <a:xfrm flipH="1" flipV="1">
            <a:off x="7668344" y="3195836"/>
            <a:ext cx="756221" cy="105767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円/楕円 57"/>
          <p:cNvSpPr/>
          <p:nvPr/>
        </p:nvSpPr>
        <p:spPr>
          <a:xfrm>
            <a:off x="8424565" y="327461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9" name="直線コネクタ 58"/>
          <p:cNvCxnSpPr>
            <a:stCxn id="60" idx="2"/>
          </p:cNvCxnSpPr>
          <p:nvPr/>
        </p:nvCxnSpPr>
        <p:spPr>
          <a:xfrm flipH="1" flipV="1">
            <a:off x="7668344" y="3328590"/>
            <a:ext cx="702246" cy="1190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円/楕円 59"/>
          <p:cNvSpPr/>
          <p:nvPr/>
        </p:nvSpPr>
        <p:spPr>
          <a:xfrm>
            <a:off x="8370590" y="3302792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1" name="テキスト ボックス 77"/>
          <p:cNvSpPr txBox="1">
            <a:spLocks noChangeArrowheads="1"/>
          </p:cNvSpPr>
          <p:nvPr/>
        </p:nvSpPr>
        <p:spPr bwMode="auto">
          <a:xfrm>
            <a:off x="7132610" y="2117914"/>
            <a:ext cx="6783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鹿角</a:t>
            </a:r>
            <a:r>
              <a:rPr lang="ja-JP" altLang="en-US" sz="600" dirty="0" err="1" smtClean="0">
                <a:solidFill>
                  <a:srgbClr val="12923D"/>
                </a:solidFill>
                <a:latin typeface="Calibri" panose="020F0502020204030204" pitchFamily="34" charset="0"/>
              </a:rPr>
              <a:t>あんとらあ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テキスト ボックス 77"/>
          <p:cNvSpPr txBox="1">
            <a:spLocks noChangeArrowheads="1"/>
          </p:cNvSpPr>
          <p:nvPr/>
        </p:nvSpPr>
        <p:spPr bwMode="auto">
          <a:xfrm>
            <a:off x="7395503" y="2335659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八幡平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テキスト ボックス 77"/>
          <p:cNvSpPr txBox="1">
            <a:spLocks noChangeArrowheads="1"/>
          </p:cNvSpPr>
          <p:nvPr/>
        </p:nvSpPr>
        <p:spPr bwMode="auto">
          <a:xfrm>
            <a:off x="7132366" y="2544579"/>
            <a:ext cx="67999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えさし藤原の郷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テキスト ボックス 77"/>
          <p:cNvSpPr txBox="1">
            <a:spLocks noChangeArrowheads="1"/>
          </p:cNvSpPr>
          <p:nvPr/>
        </p:nvSpPr>
        <p:spPr bwMode="auto">
          <a:xfrm>
            <a:off x="7089085" y="2678636"/>
            <a:ext cx="72327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世界遺産中尊寺</a:t>
            </a:r>
          </a:p>
        </p:txBody>
      </p:sp>
      <p:sp>
        <p:nvSpPr>
          <p:cNvPr id="66" name="テキスト ボックス 77"/>
          <p:cNvSpPr txBox="1">
            <a:spLocks noChangeArrowheads="1"/>
          </p:cNvSpPr>
          <p:nvPr/>
        </p:nvSpPr>
        <p:spPr bwMode="auto">
          <a:xfrm>
            <a:off x="7374839" y="2831521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松島港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67" name="テキスト ボックス 77"/>
          <p:cNvSpPr txBox="1">
            <a:spLocks noChangeArrowheads="1"/>
          </p:cNvSpPr>
          <p:nvPr/>
        </p:nvSpPr>
        <p:spPr bwMode="auto">
          <a:xfrm>
            <a:off x="7333267" y="2958484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塩竈港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テキスト ボックス 77"/>
          <p:cNvSpPr txBox="1">
            <a:spLocks noChangeArrowheads="1"/>
          </p:cNvSpPr>
          <p:nvPr/>
        </p:nvSpPr>
        <p:spPr bwMode="auto">
          <a:xfrm>
            <a:off x="6937701" y="3086833"/>
            <a:ext cx="80021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仙台市内自主研修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70" name="テキスト ボックス 77"/>
          <p:cNvSpPr txBox="1">
            <a:spLocks noChangeArrowheads="1"/>
          </p:cNvSpPr>
          <p:nvPr/>
        </p:nvSpPr>
        <p:spPr bwMode="auto">
          <a:xfrm>
            <a:off x="6898799" y="3229867"/>
            <a:ext cx="8306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秋保温泉</a:t>
            </a:r>
            <a:r>
              <a:rPr lang="en-US" altLang="ja-JP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/</a:t>
            </a:r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作並温泉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13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429</Words>
  <Application>Microsoft Office PowerPoint</Application>
  <PresentationFormat>画面に合わせる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1</cp:revision>
  <dcterms:created xsi:type="dcterms:W3CDTF">2018-03-29T06:58:39Z</dcterms:created>
  <dcterms:modified xsi:type="dcterms:W3CDTF">2018-03-29T06:59:32Z</dcterms:modified>
</cp:coreProperties>
</file>