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33908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89420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1323730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29971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732532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52620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3664639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9582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1062553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1839921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06F2926-80F2-437A-B58C-0B57A2825FF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4227256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6F2926-80F2-437A-B58C-0B57A2825FFF}"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5DB918-B793-48EB-AE6D-C1753BA77EBD}" type="slidenum">
              <a:rPr kumimoji="1" lang="ja-JP" altLang="en-US" smtClean="0"/>
              <a:t>‹#›</a:t>
            </a:fld>
            <a:endParaRPr kumimoji="1" lang="ja-JP" altLang="en-US"/>
          </a:p>
        </p:txBody>
      </p:sp>
    </p:spTree>
    <p:extLst>
      <p:ext uri="{BB962C8B-B14F-4D97-AF65-F5344CB8AC3E}">
        <p14:creationId xmlns:p14="http://schemas.microsoft.com/office/powerpoint/2010/main" val="2324616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世界遺産　中尊寺</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1" y="5010644"/>
            <a:ext cx="3291186"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大館市　農業体験</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5652118" y="5007146"/>
            <a:ext cx="3440857"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康楽館</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世界遺産中尊寺と大館市農家民泊</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体験</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岩手・秋田</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4157320024"/>
              </p:ext>
            </p:extLst>
          </p:nvPr>
        </p:nvGraphicFramePr>
        <p:xfrm>
          <a:off x="7937" y="871845"/>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各地＝＝＝世界遺産中尊寺（昼食）＝＝（</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＝＝げいび渓</a:t>
                      </a:r>
                      <a:r>
                        <a:rPr kumimoji="1" lang="ja-JP" altLang="en-US" sz="900" b="0" i="0" u="none" strike="noStrike" cap="none" normalizeH="0" baseline="0" dirty="0" smtClean="0">
                          <a:ln>
                            <a:noFill/>
                          </a:ln>
                          <a:solidFill>
                            <a:schemeClr val="tx1"/>
                          </a:solidFill>
                          <a:effectLst/>
                          <a:latin typeface="+mn-ea"/>
                          <a:ea typeface="+mn-ea"/>
                        </a:rPr>
                        <a:t>舟下り＝＝（</a:t>
                      </a:r>
                      <a:r>
                        <a:rPr kumimoji="1" lang="en-US" altLang="ja-JP" sz="900" b="0" i="0" u="none" strike="noStrike" cap="none" normalizeH="0" baseline="0" dirty="0" smtClean="0">
                          <a:ln>
                            <a:noFill/>
                          </a:ln>
                          <a:solidFill>
                            <a:schemeClr val="tx1"/>
                          </a:solidFill>
                          <a:effectLst/>
                          <a:latin typeface="+mn-ea"/>
                          <a:ea typeface="+mn-ea"/>
                        </a:rPr>
                        <a:t>70</a:t>
                      </a:r>
                      <a:r>
                        <a:rPr kumimoji="1" lang="ja-JP" altLang="en-US" sz="900" b="0" i="0" u="none" strike="noStrike" cap="none" normalizeH="0" baseline="0" dirty="0" smtClean="0">
                          <a:ln>
                            <a:noFill/>
                          </a:ln>
                          <a:solidFill>
                            <a:schemeClr val="tx1"/>
                          </a:solidFill>
                          <a:effectLst/>
                          <a:latin typeface="+mn-ea"/>
                          <a:ea typeface="+mn-ea"/>
                        </a:rPr>
                        <a:t>分）＝＝花巻温泉郷泊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花巻温泉郷</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分）＝＝盛岡市内自主研修（昼食）＝＝（</a:t>
                      </a:r>
                      <a:r>
                        <a:rPr kumimoji="1" lang="en-US" altLang="ja-JP" sz="900" b="0" i="0" u="none" strike="noStrike" cap="none" normalizeH="0" baseline="0" dirty="0" smtClean="0">
                          <a:ln>
                            <a:noFill/>
                          </a:ln>
                          <a:solidFill>
                            <a:schemeClr val="tx1"/>
                          </a:solidFill>
                          <a:effectLst/>
                          <a:latin typeface="+mn-ea"/>
                          <a:ea typeface="+mn-ea"/>
                        </a:rPr>
                        <a:t>110</a:t>
                      </a:r>
                      <a:r>
                        <a:rPr kumimoji="1" lang="ja-JP" altLang="en-US" sz="900" b="0" i="0" u="none" strike="noStrike" cap="none" normalizeH="0" baseline="0" dirty="0" smtClean="0">
                          <a:ln>
                            <a:noFill/>
                          </a:ln>
                          <a:solidFill>
                            <a:schemeClr val="tx1"/>
                          </a:solidFill>
                          <a:effectLst/>
                          <a:latin typeface="+mn-ea"/>
                          <a:ea typeface="+mn-ea"/>
                        </a:rPr>
                        <a:t>分）＝＝入村式・・・大館市農業体験・・・・</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農家</a:t>
                      </a:r>
                      <a:r>
                        <a:rPr kumimoji="1" lang="ja-JP" altLang="en-US" sz="900" b="0" i="0" u="none" strike="noStrike" cap="none" normalizeH="0" baseline="0" smtClean="0">
                          <a:ln>
                            <a:noFill/>
                          </a:ln>
                          <a:solidFill>
                            <a:schemeClr val="tx1"/>
                          </a:solidFill>
                          <a:effectLst/>
                          <a:latin typeface="+mn-ea"/>
                          <a:ea typeface="+mn-ea"/>
                        </a:rPr>
                        <a:t>民泊体験（大館市）</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秋田県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大館市内民泊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宿泊地・・・農作業体験・・・離村式</a:t>
                      </a: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＝＝康</a:t>
                      </a:r>
                      <a:r>
                        <a:rPr kumimoji="1" lang="ja-JP" altLang="en-US" sz="900" b="0" i="0" u="none" strike="noStrike" cap="none" normalizeH="0" baseline="0" dirty="0" smtClean="0">
                          <a:ln>
                            <a:noFill/>
                          </a:ln>
                          <a:solidFill>
                            <a:schemeClr val="tx1"/>
                          </a:solidFill>
                          <a:effectLst/>
                          <a:latin typeface="+mn-ea"/>
                          <a:ea typeface="+mn-ea"/>
                        </a:rPr>
                        <a:t>楽館（昼食・芝居鑑賞</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3290654"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5653011" y="5004539"/>
            <a:ext cx="3439472"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1" name="テキスト ボックス 34"/>
          <p:cNvSpPr txBox="1">
            <a:spLocks noChangeArrowheads="1"/>
          </p:cNvSpPr>
          <p:nvPr/>
        </p:nvSpPr>
        <p:spPr bwMode="auto">
          <a:xfrm>
            <a:off x="1110739" y="5253440"/>
            <a:ext cx="117836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奥州</a:t>
            </a:r>
            <a:r>
              <a:rPr lang="ja-JP" altLang="en-US" sz="700" dirty="0">
                <a:latin typeface="Calibri" panose="020F0502020204030204" pitchFamily="34" charset="0"/>
              </a:rPr>
              <a:t>藤原氏三代ゆかりの寺として著名であり、平安時代の美術、工芸、建築の粋を集めた金色堂を始め、多くの文化</a:t>
            </a:r>
            <a:r>
              <a:rPr lang="ja-JP" altLang="en-US" sz="700" dirty="0" smtClean="0">
                <a:latin typeface="Calibri" panose="020F0502020204030204" pitchFamily="34" charset="0"/>
              </a:rPr>
              <a:t>財を鑑賞することができます。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588320" y="1559497"/>
                <a:ext cx="38935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康楽館</a:t>
                </a:r>
                <a:endParaRPr lang="ja-JP" altLang="en-US" sz="600" dirty="0">
                  <a:solidFill>
                    <a:srgbClr val="12923D"/>
                  </a:solidFill>
                  <a:latin typeface="Calibri" panose="020F0502020204030204" pitchFamily="34" charset="0"/>
                </a:endParaRPr>
              </a:p>
            </p:txBody>
          </p:sp>
          <p:cxnSp>
            <p:nvCxnSpPr>
              <p:cNvPr id="57" name="直線コネクタ 56"/>
              <p:cNvCxnSpPr/>
              <p:nvPr/>
            </p:nvCxnSpPr>
            <p:spPr>
              <a:xfrm flipH="1" flipV="1">
                <a:off x="7937785" y="1646479"/>
                <a:ext cx="489239" cy="12043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281623" y="208969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074" name="Picture 2" descr="\\192.168.2.1\共有フォルダ\☆ 3 事業推進部（2017年～　）\教育旅行\まなび旅モデルコース用画像集\(8) 広　域ｺｰｽ画像 （鳥澤さん）\③中尊寺.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7938"/>
          <a:stretch/>
        </p:blipFill>
        <p:spPr bwMode="auto">
          <a:xfrm>
            <a:off x="45855" y="5273432"/>
            <a:ext cx="1074612" cy="7884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192.168.2.1\共有フォルダ\☆ 3 事業推進部（2017年～　）\教育旅行\まなび旅モデルコース用画像集\(8) 広　域ｺｰｽ画像 （鳥澤さん）\③大館市農業体験1（大館市まるごと体験推進協議会）.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1383"/>
          <a:stretch/>
        </p:blipFill>
        <p:spPr bwMode="auto">
          <a:xfrm>
            <a:off x="2315917" y="5281198"/>
            <a:ext cx="931542" cy="788400"/>
          </a:xfrm>
          <a:prstGeom prst="rect">
            <a:avLst/>
          </a:prstGeom>
          <a:noFill/>
          <a:extLst>
            <a:ext uri="{909E8E84-426E-40DD-AFC4-6F175D3DCCD1}">
              <a14:hiddenFill xmlns:a14="http://schemas.microsoft.com/office/drawing/2010/main">
                <a:solidFill>
                  <a:srgbClr val="FFFFFF"/>
                </a:solidFill>
              </a14:hiddenFill>
            </a:ext>
          </a:extLst>
        </p:spPr>
      </p:pic>
      <p:sp>
        <p:nvSpPr>
          <p:cNvPr id="29" name="テキスト ボックス 34"/>
          <p:cNvSpPr txBox="1">
            <a:spLocks noChangeArrowheads="1"/>
          </p:cNvSpPr>
          <p:nvPr/>
        </p:nvSpPr>
        <p:spPr bwMode="auto">
          <a:xfrm>
            <a:off x="4240222" y="5245169"/>
            <a:ext cx="1411898"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あきたこまち</a:t>
            </a:r>
            <a:r>
              <a:rPr lang="ja-JP" altLang="en-US" sz="700" dirty="0">
                <a:latin typeface="Calibri" panose="020F0502020204030204" pitchFamily="34" charset="0"/>
              </a:rPr>
              <a:t>の田植え・稲刈り体験をはじめ、野菜や果実などを扱う畑作業や果樹作業など、その時期ならでは</a:t>
            </a:r>
            <a:r>
              <a:rPr lang="ja-JP" altLang="en-US" sz="700" dirty="0" smtClean="0">
                <a:latin typeface="Calibri" panose="020F0502020204030204" pitchFamily="34" charset="0"/>
              </a:rPr>
              <a:t>の農業</a:t>
            </a:r>
            <a:r>
              <a:rPr lang="ja-JP" altLang="en-US" sz="700" dirty="0">
                <a:latin typeface="Calibri" panose="020F0502020204030204" pitchFamily="34" charset="0"/>
              </a:rPr>
              <a:t>体験をご用意</a:t>
            </a:r>
            <a:r>
              <a:rPr lang="ja-JP" altLang="en-US" sz="700" dirty="0" smtClean="0">
                <a:latin typeface="Calibri" panose="020F0502020204030204" pitchFamily="34" charset="0"/>
              </a:rPr>
              <a:t>しています。</a:t>
            </a:r>
            <a:endParaRPr lang="ja-JP" altLang="en-US" sz="700" dirty="0">
              <a:latin typeface="Calibri" panose="020F0502020204030204" pitchFamily="34" charset="0"/>
            </a:endParaRPr>
          </a:p>
          <a:p>
            <a:r>
              <a:rPr lang="ja-JP" altLang="en-US" sz="700" dirty="0">
                <a:latin typeface="Calibri" panose="020F0502020204030204" pitchFamily="34" charset="0"/>
              </a:rPr>
              <a:t>食への</a:t>
            </a:r>
            <a:r>
              <a:rPr lang="ja-JP" altLang="en-US" sz="700" dirty="0" smtClean="0">
                <a:latin typeface="Calibri" panose="020F0502020204030204" pitchFamily="34" charset="0"/>
              </a:rPr>
              <a:t>関心を高め、</a:t>
            </a:r>
            <a:r>
              <a:rPr lang="ja-JP" altLang="en-US" sz="700" dirty="0">
                <a:latin typeface="Calibri" panose="020F0502020204030204" pitchFamily="34" charset="0"/>
              </a:rPr>
              <a:t>農家の苦労と農業の楽しさを</a:t>
            </a:r>
            <a:r>
              <a:rPr lang="ja-JP" altLang="en-US" sz="700" dirty="0" smtClean="0">
                <a:latin typeface="Calibri" panose="020F0502020204030204" pitchFamily="34" charset="0"/>
              </a:rPr>
              <a:t>学びましょう。</a:t>
            </a:r>
            <a:endParaRPr lang="ja-JP" altLang="en-US" sz="700" dirty="0">
              <a:latin typeface="Calibri" panose="020F0502020204030204" pitchFamily="34" charset="0"/>
            </a:endParaRPr>
          </a:p>
        </p:txBody>
      </p:sp>
      <p:pic>
        <p:nvPicPr>
          <p:cNvPr id="3077" name="Picture 5" descr="\\192.168.2.1\共有フォルダ\☆ 3 事業推進部（2017年～　）\教育旅行\まなび旅モデルコース用画像集\(8) 広　域ｺｰｽ画像 （鳥澤さん）\③大館市農業体験（大館市まるごと体験推進協議会）.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30384" r="-1"/>
          <a:stretch/>
        </p:blipFill>
        <p:spPr bwMode="auto">
          <a:xfrm>
            <a:off x="3265370" y="5276093"/>
            <a:ext cx="1018597" cy="7884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192.168.2.1\共有フォルダ\☆ 3 事業推進部（2017年～　）\教育旅行\まなび旅モデルコース用画像集\(8) 広　域ｺｰｽ画像 （鳥澤さん）\③康楽館2.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70236" y="5276093"/>
            <a:ext cx="1070226" cy="788400"/>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192.168.2.1\共有フォルダ\☆ 3 事業推進部（2017年～　）\教育旅行\まなび旅モデルコース用画像集\(8) 広　域ｺｰｽ画像 （鳥澤さん）\③康楽館.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699343" y="5281198"/>
            <a:ext cx="1051115" cy="788400"/>
          </a:xfrm>
          <a:prstGeom prst="rect">
            <a:avLst/>
          </a:prstGeom>
          <a:noFill/>
          <a:extLst>
            <a:ext uri="{909E8E84-426E-40DD-AFC4-6F175D3DCCD1}">
              <a14:hiddenFill xmlns:a14="http://schemas.microsoft.com/office/drawing/2010/main">
                <a:solidFill>
                  <a:srgbClr val="FFFFFF"/>
                </a:solidFill>
              </a14:hiddenFill>
            </a:ext>
          </a:extLst>
        </p:spPr>
      </p:pic>
      <p:sp>
        <p:nvSpPr>
          <p:cNvPr id="33" name="テキスト ボックス 34"/>
          <p:cNvSpPr txBox="1">
            <a:spLocks noChangeArrowheads="1"/>
          </p:cNvSpPr>
          <p:nvPr/>
        </p:nvSpPr>
        <p:spPr bwMode="auto">
          <a:xfrm>
            <a:off x="7790433" y="5245169"/>
            <a:ext cx="1302050"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康楽館は秋田県の小坂鉱山の厚生施設として誕生しました。和洋折衷の造りが特徴の康楽館は現在も常設公演・歌舞伎大芝居など生きた芝居小屋として多くの方々にお楽しみいただいております。</a:t>
            </a:r>
          </a:p>
        </p:txBody>
      </p:sp>
      <p:cxnSp>
        <p:nvCxnSpPr>
          <p:cNvPr id="32" name="直線コネクタ 31"/>
          <p:cNvCxnSpPr/>
          <p:nvPr/>
        </p:nvCxnSpPr>
        <p:spPr>
          <a:xfrm flipH="1">
            <a:off x="7740352" y="2175170"/>
            <a:ext cx="468114" cy="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4" name="円/楕円 33"/>
          <p:cNvSpPr/>
          <p:nvPr/>
        </p:nvSpPr>
        <p:spPr>
          <a:xfrm>
            <a:off x="8208466" y="214818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6" name="直線コネクタ 35"/>
          <p:cNvCxnSpPr/>
          <p:nvPr/>
        </p:nvCxnSpPr>
        <p:spPr>
          <a:xfrm flipH="1" flipV="1">
            <a:off x="7740352" y="2458004"/>
            <a:ext cx="755619" cy="2698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7" name="円/楕円 36"/>
          <p:cNvSpPr/>
          <p:nvPr/>
        </p:nvSpPr>
        <p:spPr>
          <a:xfrm>
            <a:off x="8495973" y="245800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8" name="直線コネクタ 37"/>
          <p:cNvCxnSpPr/>
          <p:nvPr/>
        </p:nvCxnSpPr>
        <p:spPr>
          <a:xfrm flipH="1">
            <a:off x="7740352" y="2611750"/>
            <a:ext cx="765100" cy="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9" name="円/楕円 38"/>
          <p:cNvSpPr/>
          <p:nvPr/>
        </p:nvSpPr>
        <p:spPr>
          <a:xfrm>
            <a:off x="8505452" y="258476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0" name="直線コネクタ 39"/>
          <p:cNvCxnSpPr/>
          <p:nvPr/>
        </p:nvCxnSpPr>
        <p:spPr>
          <a:xfrm flipH="1">
            <a:off x="7740352" y="2790656"/>
            <a:ext cx="765099" cy="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1" name="円/楕円 40"/>
          <p:cNvSpPr/>
          <p:nvPr/>
        </p:nvSpPr>
        <p:spPr>
          <a:xfrm>
            <a:off x="8505451" y="276366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2" name="直線コネクタ 41"/>
          <p:cNvCxnSpPr/>
          <p:nvPr/>
        </p:nvCxnSpPr>
        <p:spPr>
          <a:xfrm flipH="1">
            <a:off x="7740352" y="2844631"/>
            <a:ext cx="807997" cy="10063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3" name="円/楕円 42"/>
          <p:cNvSpPr/>
          <p:nvPr/>
        </p:nvSpPr>
        <p:spPr>
          <a:xfrm>
            <a:off x="8550321" y="281764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 name="テキスト ボックス 77"/>
          <p:cNvSpPr txBox="1">
            <a:spLocks noChangeArrowheads="1"/>
          </p:cNvSpPr>
          <p:nvPr/>
        </p:nvSpPr>
        <p:spPr bwMode="auto">
          <a:xfrm>
            <a:off x="6990214" y="2081173"/>
            <a:ext cx="80021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大館市農作業体験</a:t>
            </a:r>
            <a:endParaRPr lang="ja-JP" altLang="en-US" sz="600" dirty="0">
              <a:solidFill>
                <a:srgbClr val="12923D"/>
              </a:solidFill>
              <a:latin typeface="Calibri" panose="020F0502020204030204" pitchFamily="34" charset="0"/>
            </a:endParaRPr>
          </a:p>
        </p:txBody>
      </p:sp>
      <p:sp>
        <p:nvSpPr>
          <p:cNvPr id="51" name="テキスト ボックス 77"/>
          <p:cNvSpPr txBox="1">
            <a:spLocks noChangeArrowheads="1"/>
          </p:cNvSpPr>
          <p:nvPr/>
        </p:nvSpPr>
        <p:spPr bwMode="auto">
          <a:xfrm>
            <a:off x="6990228" y="2365671"/>
            <a:ext cx="80021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盛岡市内自主研修</a:t>
            </a:r>
            <a:endParaRPr lang="ja-JP" altLang="en-US" sz="600" dirty="0">
              <a:solidFill>
                <a:srgbClr val="12923D"/>
              </a:solidFill>
              <a:latin typeface="Calibri" panose="020F0502020204030204" pitchFamily="34" charset="0"/>
            </a:endParaRPr>
          </a:p>
        </p:txBody>
      </p:sp>
      <p:sp>
        <p:nvSpPr>
          <p:cNvPr id="52" name="テキスト ボックス 77"/>
          <p:cNvSpPr txBox="1">
            <a:spLocks noChangeArrowheads="1"/>
          </p:cNvSpPr>
          <p:nvPr/>
        </p:nvSpPr>
        <p:spPr bwMode="auto">
          <a:xfrm>
            <a:off x="7227201" y="2518071"/>
            <a:ext cx="56938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花巻温泉郷</a:t>
            </a:r>
            <a:endParaRPr lang="ja-JP" altLang="en-US" sz="600" dirty="0">
              <a:solidFill>
                <a:srgbClr val="12923D"/>
              </a:solidFill>
              <a:latin typeface="Calibri" panose="020F0502020204030204" pitchFamily="34" charset="0"/>
            </a:endParaRPr>
          </a:p>
        </p:txBody>
      </p:sp>
      <p:sp>
        <p:nvSpPr>
          <p:cNvPr id="53" name="テキスト ボックス 77"/>
          <p:cNvSpPr txBox="1">
            <a:spLocks noChangeArrowheads="1"/>
          </p:cNvSpPr>
          <p:nvPr/>
        </p:nvSpPr>
        <p:spPr bwMode="auto">
          <a:xfrm>
            <a:off x="7089085" y="2698323"/>
            <a:ext cx="72327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世界遺産中尊寺</a:t>
            </a:r>
            <a:endParaRPr lang="ja-JP" altLang="en-US" sz="600" dirty="0">
              <a:solidFill>
                <a:srgbClr val="12923D"/>
              </a:solidFill>
              <a:latin typeface="Calibri" panose="020F0502020204030204" pitchFamily="34" charset="0"/>
            </a:endParaRPr>
          </a:p>
        </p:txBody>
      </p:sp>
      <p:sp>
        <p:nvSpPr>
          <p:cNvPr id="54" name="テキスト ボックス 77"/>
          <p:cNvSpPr txBox="1">
            <a:spLocks noChangeArrowheads="1"/>
          </p:cNvSpPr>
          <p:nvPr/>
        </p:nvSpPr>
        <p:spPr bwMode="auto">
          <a:xfrm>
            <a:off x="7179433" y="2852936"/>
            <a:ext cx="62709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猊鼻渓舟下り</a:t>
            </a:r>
            <a:endParaRPr lang="ja-JP" altLang="en-US" sz="600" dirty="0">
              <a:solidFill>
                <a:srgbClr val="12923D"/>
              </a:solidFill>
              <a:latin typeface="Calibri" panose="020F0502020204030204" pitchFamily="34" charset="0"/>
            </a:endParaRPr>
          </a:p>
        </p:txBody>
      </p:sp>
    </p:spTree>
    <p:extLst>
      <p:ext uri="{BB962C8B-B14F-4D97-AF65-F5344CB8AC3E}">
        <p14:creationId xmlns:p14="http://schemas.microsoft.com/office/powerpoint/2010/main" val="2853047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295</Words>
  <Application>Microsoft Office PowerPoint</Application>
  <PresentationFormat>画面に合わせる (4:3)</PresentationFormat>
  <Paragraphs>32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2018-03-29T06:55:39Z</dcterms:created>
  <dcterms:modified xsi:type="dcterms:W3CDTF">2018-03-29T06:56:49Z</dcterms:modified>
</cp:coreProperties>
</file>