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156295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1296756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215966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2818575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21495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464284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3615589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12180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52400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2793552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8858AE5-CB38-4F6D-81B2-B1F522A8F27F}"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361080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58AE5-CB38-4F6D-81B2-B1F522A8F27F}"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8338D5-A12B-4C48-96EC-66B2E23CA764}" type="slidenum">
              <a:rPr kumimoji="1" lang="ja-JP" altLang="en-US" smtClean="0"/>
              <a:t>‹#›</a:t>
            </a:fld>
            <a:endParaRPr kumimoji="1" lang="ja-JP" altLang="en-US"/>
          </a:p>
        </p:txBody>
      </p:sp>
    </p:spTree>
    <p:extLst>
      <p:ext uri="{BB962C8B-B14F-4D97-AF65-F5344CB8AC3E}">
        <p14:creationId xmlns:p14="http://schemas.microsoft.com/office/powerpoint/2010/main" val="8499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3301428"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南三陸被災地区震災学習　南三陸町観光協会</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3361556"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白神山地トレッキング</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5650615" y="5007146"/>
            <a:ext cx="3376944"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函館山夜景・市内自主研修</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震災学習・自然体験と函館夜景（宮城・青森・函館）</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広域</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594380097"/>
              </p:ext>
            </p:extLst>
          </p:nvPr>
        </p:nvGraphicFramePr>
        <p:xfrm>
          <a:off x="7937" y="871845"/>
          <a:ext cx="6652295" cy="3665116"/>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33521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＝＝南三陸</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＝＝南三陸</a:t>
                      </a:r>
                      <a:r>
                        <a:rPr kumimoji="1" lang="ja-JP" altLang="en-US" sz="900" b="0" i="0" u="none" strike="noStrike" cap="none" normalizeH="0" baseline="0" dirty="0" smtClean="0">
                          <a:ln>
                            <a:noFill/>
                          </a:ln>
                          <a:solidFill>
                            <a:schemeClr val="tx1"/>
                          </a:solidFill>
                          <a:effectLst/>
                          <a:latin typeface="+mn-ea"/>
                          <a:ea typeface="+mn-ea"/>
                        </a:rPr>
                        <a:t>被災地区震災学習（防災庁舎等浸水箇所、語り部ガイド案内）＝＝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南三陸町</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＝＝南三陸町</a:t>
                      </a:r>
                      <a:r>
                        <a:rPr kumimoji="1" lang="ja-JP" altLang="en-US" sz="900" b="0" i="0" u="none" strike="noStrike" cap="none" normalizeH="0" baseline="0" dirty="0" smtClean="0">
                          <a:ln>
                            <a:noFill/>
                          </a:ln>
                          <a:solidFill>
                            <a:schemeClr val="tx1"/>
                          </a:solidFill>
                          <a:effectLst/>
                          <a:latin typeface="+mn-ea"/>
                          <a:ea typeface="+mn-ea"/>
                        </a:rPr>
                        <a:t>体験学習・ボランティア活動（昼食）＝＝（</a:t>
                      </a:r>
                      <a:r>
                        <a:rPr kumimoji="1" lang="en-US" altLang="ja-JP" sz="900" b="0" i="0" u="none" strike="noStrike" cap="none" normalizeH="0" baseline="0" dirty="0" smtClean="0">
                          <a:ln>
                            <a:noFill/>
                          </a:ln>
                          <a:solidFill>
                            <a:schemeClr val="tx1"/>
                          </a:solidFill>
                          <a:effectLst/>
                          <a:latin typeface="+mn-ea"/>
                          <a:ea typeface="+mn-ea"/>
                        </a:rPr>
                        <a:t>2</a:t>
                      </a:r>
                      <a:r>
                        <a:rPr kumimoji="1" lang="ja-JP" altLang="en-US" sz="900" b="0" i="0" u="none" strike="noStrike" cap="none" normalizeH="0" baseline="0" dirty="0" smtClean="0">
                          <a:ln>
                            <a:noFill/>
                          </a:ln>
                          <a:solidFill>
                            <a:schemeClr val="tx1"/>
                          </a:solidFill>
                          <a:effectLst/>
                          <a:latin typeface="+mn-ea"/>
                          <a:ea typeface="+mn-ea"/>
                        </a:rPr>
                        <a:t>時間</a:t>
                      </a:r>
                      <a:r>
                        <a:rPr kumimoji="1" lang="en-US" altLang="ja-JP" sz="900" b="0" i="0" u="none" strike="noStrike" cap="none" normalizeH="0" baseline="0" dirty="0" smtClean="0">
                          <a:ln>
                            <a:noFill/>
                          </a:ln>
                          <a:solidFill>
                            <a:schemeClr val="tx1"/>
                          </a:solidFill>
                          <a:effectLst/>
                          <a:latin typeface="+mn-ea"/>
                          <a:ea typeface="+mn-ea"/>
                        </a:rPr>
                        <a:t>17</a:t>
                      </a:r>
                      <a:r>
                        <a:rPr kumimoji="1" lang="ja-JP" altLang="en-US" sz="900" b="0" i="0" u="none" strike="noStrike" cap="none" normalizeH="0" baseline="0" dirty="0" smtClean="0">
                          <a:ln>
                            <a:noFill/>
                          </a:ln>
                          <a:solidFill>
                            <a:schemeClr val="tx1"/>
                          </a:solidFill>
                          <a:effectLst/>
                          <a:latin typeface="+mn-ea"/>
                          <a:ea typeface="+mn-ea"/>
                        </a:rPr>
                        <a:t>分）＝＝盛岡駅□■□（</a:t>
                      </a:r>
                      <a:r>
                        <a:rPr kumimoji="1" lang="en-US" altLang="ja-JP" sz="900" b="0" i="0" u="none" strike="noStrike" cap="none" normalizeH="0" baseline="0" dirty="0" smtClean="0">
                          <a:ln>
                            <a:noFill/>
                          </a:ln>
                          <a:solidFill>
                            <a:schemeClr val="tx1"/>
                          </a:solidFill>
                          <a:effectLst/>
                          <a:latin typeface="+mn-ea"/>
                          <a:ea typeface="+mn-ea"/>
                        </a:rPr>
                        <a:t>52</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□■□新青森駅＝＝（</a:t>
                      </a:r>
                      <a:r>
                        <a:rPr kumimoji="1" lang="en-US" altLang="ja-JP" sz="900" b="0" i="0" u="none" strike="noStrike" cap="none" normalizeH="0" baseline="0" dirty="0" smtClean="0">
                          <a:ln>
                            <a:noFill/>
                          </a:ln>
                          <a:solidFill>
                            <a:schemeClr val="tx1"/>
                          </a:solidFill>
                          <a:effectLst/>
                          <a:latin typeface="+mn-ea"/>
                          <a:ea typeface="+mn-ea"/>
                        </a:rPr>
                        <a:t>1</a:t>
                      </a:r>
                      <a:r>
                        <a:rPr kumimoji="1" lang="ja-JP" altLang="en-US" sz="900" b="0" i="0" u="none" strike="noStrike" cap="none" normalizeH="0" baseline="0" dirty="0" smtClean="0">
                          <a:ln>
                            <a:noFill/>
                          </a:ln>
                          <a:solidFill>
                            <a:schemeClr val="tx1"/>
                          </a:solidFill>
                          <a:effectLst/>
                          <a:latin typeface="+mn-ea"/>
                          <a:ea typeface="+mn-ea"/>
                        </a:rPr>
                        <a:t>時間</a:t>
                      </a:r>
                      <a:r>
                        <a:rPr kumimoji="1" lang="en-US" altLang="ja-JP" sz="900" b="0" i="0" u="none" strike="noStrike" cap="none" normalizeH="0" baseline="0" dirty="0" smtClean="0">
                          <a:ln>
                            <a:noFill/>
                          </a:ln>
                          <a:solidFill>
                            <a:schemeClr val="tx1"/>
                          </a:solidFill>
                          <a:effectLst/>
                          <a:latin typeface="+mn-ea"/>
                          <a:ea typeface="+mn-ea"/>
                        </a:rPr>
                        <a:t>6</a:t>
                      </a:r>
                      <a:r>
                        <a:rPr kumimoji="1" lang="ja-JP" altLang="en-US" sz="900" b="0" i="0" u="none" strike="noStrike" cap="none" normalizeH="0" baseline="0" dirty="0" smtClean="0">
                          <a:ln>
                            <a:noFill/>
                          </a:ln>
                          <a:solidFill>
                            <a:schemeClr val="tx1"/>
                          </a:solidFill>
                          <a:effectLst/>
                          <a:latin typeface="+mn-ea"/>
                          <a:ea typeface="+mn-ea"/>
                        </a:rPr>
                        <a:t>分）＝＝鯵ヶ沢泊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err="1" smtClean="0">
                          <a:ln>
                            <a:noFill/>
                          </a:ln>
                          <a:solidFill>
                            <a:schemeClr val="tx1"/>
                          </a:solidFill>
                          <a:effectLst/>
                          <a:latin typeface="+mn-ea"/>
                          <a:ea typeface="+mn-ea"/>
                        </a:rPr>
                        <a:t>鰺ヶ</a:t>
                      </a:r>
                      <a:r>
                        <a:rPr kumimoji="1" lang="ja-JP" altLang="en-US" sz="900" b="0" i="0" u="none" strike="noStrike" cap="none" normalizeH="0" baseline="0" dirty="0" smtClean="0">
                          <a:ln>
                            <a:noFill/>
                          </a:ln>
                          <a:solidFill>
                            <a:schemeClr val="tx1"/>
                          </a:solidFill>
                          <a:effectLst/>
                          <a:latin typeface="+mn-ea"/>
                          <a:ea typeface="+mn-ea"/>
                        </a:rPr>
                        <a:t>沢</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分）＝＝世界遺産白神山地トレッキング＝＝（</a:t>
                      </a:r>
                      <a:r>
                        <a:rPr kumimoji="1" lang="en-US" altLang="ja-JP" sz="900" b="0" i="0" u="none" strike="noStrike" cap="none" normalizeH="0" baseline="0" dirty="0" smtClean="0">
                          <a:ln>
                            <a:noFill/>
                          </a:ln>
                          <a:solidFill>
                            <a:schemeClr val="tx1"/>
                          </a:solidFill>
                          <a:effectLst/>
                          <a:latin typeface="+mn-ea"/>
                          <a:ea typeface="+mn-ea"/>
                        </a:rPr>
                        <a:t>80</a:t>
                      </a:r>
                      <a:r>
                        <a:rPr kumimoji="1" lang="ja-JP" altLang="en-US" sz="900" b="0" i="0" u="none" strike="noStrike" cap="none" normalizeH="0" baseline="0" dirty="0" smtClean="0">
                          <a:ln>
                            <a:noFill/>
                          </a:ln>
                          <a:solidFill>
                            <a:schemeClr val="tx1"/>
                          </a:solidFill>
                          <a:effectLst/>
                          <a:latin typeface="+mn-ea"/>
                          <a:ea typeface="+mn-ea"/>
                        </a:rPr>
                        <a:t>分）＝＝新青森駅□■□（</a:t>
                      </a:r>
                      <a:r>
                        <a:rPr kumimoji="1" lang="en-US" altLang="ja-JP" sz="900" b="0" i="0" u="none" strike="noStrike" cap="none" normalizeH="0" baseline="0" dirty="0" smtClean="0">
                          <a:ln>
                            <a:noFill/>
                          </a:ln>
                          <a:solidFill>
                            <a:schemeClr val="tx1"/>
                          </a:solidFill>
                          <a:effectLst/>
                          <a:latin typeface="+mn-ea"/>
                          <a:ea typeface="+mn-ea"/>
                        </a:rPr>
                        <a:t>1</a:t>
                      </a:r>
                      <a:r>
                        <a:rPr kumimoji="1" lang="ja-JP" altLang="en-US" sz="900" b="0" i="0" u="none" strike="noStrike" cap="none" normalizeH="0" baseline="0" dirty="0" smtClean="0">
                          <a:ln>
                            <a:noFill/>
                          </a:ln>
                          <a:solidFill>
                            <a:schemeClr val="tx1"/>
                          </a:solidFill>
                          <a:effectLst/>
                          <a:latin typeface="+mn-ea"/>
                          <a:ea typeface="+mn-ea"/>
                        </a:rPr>
                        <a:t>時間</a:t>
                      </a:r>
                      <a:r>
                        <a:rPr kumimoji="1" lang="en-US" altLang="ja-JP" sz="900" b="0" i="0" u="none" strike="noStrike" cap="none" normalizeH="0" baseline="0" dirty="0" smtClean="0">
                          <a:ln>
                            <a:noFill/>
                          </a:ln>
                          <a:solidFill>
                            <a:schemeClr val="tx1"/>
                          </a:solidFill>
                          <a:effectLst/>
                          <a:latin typeface="+mn-ea"/>
                          <a:ea typeface="+mn-ea"/>
                        </a:rPr>
                        <a:t>37</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■□函館駅＝＝（</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分）＝＝函館山夜景観賞（夕食）＝</a:t>
                      </a: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分）＝＝函館市内ホテル又は湯の川温泉泊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函館市内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ホテル 又は</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湯の川温泉</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4</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＝＝函館</a:t>
                      </a:r>
                      <a:r>
                        <a:rPr kumimoji="1" lang="ja-JP" altLang="en-US" sz="900" b="0" i="0" u="none" strike="noStrike" cap="none" normalizeH="0" baseline="0" dirty="0" smtClean="0">
                          <a:ln>
                            <a:noFill/>
                          </a:ln>
                          <a:solidFill>
                            <a:schemeClr val="tx1"/>
                          </a:solidFill>
                          <a:effectLst/>
                          <a:latin typeface="+mn-ea"/>
                          <a:ea typeface="+mn-ea"/>
                        </a:rPr>
                        <a:t>市内自主研修（昼食）</a:t>
                      </a:r>
                      <a:r>
                        <a:rPr kumimoji="1" lang="ja-JP" altLang="en-US" sz="900" b="0" i="0" u="none" strike="noStrike" cap="none" normalizeH="0" baseline="0" smtClean="0">
                          <a:ln>
                            <a:noFill/>
                          </a:ln>
                          <a:solidFill>
                            <a:schemeClr val="tx1"/>
                          </a:solidFill>
                          <a:effectLst/>
                          <a:latin typeface="+mn-ea"/>
                          <a:ea typeface="+mn-ea"/>
                        </a:rPr>
                        <a:t>＝＝函館駅</a:t>
                      </a:r>
                      <a:r>
                        <a:rPr kumimoji="1" lang="ja-JP" altLang="en-US" sz="900" b="0" i="0" u="none" strike="noStrike" cap="none" normalizeH="0" baseline="0" dirty="0" smtClean="0">
                          <a:ln>
                            <a:noFill/>
                          </a:ln>
                          <a:solidFill>
                            <a:schemeClr val="tx1"/>
                          </a:solidFill>
                          <a:effectLst/>
                          <a:latin typeface="+mn-ea"/>
                          <a:ea typeface="+mn-ea"/>
                        </a:rPr>
                        <a:t>又は函館空港</a:t>
                      </a:r>
                      <a:r>
                        <a:rPr kumimoji="1" lang="ja-JP" altLang="en-US" sz="900" b="0" i="0" u="none" strike="noStrike" cap="none" normalizeH="0" baseline="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3962129359"/>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04539"/>
            <a:ext cx="3304331" cy="107104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3362448"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5648447" y="5004539"/>
            <a:ext cx="3379112"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 name="テキスト ボックス 34"/>
          <p:cNvSpPr txBox="1">
            <a:spLocks noChangeArrowheads="1"/>
          </p:cNvSpPr>
          <p:nvPr/>
        </p:nvSpPr>
        <p:spPr bwMode="auto">
          <a:xfrm>
            <a:off x="2123728" y="5234902"/>
            <a:ext cx="124606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一次</a:t>
            </a:r>
            <a:r>
              <a:rPr lang="ja-JP" altLang="en-US" sz="700" dirty="0">
                <a:latin typeface="Calibri" panose="020F0502020204030204" pitchFamily="34" charset="0"/>
              </a:rPr>
              <a:t>産業、商工業、行政関係、サービス業、若い世代</a:t>
            </a:r>
            <a:r>
              <a:rPr lang="ja-JP" altLang="en-US" sz="700" dirty="0" smtClean="0">
                <a:latin typeface="Calibri" panose="020F0502020204030204" pitchFamily="34" charset="0"/>
              </a:rPr>
              <a:t>等に</a:t>
            </a:r>
            <a:r>
              <a:rPr lang="ja-JP" altLang="en-US" sz="700" dirty="0">
                <a:latin typeface="Calibri" panose="020F0502020204030204" pitchFamily="34" charset="0"/>
              </a:rPr>
              <a:t>おいて活躍されている方々を講師にお迎えし、自身の体験談、そしてこの震災から得た教訓を伝えていきます。</a:t>
            </a: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726396" y="1239472"/>
                <a:ext cx="461458"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新青森駅</a:t>
                </a:r>
                <a:endParaRPr lang="ja-JP" altLang="en-US" sz="600" dirty="0">
                  <a:solidFill>
                    <a:srgbClr val="12923D"/>
                  </a:solidFill>
                  <a:latin typeface="Calibri" panose="020F0502020204030204" pitchFamily="34" charset="0"/>
                </a:endParaRPr>
              </a:p>
            </p:txBody>
          </p:sp>
          <p:cxnSp>
            <p:nvCxnSpPr>
              <p:cNvPr id="57" name="直線コネクタ 56"/>
              <p:cNvCxnSpPr/>
              <p:nvPr/>
            </p:nvCxnSpPr>
            <p:spPr>
              <a:xfrm flipH="1" flipV="1">
                <a:off x="8005262" y="1375141"/>
                <a:ext cx="365185" cy="11024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221248" y="179084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2050" name="Picture 2" descr="\\192.168.2.1\共有フォルダ\☆ 3 事業推進部（2017年～　）\教育旅行\まなび旅モデルコース用画像集\(8) 広　域ｺｰｽ画像 （鳥澤さん）\②南三陸町語り部講話（南三陸町観光協会）.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3001"/>
          <a:stretch/>
        </p:blipFill>
        <p:spPr bwMode="auto">
          <a:xfrm>
            <a:off x="36375" y="5270986"/>
            <a:ext cx="935225" cy="7884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192.168.2.1\共有フォルダ\☆ 3 事業推進部（2017年～　）\教育旅行\まなび旅モデルコース用画像集\(8) 広　域ｺｰｽ画像 （鳥澤さん）\②南三陸町体験学習（南三陸町観光協会）.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6151"/>
          <a:stretch/>
        </p:blipFill>
        <p:spPr bwMode="auto">
          <a:xfrm>
            <a:off x="1013870" y="5270986"/>
            <a:ext cx="1109858" cy="788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192.168.2.1\共有フォルダ\☆ 3 事業推進部（2017年～　）\教育旅行\まなび旅モデルコース用画像集\(8) 広　域ｺｰｽ画像 （鳥澤さん）\②函館市内2（イメージ）.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3917" r="5537"/>
          <a:stretch/>
        </p:blipFill>
        <p:spPr bwMode="auto">
          <a:xfrm>
            <a:off x="6828332" y="5286984"/>
            <a:ext cx="1070797" cy="76456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5" descr="\\192.168.2.1\共有フォルダ\☆ 3 事業推進部（2017年～　）\教育旅行\まなび旅モデルコース用画像集\(8) 広　域ｺｰｽ画像 （鳥澤さん）\②白神山地トレッキング（ﾋﾞｼﾞﾀｰｾﾝﾀｰ1）.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18083" y="5270986"/>
            <a:ext cx="1051200" cy="788400"/>
          </a:xfrm>
          <a:prstGeom prst="rect">
            <a:avLst/>
          </a:prstGeom>
          <a:noFill/>
          <a:extLst>
            <a:ext uri="{909E8E84-426E-40DD-AFC4-6F175D3DCCD1}">
              <a14:hiddenFill xmlns:a14="http://schemas.microsoft.com/office/drawing/2010/main">
                <a:solidFill>
                  <a:srgbClr val="FFFFFF"/>
                </a:solidFill>
              </a14:hiddenFill>
            </a:ext>
          </a:extLst>
        </p:spPr>
      </p:pic>
      <p:sp>
        <p:nvSpPr>
          <p:cNvPr id="31" name="テキスト ボックス 34"/>
          <p:cNvSpPr txBox="1">
            <a:spLocks noChangeArrowheads="1"/>
          </p:cNvSpPr>
          <p:nvPr/>
        </p:nvSpPr>
        <p:spPr bwMode="auto">
          <a:xfrm>
            <a:off x="4427983" y="5229200"/>
            <a:ext cx="124804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ブナ</a:t>
            </a:r>
            <a:r>
              <a:rPr lang="ja-JP" altLang="en-US" sz="700" dirty="0">
                <a:latin typeface="Calibri" panose="020F0502020204030204" pitchFamily="34" charset="0"/>
              </a:rPr>
              <a:t>の森「白神山地」は、世界遺産のなかでも日本に</a:t>
            </a:r>
            <a:r>
              <a:rPr lang="en-US" altLang="ja-JP" sz="700" dirty="0">
                <a:latin typeface="Calibri" panose="020F0502020204030204" pitchFamily="34" charset="0"/>
              </a:rPr>
              <a:t>4</a:t>
            </a:r>
            <a:r>
              <a:rPr lang="ja-JP" altLang="en-US" sz="700" dirty="0">
                <a:latin typeface="Calibri" panose="020F0502020204030204" pitchFamily="34" charset="0"/>
              </a:rPr>
              <a:t>ヶ所しかない「自然遺産」に分類されています。白神山地は原生的なブナの森が大規模に残っている地域としてとても貴重です。</a:t>
            </a:r>
          </a:p>
        </p:txBody>
      </p:sp>
      <p:sp>
        <p:nvSpPr>
          <p:cNvPr id="32" name="テキスト ボックス 34"/>
          <p:cNvSpPr txBox="1">
            <a:spLocks noChangeArrowheads="1"/>
          </p:cNvSpPr>
          <p:nvPr/>
        </p:nvSpPr>
        <p:spPr bwMode="auto">
          <a:xfrm>
            <a:off x="7878551" y="5223361"/>
            <a:ext cx="1221909"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ミシュラン・グリーンガイド・ジャポンに</a:t>
            </a:r>
            <a:r>
              <a:rPr lang="en-US" altLang="ja-JP" sz="700" dirty="0">
                <a:latin typeface="Calibri" panose="020F0502020204030204" pitchFamily="34" charset="0"/>
              </a:rPr>
              <a:t>3</a:t>
            </a:r>
            <a:r>
              <a:rPr lang="ja-JP" altLang="en-US" sz="700" dirty="0">
                <a:latin typeface="Calibri" panose="020F0502020204030204" pitchFamily="34" charset="0"/>
              </a:rPr>
              <a:t>つ星として掲載された、函館山からの眺望</a:t>
            </a:r>
            <a:r>
              <a:rPr lang="ja-JP" altLang="en-US" sz="700" dirty="0" smtClean="0">
                <a:latin typeface="Calibri" panose="020F0502020204030204" pitchFamily="34" charset="0"/>
              </a:rPr>
              <a:t>。展望</a:t>
            </a:r>
            <a:r>
              <a:rPr lang="ja-JP" altLang="en-US" sz="700" dirty="0">
                <a:latin typeface="Calibri" panose="020F0502020204030204" pitchFamily="34" charset="0"/>
              </a:rPr>
              <a:t>台で写真を撮って帰るだけではなく、光のストーリーをもっと感じることができます</a:t>
            </a:r>
            <a:r>
              <a:rPr lang="ja-JP" altLang="en-US" sz="700" dirty="0" smtClean="0">
                <a:latin typeface="Calibri" panose="020F0502020204030204" pitchFamily="34" charset="0"/>
              </a:rPr>
              <a:t>。</a:t>
            </a:r>
            <a:endParaRPr lang="ja-JP" altLang="en-US" sz="700" dirty="0">
              <a:latin typeface="Calibri" panose="020F0502020204030204" pitchFamily="34" charset="0"/>
            </a:endParaRPr>
          </a:p>
        </p:txBody>
      </p:sp>
      <p:cxnSp>
        <p:nvCxnSpPr>
          <p:cNvPr id="30" name="直線コネクタ 29"/>
          <p:cNvCxnSpPr>
            <a:stCxn id="33" idx="2"/>
          </p:cNvCxnSpPr>
          <p:nvPr/>
        </p:nvCxnSpPr>
        <p:spPr>
          <a:xfrm flipH="1" flipV="1">
            <a:off x="7656712" y="1817836"/>
            <a:ext cx="362716" cy="5995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3" name="円/楕円 32"/>
          <p:cNvSpPr/>
          <p:nvPr/>
        </p:nvSpPr>
        <p:spPr>
          <a:xfrm>
            <a:off x="8019428" y="185080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4" name="直線コネクタ 33"/>
          <p:cNvCxnSpPr/>
          <p:nvPr/>
        </p:nvCxnSpPr>
        <p:spPr>
          <a:xfrm flipH="1">
            <a:off x="7683698" y="1959396"/>
            <a:ext cx="389706" cy="2698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6" name="円/楕円 35"/>
          <p:cNvSpPr/>
          <p:nvPr/>
        </p:nvSpPr>
        <p:spPr>
          <a:xfrm>
            <a:off x="8073404" y="193240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8" name="テキスト ボックス 77"/>
          <p:cNvSpPr txBox="1">
            <a:spLocks noChangeArrowheads="1"/>
          </p:cNvSpPr>
          <p:nvPr/>
        </p:nvSpPr>
        <p:spPr bwMode="auto">
          <a:xfrm>
            <a:off x="7315836" y="1719886"/>
            <a:ext cx="39786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err="1" smtClean="0">
                <a:solidFill>
                  <a:srgbClr val="12923D"/>
                </a:solidFill>
                <a:latin typeface="Calibri" panose="020F0502020204030204" pitchFamily="34" charset="0"/>
              </a:rPr>
              <a:t>鰺ヶ</a:t>
            </a:r>
            <a:r>
              <a:rPr lang="ja-JP" altLang="en-US" sz="600" dirty="0" smtClean="0">
                <a:solidFill>
                  <a:srgbClr val="12923D"/>
                </a:solidFill>
                <a:latin typeface="Calibri" panose="020F0502020204030204" pitchFamily="34" charset="0"/>
              </a:rPr>
              <a:t>沢</a:t>
            </a:r>
            <a:endParaRPr lang="ja-JP" altLang="en-US" sz="600" dirty="0">
              <a:solidFill>
                <a:srgbClr val="12923D"/>
              </a:solidFill>
              <a:latin typeface="Calibri" panose="020F0502020204030204" pitchFamily="34" charset="0"/>
            </a:endParaRPr>
          </a:p>
        </p:txBody>
      </p:sp>
      <p:sp>
        <p:nvSpPr>
          <p:cNvPr id="39" name="テキスト ボックス 77"/>
          <p:cNvSpPr txBox="1">
            <a:spLocks noChangeArrowheads="1"/>
          </p:cNvSpPr>
          <p:nvPr/>
        </p:nvSpPr>
        <p:spPr bwMode="auto">
          <a:xfrm>
            <a:off x="6878055" y="1891432"/>
            <a:ext cx="8755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白神ビジターセンター</a:t>
            </a:r>
            <a:endParaRPr lang="ja-JP" altLang="en-US" sz="600" dirty="0">
              <a:solidFill>
                <a:srgbClr val="12923D"/>
              </a:solidFill>
              <a:latin typeface="Calibri" panose="020F0502020204030204" pitchFamily="34" charset="0"/>
            </a:endParaRPr>
          </a:p>
        </p:txBody>
      </p:sp>
      <p:cxnSp>
        <p:nvCxnSpPr>
          <p:cNvPr id="40" name="直線コネクタ 39"/>
          <p:cNvCxnSpPr/>
          <p:nvPr/>
        </p:nvCxnSpPr>
        <p:spPr>
          <a:xfrm flipH="1" flipV="1">
            <a:off x="7760990" y="2923854"/>
            <a:ext cx="880066" cy="10936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1" name="円/楕円 40"/>
          <p:cNvSpPr/>
          <p:nvPr/>
        </p:nvSpPr>
        <p:spPr>
          <a:xfrm>
            <a:off x="8641056" y="300622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5" name="直線コネクタ 44"/>
          <p:cNvCxnSpPr/>
          <p:nvPr/>
        </p:nvCxnSpPr>
        <p:spPr>
          <a:xfrm flipH="1" flipV="1">
            <a:off x="7683698" y="2420888"/>
            <a:ext cx="837528" cy="2698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円/楕円 45"/>
          <p:cNvSpPr/>
          <p:nvPr/>
        </p:nvSpPr>
        <p:spPr>
          <a:xfrm>
            <a:off x="8521226" y="242088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 name="テキスト ボックス 77"/>
          <p:cNvSpPr txBox="1">
            <a:spLocks noChangeArrowheads="1"/>
          </p:cNvSpPr>
          <p:nvPr/>
        </p:nvSpPr>
        <p:spPr bwMode="auto">
          <a:xfrm>
            <a:off x="7345492" y="2328555"/>
            <a:ext cx="4154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盛岡駅</a:t>
            </a:r>
            <a:endParaRPr lang="ja-JP" altLang="en-US" sz="600" dirty="0">
              <a:solidFill>
                <a:srgbClr val="12923D"/>
              </a:solidFill>
              <a:latin typeface="Calibri" panose="020F0502020204030204" pitchFamily="34" charset="0"/>
            </a:endParaRPr>
          </a:p>
        </p:txBody>
      </p:sp>
      <p:sp>
        <p:nvSpPr>
          <p:cNvPr id="51" name="テキスト ボックス 77"/>
          <p:cNvSpPr txBox="1">
            <a:spLocks noChangeArrowheads="1"/>
          </p:cNvSpPr>
          <p:nvPr/>
        </p:nvSpPr>
        <p:spPr bwMode="auto">
          <a:xfrm>
            <a:off x="6803215" y="2821563"/>
            <a:ext cx="103105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南三陸被災地区震災学習</a:t>
            </a:r>
            <a:endParaRPr lang="ja-JP" altLang="en-US" sz="600" dirty="0">
              <a:solidFill>
                <a:srgbClr val="12923D"/>
              </a:solidFill>
              <a:latin typeface="Calibri" panose="020F0502020204030204" pitchFamily="34" charset="0"/>
            </a:endParaRPr>
          </a:p>
        </p:txBody>
      </p:sp>
      <p:pic>
        <p:nvPicPr>
          <p:cNvPr id="42" name="図 41" descr="\\192.168.2.1\共有フォルダ\☆ 3 事業推進部（2017年～　）\教育旅行\まなび旅モデルコース用画像集\(8) 広　域ｺｰｽ画像 （鳥澤さん）\①函館山夜景（イメージ）.jpg"/>
          <p:cNvPicPr/>
          <p:nvPr/>
        </p:nvPicPr>
        <p:blipFill>
          <a:blip r:embed="rId8" cstate="print">
            <a:extLst>
              <a:ext uri="{BEBA8EAE-BF5A-486C-A8C5-ECC9F3942E4B}">
                <a14:imgProps xmlns:a14="http://schemas.microsoft.com/office/drawing/2010/main">
                  <a14:imgLayer r:embed="rId9">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5684359" y="5286984"/>
            <a:ext cx="1074855" cy="764565"/>
          </a:xfrm>
          <a:prstGeom prst="rect">
            <a:avLst/>
          </a:prstGeom>
          <a:noFill/>
          <a:ln>
            <a:noFill/>
          </a:ln>
        </p:spPr>
      </p:pic>
    </p:spTree>
    <p:extLst>
      <p:ext uri="{BB962C8B-B14F-4D97-AF65-F5344CB8AC3E}">
        <p14:creationId xmlns:p14="http://schemas.microsoft.com/office/powerpoint/2010/main" val="2151926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371</Words>
  <Application>Microsoft Office PowerPoint</Application>
  <PresentationFormat>画面に合わせる (4:3)</PresentationFormat>
  <Paragraphs>39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2018-03-29T06:54:51Z</dcterms:created>
  <dcterms:modified xsi:type="dcterms:W3CDTF">2018-03-29T06:55:26Z</dcterms:modified>
</cp:coreProperties>
</file>