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26C457-FF47-422B-A8DA-888FF2E6CC2C}"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FE45A7-EE2B-406B-A325-BD73F863813C}" type="slidenum">
              <a:rPr kumimoji="1" lang="ja-JP" altLang="en-US" smtClean="0"/>
              <a:t>‹#›</a:t>
            </a:fld>
            <a:endParaRPr kumimoji="1" lang="ja-JP" altLang="en-US"/>
          </a:p>
        </p:txBody>
      </p:sp>
    </p:spTree>
    <p:extLst>
      <p:ext uri="{BB962C8B-B14F-4D97-AF65-F5344CB8AC3E}">
        <p14:creationId xmlns:p14="http://schemas.microsoft.com/office/powerpoint/2010/main" val="39910472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DB1E4A3-EB20-4FCD-AFAE-BFD12E67BEF8}" type="slidenum">
              <a:rPr lang="ja-JP" altLang="en-US" smtClean="0"/>
              <a:pPr/>
              <a:t>1</a:t>
            </a:fld>
            <a:endParaRPr lang="ja-JP" altLang="en-US"/>
          </a:p>
        </p:txBody>
      </p:sp>
    </p:spTree>
    <p:extLst>
      <p:ext uri="{BB962C8B-B14F-4D97-AF65-F5344CB8AC3E}">
        <p14:creationId xmlns:p14="http://schemas.microsoft.com/office/powerpoint/2010/main" val="4025223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4115232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1836177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1011151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3307798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247282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3516119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423543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2883216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232985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158056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28C2C65-0D19-4739-A048-D4F819DE18ED}"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1313776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8C2C65-0D19-4739-A048-D4F819DE18ED}"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1EFA40-849A-4D77-834D-C26EEE2A982D}" type="slidenum">
              <a:rPr kumimoji="1" lang="ja-JP" altLang="en-US" smtClean="0"/>
              <a:t>‹#›</a:t>
            </a:fld>
            <a:endParaRPr kumimoji="1" lang="ja-JP" altLang="en-US"/>
          </a:p>
        </p:txBody>
      </p:sp>
    </p:spTree>
    <p:extLst>
      <p:ext uri="{BB962C8B-B14F-4D97-AF65-F5344CB8AC3E}">
        <p14:creationId xmlns:p14="http://schemas.microsoft.com/office/powerpoint/2010/main" val="1191310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7.jpeg"/><Relationship Id="rId4" Type="http://schemas.openxmlformats.org/officeDocument/2006/relationships/image" Target="../media/image2.pn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3414826"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函館山夜景・市内自主研修</a:t>
            </a:r>
          </a:p>
        </p:txBody>
      </p:sp>
      <p:sp>
        <p:nvSpPr>
          <p:cNvPr id="2145" name="テキスト ボックス 77"/>
          <p:cNvSpPr txBox="1">
            <a:spLocks noChangeArrowheads="1"/>
          </p:cNvSpPr>
          <p:nvPr/>
        </p:nvSpPr>
        <p:spPr bwMode="auto">
          <a:xfrm>
            <a:off x="3491309" y="5010644"/>
            <a:ext cx="2214921"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ねぶたの家</a:t>
            </a:r>
            <a:r>
              <a:rPr lang="ja-JP" altLang="en-US" sz="1000" b="1" dirty="0" smtClean="0">
                <a:latin typeface="Calibri" panose="020F0502020204030204" pitchFamily="34" charset="0"/>
              </a:rPr>
              <a:t>ワラッセ</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5773317" y="5007146"/>
            <a:ext cx="3312532"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平川市農作業体験</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青函エリア体験学習と農家民泊</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体験</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函館</a:t>
            </a:r>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4030252226"/>
              </p:ext>
            </p:extLst>
          </p:nvPr>
        </p:nvGraphicFramePr>
        <p:xfrm>
          <a:off x="7937" y="871844"/>
          <a:ext cx="6751276" cy="3691681"/>
        </p:xfrm>
        <a:graphic>
          <a:graphicData uri="http://schemas.openxmlformats.org/drawingml/2006/table">
            <a:tbl>
              <a:tblPr/>
              <a:tblGrid>
                <a:gridCol w="375092">
                  <a:extLst>
                    <a:ext uri="{9D8B030D-6E8A-4147-A177-3AD203B41FA5}">
                      <a16:colId xmlns="" xmlns:a16="http://schemas.microsoft.com/office/drawing/2014/main" val="20000"/>
                    </a:ext>
                  </a:extLst>
                </a:gridCol>
                <a:gridCol w="5441320">
                  <a:extLst>
                    <a:ext uri="{9D8B030D-6E8A-4147-A177-3AD203B41FA5}">
                      <a16:colId xmlns="" xmlns:a16="http://schemas.microsoft.com/office/drawing/2014/main" val="20001"/>
                    </a:ext>
                  </a:extLst>
                </a:gridCol>
                <a:gridCol w="934864">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函館駅又は函館</a:t>
                      </a:r>
                      <a:r>
                        <a:rPr kumimoji="1" lang="ja-JP" altLang="en-US" sz="900" b="0" i="0" u="none" strike="noStrike" cap="none" normalizeH="0" baseline="0" smtClean="0">
                          <a:ln>
                            <a:noFill/>
                          </a:ln>
                          <a:solidFill>
                            <a:schemeClr val="tx1"/>
                          </a:solidFill>
                          <a:effectLst/>
                          <a:latin typeface="+mn-ea"/>
                          <a:ea typeface="+mn-ea"/>
                        </a:rPr>
                        <a:t>空港＝＝</a:t>
                      </a:r>
                      <a:r>
                        <a:rPr kumimoji="1" lang="ja-JP" altLang="en-US" sz="900" b="0" i="0" u="none" strike="noStrike" cap="none" normalizeH="0" baseline="0" dirty="0" smtClean="0">
                          <a:ln>
                            <a:noFill/>
                          </a:ln>
                          <a:solidFill>
                            <a:schemeClr val="tx1"/>
                          </a:solidFill>
                          <a:effectLst/>
                          <a:latin typeface="+mn-ea"/>
                          <a:ea typeface="+mn-ea"/>
                        </a:rPr>
                        <a:t>函館市内自主</a:t>
                      </a:r>
                      <a:r>
                        <a:rPr kumimoji="1" lang="ja-JP" altLang="en-US" sz="900" b="0" i="0" u="none" strike="noStrike" cap="none" normalizeH="0" baseline="0" smtClean="0">
                          <a:ln>
                            <a:noFill/>
                          </a:ln>
                          <a:solidFill>
                            <a:schemeClr val="tx1"/>
                          </a:solidFill>
                          <a:effectLst/>
                          <a:latin typeface="+mn-ea"/>
                          <a:ea typeface="+mn-ea"/>
                        </a:rPr>
                        <a:t>研修＝＝</a:t>
                      </a:r>
                      <a:r>
                        <a:rPr kumimoji="1" lang="ja-JP" altLang="en-US" sz="900" b="0" i="0" u="none" strike="noStrike" cap="none" normalizeH="0" baseline="0" dirty="0" smtClean="0">
                          <a:ln>
                            <a:noFill/>
                          </a:ln>
                          <a:solidFill>
                            <a:schemeClr val="tx1"/>
                          </a:solidFill>
                          <a:effectLst/>
                          <a:latin typeface="+mn-ea"/>
                          <a:ea typeface="+mn-ea"/>
                        </a:rPr>
                        <a:t>（夕食</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函館山夜景観賞＝＝</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＝函館市内ホテル又は湯の川温泉泊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函館市内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ホテル 又は</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湯の川温泉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ja-JP" altLang="en-US" sz="900" b="0" i="0" u="none" strike="noStrike" cap="none" normalizeH="0" baseline="0" smtClean="0">
                          <a:ln>
                            <a:noFill/>
                          </a:ln>
                          <a:solidFill>
                            <a:schemeClr val="tx1"/>
                          </a:solidFill>
                          <a:effectLst/>
                          <a:latin typeface="+mn-ea"/>
                          <a:ea typeface="+mn-ea"/>
                        </a:rPr>
                        <a:t>＝＝函館駅</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2</a:t>
                      </a:r>
                      <a:r>
                        <a:rPr kumimoji="1" lang="ja-JP" altLang="en-US" sz="900" b="0" i="0" u="none" strike="noStrike" cap="none" normalizeH="0" baseline="0" dirty="0" smtClean="0">
                          <a:ln>
                            <a:noFill/>
                          </a:ln>
                          <a:solidFill>
                            <a:schemeClr val="tx1"/>
                          </a:solidFill>
                          <a:effectLst/>
                          <a:latin typeface="+mn-ea"/>
                          <a:ea typeface="+mn-ea"/>
                        </a:rPr>
                        <a:t>時間</a:t>
                      </a:r>
                      <a:r>
                        <a:rPr kumimoji="1" lang="en-US" altLang="ja-JP" sz="900" b="0" i="0" u="none" strike="noStrike" cap="none" normalizeH="0" baseline="0" dirty="0" smtClean="0">
                          <a:ln>
                            <a:noFill/>
                          </a:ln>
                          <a:solidFill>
                            <a:schemeClr val="tx1"/>
                          </a:solidFill>
                          <a:effectLst/>
                          <a:latin typeface="+mn-ea"/>
                          <a:ea typeface="+mn-ea"/>
                        </a:rPr>
                        <a:t>10</a:t>
                      </a:r>
                      <a:r>
                        <a:rPr kumimoji="1" lang="ja-JP" altLang="en-US" sz="900" b="0" i="0" u="none" strike="noStrike" cap="none" normalizeH="0" baseline="0" dirty="0" smtClean="0">
                          <a:ln>
                            <a:noFill/>
                          </a:ln>
                          <a:solidFill>
                            <a:schemeClr val="tx1"/>
                          </a:solidFill>
                          <a:effectLst/>
                          <a:latin typeface="+mn-ea"/>
                          <a:ea typeface="+mn-ea"/>
                        </a:rPr>
                        <a:t>分）□■□青森駅・・・（</a:t>
                      </a:r>
                      <a:r>
                        <a:rPr kumimoji="1" lang="en-US" altLang="ja-JP" sz="900" b="0" i="0" u="none" strike="noStrike" cap="none" normalizeH="0" baseline="0" dirty="0" smtClean="0">
                          <a:ln>
                            <a:noFill/>
                          </a:ln>
                          <a:solidFill>
                            <a:schemeClr val="tx1"/>
                          </a:solidFill>
                          <a:effectLst/>
                          <a:latin typeface="+mn-ea"/>
                          <a:ea typeface="+mn-ea"/>
                        </a:rPr>
                        <a:t>1</a:t>
                      </a:r>
                      <a:r>
                        <a:rPr kumimoji="1" lang="ja-JP" altLang="en-US" sz="900" b="0" i="0" u="none" strike="noStrike" cap="none" normalizeH="0" baseline="0" dirty="0" smtClean="0">
                          <a:ln>
                            <a:noFill/>
                          </a:ln>
                          <a:solidFill>
                            <a:schemeClr val="tx1"/>
                          </a:solidFill>
                          <a:effectLst/>
                          <a:latin typeface="+mn-ea"/>
                          <a:ea typeface="+mn-ea"/>
                        </a:rPr>
                        <a:t>分）・・・ねぶたの家ワ・ラッセ＝＝（</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45</a:t>
                      </a:r>
                      <a:r>
                        <a:rPr kumimoji="1" lang="ja-JP" altLang="en-US" sz="900" b="0" i="0" u="none" strike="noStrike" cap="none" normalizeH="0" baseline="0" dirty="0" smtClean="0">
                          <a:ln>
                            <a:noFill/>
                          </a:ln>
                          <a:solidFill>
                            <a:schemeClr val="tx1"/>
                          </a:solidFill>
                          <a:effectLst/>
                          <a:latin typeface="+mn-ea"/>
                          <a:ea typeface="+mn-ea"/>
                        </a:rPr>
                        <a:t>分）＝</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＝入村式・・・平川市農作業体験・農家民泊体験・・・平川地区民泊</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平川地区民泊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宿泊地・・・農作業体験・・・離村式＝＝（</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分）＝＝新青森駅＝＝＝各地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3416414"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3491667"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5774209" y="5004539"/>
            <a:ext cx="3311199"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 name="テキスト ボックス 34"/>
          <p:cNvSpPr txBox="1">
            <a:spLocks noChangeArrowheads="1"/>
          </p:cNvSpPr>
          <p:nvPr/>
        </p:nvSpPr>
        <p:spPr bwMode="auto">
          <a:xfrm>
            <a:off x="2195165" y="5253367"/>
            <a:ext cx="129614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ミシュラン・グリーンガイド・ジャポンに</a:t>
            </a:r>
            <a:r>
              <a:rPr lang="en-US" altLang="ja-JP" sz="700" dirty="0" smtClean="0">
                <a:latin typeface="Calibri" panose="020F0502020204030204" pitchFamily="34" charset="0"/>
              </a:rPr>
              <a:t>3</a:t>
            </a:r>
            <a:r>
              <a:rPr lang="ja-JP" altLang="en-US" sz="700" dirty="0" smtClean="0">
                <a:latin typeface="Calibri" panose="020F0502020204030204" pitchFamily="34" charset="0"/>
              </a:rPr>
              <a:t>つ星として掲載された、函館山からの眺望。</a:t>
            </a:r>
            <a:endParaRPr lang="en-US" altLang="ja-JP" sz="700" dirty="0" smtClean="0">
              <a:latin typeface="Calibri" panose="020F0502020204030204" pitchFamily="34" charset="0"/>
            </a:endParaRPr>
          </a:p>
          <a:p>
            <a:r>
              <a:rPr lang="ja-JP" altLang="en-US" sz="700" dirty="0">
                <a:latin typeface="Calibri" panose="020F0502020204030204" pitchFamily="34" charset="0"/>
              </a:rPr>
              <a:t>展望台</a:t>
            </a:r>
            <a:r>
              <a:rPr lang="ja-JP" altLang="en-US" sz="700" dirty="0" smtClean="0">
                <a:latin typeface="Calibri" panose="020F0502020204030204" pitchFamily="34" charset="0"/>
              </a:rPr>
              <a:t>で写真を撮って帰るだけではなく、光のストーリーをもっと感じることができます。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167843" y="1354874"/>
                <a:ext cx="808453"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ねぶたの家ワ・ラッセ</a:t>
                </a:r>
                <a:endParaRPr lang="ja-JP" altLang="en-US" sz="600" dirty="0">
                  <a:solidFill>
                    <a:srgbClr val="12923D"/>
                  </a:solidFill>
                  <a:latin typeface="Calibri" panose="020F0502020204030204" pitchFamily="34" charset="0"/>
                </a:endParaRPr>
              </a:p>
            </p:txBody>
          </p:sp>
          <p:cxnSp>
            <p:nvCxnSpPr>
              <p:cNvPr id="57" name="直線コネクタ 56"/>
              <p:cNvCxnSpPr>
                <a:stCxn id="69" idx="2"/>
              </p:cNvCxnSpPr>
              <p:nvPr/>
            </p:nvCxnSpPr>
            <p:spPr>
              <a:xfrm flipH="1" flipV="1">
                <a:off x="7937786" y="1442976"/>
                <a:ext cx="472341" cy="5900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263591" y="180846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1026" name="Picture 2" descr="\\192.168.2.1\共有フォルダ\☆ 3 事業推進部（2017年～　）\教育旅行\まなび旅モデルコース用画像集\(8) 広　域ｺｰｽ画像 （鳥澤さん）\①ねぶたの家ワラッセ.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31608" y="5271264"/>
            <a:ext cx="1077068" cy="788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192.168.2.1\共有フォルダ\☆ 3 事業推進部（2017年～　）\教育旅行\まなび旅モデルコース用画像集\(8) 広　域ｺｰｽ画像 （鳥澤さん）\①函館山夜景（イメージ）.jpg"/>
          <p:cNvPicPr>
            <a:picLocks noChangeAspect="1" noChangeArrowheads="1"/>
          </p:cNvPicPr>
          <p:nvPr/>
        </p:nvPicPr>
        <p:blipFill>
          <a:blip r:embed="rId6" cstate="print">
            <a:extLst>
              <a:ext uri="{BEBA8EAE-BF5A-486C-A8C5-ECC9F3942E4B}">
                <a14:imgProps xmlns:a14="http://schemas.microsoft.com/office/drawing/2010/main">
                  <a14:imgLayer r:embed="rId7">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148281" y="5271264"/>
            <a:ext cx="1105693" cy="78840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11" descr="DSC01456"/>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803170" y="5271264"/>
            <a:ext cx="994444" cy="788400"/>
          </a:xfrm>
          <a:prstGeom prst="rect">
            <a:avLst/>
          </a:prstGeom>
          <a:noFill/>
          <a:ln>
            <a:noFill/>
          </a:ln>
          <a:extLst/>
        </p:spPr>
      </p:pic>
      <p:pic>
        <p:nvPicPr>
          <p:cNvPr id="28" name="Picture 14" descr="103_0342"/>
          <p:cNvPicPr/>
          <p:nvPr/>
        </p:nvPicPr>
        <p:blipFill>
          <a:blip r:embed="rId9" cstate="print">
            <a:lum bright="12000" contrast="24000"/>
            <a:extLst>
              <a:ext uri="{28A0092B-C50C-407E-A947-70E740481C1C}">
                <a14:useLocalDpi xmlns:a14="http://schemas.microsoft.com/office/drawing/2010/main" val="0"/>
              </a:ext>
            </a:extLst>
          </a:blip>
          <a:srcRect t="5905" b="5905"/>
          <a:stretch>
            <a:fillRect/>
          </a:stretch>
        </p:blipFill>
        <p:spPr bwMode="auto">
          <a:xfrm>
            <a:off x="6823535" y="5271264"/>
            <a:ext cx="1103660" cy="788400"/>
          </a:xfrm>
          <a:prstGeom prst="rect">
            <a:avLst/>
          </a:prstGeom>
          <a:noFill/>
          <a:ln>
            <a:noFill/>
          </a:ln>
          <a:extLst/>
        </p:spPr>
      </p:pic>
      <p:sp>
        <p:nvSpPr>
          <p:cNvPr id="29" name="テキスト ボックス 34"/>
          <p:cNvSpPr txBox="1">
            <a:spLocks noChangeArrowheads="1"/>
          </p:cNvSpPr>
          <p:nvPr/>
        </p:nvSpPr>
        <p:spPr bwMode="auto">
          <a:xfrm>
            <a:off x="4608676" y="5261828"/>
            <a:ext cx="118746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街の発展を見届けてきたねぶた祭の歴史や魅力を余すことなく紹介し、ねぶたのすべてを</a:t>
            </a:r>
            <a:r>
              <a:rPr lang="en-US" altLang="ja-JP" sz="700" dirty="0">
                <a:latin typeface="Calibri" panose="020F0502020204030204" pitchFamily="34" charset="0"/>
              </a:rPr>
              <a:t>1</a:t>
            </a:r>
            <a:r>
              <a:rPr lang="ja-JP" altLang="en-US" sz="700" dirty="0">
                <a:latin typeface="Calibri" panose="020F0502020204030204" pitchFamily="34" charset="0"/>
              </a:rPr>
              <a:t>年を通じて体感することができる</a:t>
            </a:r>
            <a:r>
              <a:rPr lang="en-US" altLang="ja-JP" sz="700" dirty="0">
                <a:latin typeface="Calibri" panose="020F0502020204030204" pitchFamily="34" charset="0"/>
              </a:rPr>
              <a:t>"</a:t>
            </a:r>
            <a:r>
              <a:rPr lang="ja-JP" altLang="en-US" sz="700" dirty="0">
                <a:latin typeface="Calibri" panose="020F0502020204030204" pitchFamily="34" charset="0"/>
              </a:rPr>
              <a:t>夢の空間</a:t>
            </a:r>
            <a:r>
              <a:rPr lang="en-US" altLang="ja-JP" sz="700" dirty="0">
                <a:latin typeface="Calibri" panose="020F0502020204030204" pitchFamily="34" charset="0"/>
              </a:rPr>
              <a:t>"</a:t>
            </a:r>
            <a:r>
              <a:rPr lang="ja-JP" altLang="en-US" sz="700" dirty="0">
                <a:latin typeface="Calibri" panose="020F0502020204030204" pitchFamily="34" charset="0"/>
              </a:rPr>
              <a:t>です。</a:t>
            </a:r>
          </a:p>
        </p:txBody>
      </p:sp>
      <p:sp>
        <p:nvSpPr>
          <p:cNvPr id="30" name="テキスト ボックス 34"/>
          <p:cNvSpPr txBox="1">
            <a:spLocks noChangeArrowheads="1"/>
          </p:cNvSpPr>
          <p:nvPr/>
        </p:nvSpPr>
        <p:spPr bwMode="auto">
          <a:xfrm>
            <a:off x="7891625" y="5222916"/>
            <a:ext cx="124606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受入農家と対面後</a:t>
            </a:r>
            <a:r>
              <a:rPr lang="ja-JP" altLang="en-US" sz="700" dirty="0" smtClean="0">
                <a:latin typeface="Calibri" panose="020F0502020204030204" pitchFamily="34" charset="0"/>
              </a:rPr>
              <a:t>、各農家宅</a:t>
            </a:r>
            <a:r>
              <a:rPr lang="ja-JP" altLang="en-US" sz="700" dirty="0">
                <a:latin typeface="Calibri" panose="020F0502020204030204" pitchFamily="34" charset="0"/>
              </a:rPr>
              <a:t>に移動し、到着後は季節ごとの農作業を体験</a:t>
            </a:r>
            <a:r>
              <a:rPr lang="ja-JP" altLang="en-US" sz="700" dirty="0" smtClean="0">
                <a:latin typeface="Calibri" panose="020F0502020204030204" pitchFamily="34" charset="0"/>
              </a:rPr>
              <a:t>。農業</a:t>
            </a:r>
            <a:r>
              <a:rPr lang="ja-JP" altLang="en-US" sz="700" dirty="0">
                <a:latin typeface="Calibri" panose="020F0502020204030204" pitchFamily="34" charset="0"/>
              </a:rPr>
              <a:t>と食糧の大切さを理解し働くことの喜びを味わいます。食事づくりでは、津軽の食文化を学びます。</a:t>
            </a:r>
          </a:p>
        </p:txBody>
      </p:sp>
      <p:sp>
        <p:nvSpPr>
          <p:cNvPr id="31" name="円/楕円 30"/>
          <p:cNvSpPr/>
          <p:nvPr/>
        </p:nvSpPr>
        <p:spPr>
          <a:xfrm>
            <a:off x="8191971" y="188984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2" name="直線コネクタ 31"/>
          <p:cNvCxnSpPr>
            <a:stCxn id="31" idx="2"/>
          </p:cNvCxnSpPr>
          <p:nvPr/>
        </p:nvCxnSpPr>
        <p:spPr>
          <a:xfrm flipH="1">
            <a:off x="7656582" y="1916832"/>
            <a:ext cx="535389" cy="3970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4" name="テキスト ボックス 77"/>
          <p:cNvSpPr txBox="1">
            <a:spLocks noChangeArrowheads="1"/>
          </p:cNvSpPr>
          <p:nvPr/>
        </p:nvSpPr>
        <p:spPr bwMode="auto">
          <a:xfrm>
            <a:off x="6866192" y="1862435"/>
            <a:ext cx="85151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平川市　農家蔵の館</a:t>
            </a:r>
            <a:endParaRPr lang="ja-JP" altLang="en-US" sz="600" dirty="0">
              <a:solidFill>
                <a:srgbClr val="12923D"/>
              </a:solidFill>
              <a:latin typeface="Calibri" panose="020F0502020204030204" pitchFamily="34" charset="0"/>
            </a:endParaRPr>
          </a:p>
        </p:txBody>
      </p:sp>
      <p:pic>
        <p:nvPicPr>
          <p:cNvPr id="33" name="Picture 4" descr="\\192.168.2.1\共有フォルダ\☆ 3 事業推進部（2017年～　）\教育旅行\まなび旅モデルコース用画像集\(8) 広　域ｺｰｽ画像 （鳥澤さん）\②函館市内2（イメージ）.jpg"/>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3917" r="5537"/>
          <a:stretch/>
        </p:blipFill>
        <p:spPr bwMode="auto">
          <a:xfrm>
            <a:off x="36222" y="5277256"/>
            <a:ext cx="1070797" cy="764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284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310</Words>
  <Application>Microsoft Office PowerPoint</Application>
  <PresentationFormat>画面に合わせる (4:3)</PresentationFormat>
  <Paragraphs>32</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2018-03-29T06:53:50Z</dcterms:created>
  <dcterms:modified xsi:type="dcterms:W3CDTF">2018-03-29T06:54:41Z</dcterms:modified>
</cp:coreProperties>
</file>