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-66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847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4548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138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6010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378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055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110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0855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38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4915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1838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B4EBD-BDA3-4702-A6E5-98B6426F648F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0880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4" name="テキスト ボックス 77"/>
          <p:cNvSpPr txBox="1">
            <a:spLocks noChangeArrowheads="1"/>
          </p:cNvSpPr>
          <p:nvPr/>
        </p:nvSpPr>
        <p:spPr bwMode="auto">
          <a:xfrm>
            <a:off x="5046" y="5009855"/>
            <a:ext cx="2212617" cy="244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雪国体験　雪だるま財団　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雪国体験と農家民泊体験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新潟県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102441"/>
              </p:ext>
            </p:extLst>
          </p:nvPr>
        </p:nvGraphicFramePr>
        <p:xfrm>
          <a:off x="7937" y="871844"/>
          <a:ext cx="6652295" cy="3691681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186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昼食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雪国体験プログラム＝＝（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分）＝＝上越市泊（温泉旅館・ホテル・ペンション）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新潟県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上越市街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ホテル 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分）＝＝入村式・・・上越市農作業体験・農村生活体験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・・・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・上越市農家民泊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上越市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農家民泊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宿泊地・・・郷土料理づくり体験（昼食）・・・離村式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＝＝各地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3458" y="5004539"/>
            <a:ext cx="2214205" cy="107822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51" name="テキスト ボックス 34"/>
          <p:cNvSpPr txBox="1">
            <a:spLocks noChangeArrowheads="1"/>
          </p:cNvSpPr>
          <p:nvPr/>
        </p:nvSpPr>
        <p:spPr bwMode="auto">
          <a:xfrm>
            <a:off x="1036065" y="5279841"/>
            <a:ext cx="129374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800" dirty="0"/>
              <a:t>越後田舎体験では、越後新潟県上越を中心とした地域にて、自然を体験できるツアーやイベントなどを企画しています。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xmlns="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xmlns="" id="{93F76B8F-10FF-BE44-8688-F932A9EFF90C}"/>
              </a:ext>
            </a:extLst>
          </p:cNvPr>
          <p:cNvSpPr txBox="1"/>
          <p:nvPr/>
        </p:nvSpPr>
        <p:spPr>
          <a:xfrm>
            <a:off x="2987824" y="4563527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3075" name="Picture 3" descr="\\192.168.2.1\共有フォルダ\☆ 3 事業推進部（2017年～　）\教育旅行\まなび旅モデルコース用画像集\(7) 新潟県ｺｰｽ画像（鳥澤さん）\③雪国体験1（雪だるま財団）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13" y="5271663"/>
            <a:ext cx="1004451" cy="78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グループ化 1"/>
          <p:cNvGrpSpPr/>
          <p:nvPr/>
        </p:nvGrpSpPr>
        <p:grpSpPr>
          <a:xfrm>
            <a:off x="6579097" y="5004538"/>
            <a:ext cx="2322512" cy="1076749"/>
            <a:chOff x="6785992" y="5004538"/>
            <a:chExt cx="2322512" cy="1076749"/>
          </a:xfrm>
        </p:grpSpPr>
        <p:sp>
          <p:nvSpPr>
            <p:cNvPr id="2149" name="Text Box 65"/>
            <p:cNvSpPr txBox="1">
              <a:spLocks noChangeArrowheads="1"/>
            </p:cNvSpPr>
            <p:nvPr/>
          </p:nvSpPr>
          <p:spPr bwMode="auto">
            <a:xfrm>
              <a:off x="6788159" y="5007145"/>
              <a:ext cx="2320345" cy="2791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wrap="square" lIns="90000" tIns="46800" rIns="90000" bIns="46800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1200" b="1" dirty="0">
                  <a:latin typeface="Calibri" panose="020F0502020204030204" pitchFamily="34" charset="0"/>
                </a:rPr>
                <a:t>郷土料理体験　</a:t>
              </a:r>
              <a:r>
                <a:rPr lang="ja-JP" altLang="en-US" sz="800" b="1" dirty="0">
                  <a:latin typeface="Calibri" panose="020F0502020204030204" pitchFamily="34" charset="0"/>
                </a:rPr>
                <a:t>越後田舎体験</a:t>
              </a:r>
              <a:r>
                <a:rPr lang="ja-JP" altLang="en-US" sz="800" b="1" dirty="0" smtClean="0">
                  <a:latin typeface="Calibri" panose="020F0502020204030204" pitchFamily="34" charset="0"/>
                </a:rPr>
                <a:t>推進協議会</a:t>
              </a:r>
              <a:endParaRPr lang="en-US" altLang="ja-JP" sz="800" b="1" dirty="0">
                <a:latin typeface="Calibri" panose="020F0502020204030204" pitchFamily="34" charset="0"/>
              </a:endParaRPr>
            </a:p>
          </p:txBody>
        </p:sp>
        <p:sp>
          <p:nvSpPr>
            <p:cNvPr id="109" name="正方形/長方形 108"/>
            <p:cNvSpPr/>
            <p:nvPr/>
          </p:nvSpPr>
          <p:spPr>
            <a:xfrm>
              <a:off x="6785992" y="5004538"/>
              <a:ext cx="2311986" cy="1076749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pic>
          <p:nvPicPr>
            <p:cNvPr id="40" name="Picture 8" descr="\\192.168.2.1\共有フォルダ\☆ 3 事業推進部（2017年～　）\教育旅行\まなび旅モデルコース用画像集\(7) 新潟県ｺｰｽ画像（鳥澤さん）\③上越市郷土料理（越後田舎体験推進協議会）.gi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9926" y="5280720"/>
              <a:ext cx="979228" cy="788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" name="テキスト ボックス 34"/>
            <p:cNvSpPr txBox="1">
              <a:spLocks noChangeArrowheads="1"/>
            </p:cNvSpPr>
            <p:nvPr/>
          </p:nvSpPr>
          <p:spPr bwMode="auto">
            <a:xfrm>
              <a:off x="7740353" y="5283503"/>
              <a:ext cx="136815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ja-JP" altLang="en-US" sz="700" dirty="0">
                  <a:latin typeface="Calibri" panose="020F0502020204030204" pitchFamily="34" charset="0"/>
                </a:rPr>
                <a:t>越後田舎体験では、越後新潟県上越を中心とした地域にて、自然を体験できるツアーやイベントなどを企画して</a:t>
              </a:r>
              <a:r>
                <a:rPr lang="ja-JP" altLang="en-US" sz="700" dirty="0" smtClean="0">
                  <a:latin typeface="Calibri" panose="020F0502020204030204" pitchFamily="34" charset="0"/>
                </a:rPr>
                <a:t>います。</a:t>
              </a:r>
              <a:endParaRPr lang="ja-JP" altLang="en-US" sz="700" dirty="0">
                <a:latin typeface="Calibri" panose="020F0502020204030204" pitchFamily="34" charset="0"/>
              </a:endParaRPr>
            </a:p>
          </p:txBody>
        </p:sp>
      </p:grpSp>
      <p:grpSp>
        <p:nvGrpSpPr>
          <p:cNvPr id="31" name="グループ化 30"/>
          <p:cNvGrpSpPr/>
          <p:nvPr/>
        </p:nvGrpSpPr>
        <p:grpSpPr>
          <a:xfrm>
            <a:off x="2329813" y="5012740"/>
            <a:ext cx="4083100" cy="1080070"/>
            <a:chOff x="2289100" y="5009855"/>
            <a:chExt cx="4083100" cy="1080070"/>
          </a:xfrm>
        </p:grpSpPr>
        <p:sp>
          <p:nvSpPr>
            <p:cNvPr id="32" name="テキスト ボックス 77"/>
            <p:cNvSpPr txBox="1">
              <a:spLocks noChangeArrowheads="1"/>
            </p:cNvSpPr>
            <p:nvPr/>
          </p:nvSpPr>
          <p:spPr bwMode="auto">
            <a:xfrm>
              <a:off x="2289100" y="5020169"/>
              <a:ext cx="4083100" cy="24606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1000" b="1" dirty="0" smtClean="0">
                  <a:latin typeface="Calibri" panose="020F0502020204030204" pitchFamily="34" charset="0"/>
                </a:rPr>
                <a:t>農村生活体験　（耕太郎農園ほか）</a:t>
              </a:r>
              <a:endParaRPr lang="en-US" altLang="ja-JP" sz="1000" b="1" dirty="0">
                <a:latin typeface="Calibri" panose="020F0502020204030204" pitchFamily="34" charset="0"/>
              </a:endParaRPr>
            </a:p>
          </p:txBody>
        </p:sp>
        <p:sp>
          <p:nvSpPr>
            <p:cNvPr id="38" name="正方形/長方形 37"/>
            <p:cNvSpPr/>
            <p:nvPr/>
          </p:nvSpPr>
          <p:spPr>
            <a:xfrm>
              <a:off x="2289458" y="5009855"/>
              <a:ext cx="4082742" cy="108007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pic>
          <p:nvPicPr>
            <p:cNvPr id="39" name="Picture 5" descr="\\192.168.2.1\共有フォルダ\☆ 3 事業推進部（2017年～　）\教育旅行\まなび旅モデルコース用画像集\(7) 新潟県ｺｰｽ画像（鳥澤さん）\①上越市農村生活（耕太郎農園）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9752" y="5282624"/>
              <a:ext cx="1008112" cy="7702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2" name="テキスト ボックス 34"/>
            <p:cNvSpPr txBox="1">
              <a:spLocks noChangeArrowheads="1"/>
            </p:cNvSpPr>
            <p:nvPr/>
          </p:nvSpPr>
          <p:spPr bwMode="auto">
            <a:xfrm>
              <a:off x="4572000" y="5253367"/>
              <a:ext cx="1800200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ja-JP" altLang="en-US" sz="700" dirty="0">
                  <a:latin typeface="Calibri" panose="020F0502020204030204" pitchFamily="34" charset="0"/>
                </a:rPr>
                <a:t>上越市安塚区の耕太郎農園は、夫婦</a:t>
              </a:r>
              <a:r>
                <a:rPr lang="en-US" altLang="ja-JP" sz="700" dirty="0">
                  <a:latin typeface="Calibri" panose="020F0502020204030204" pitchFamily="34" charset="0"/>
                </a:rPr>
                <a:t>2</a:t>
              </a:r>
              <a:r>
                <a:rPr lang="ja-JP" altLang="en-US" sz="700" dirty="0">
                  <a:latin typeface="Calibri" panose="020F0502020204030204" pitchFamily="34" charset="0"/>
                </a:rPr>
                <a:t>人で営む小さな農園。しかし活動は多岐にわたりエネルギッシュな”</a:t>
              </a:r>
              <a:r>
                <a:rPr lang="ja-JP" altLang="en-US" sz="700" dirty="0" err="1">
                  <a:latin typeface="Calibri" panose="020F0502020204030204" pitchFamily="34" charset="0"/>
                </a:rPr>
                <a:t>ごちゃ</a:t>
              </a:r>
              <a:r>
                <a:rPr lang="ja-JP" altLang="en-US" sz="700" dirty="0">
                  <a:latin typeface="Calibri" panose="020F0502020204030204" pitchFamily="34" charset="0"/>
                </a:rPr>
                <a:t>まぜ農業”が魅力。素敵なご夫婦の素敵な農園です</a:t>
              </a:r>
              <a:r>
                <a:rPr lang="ja-JP" altLang="en-US" sz="700" dirty="0" smtClean="0">
                  <a:latin typeface="Calibri" panose="020F0502020204030204" pitchFamily="34" charset="0"/>
                </a:rPr>
                <a:t>。</a:t>
              </a:r>
              <a:endParaRPr lang="en-US" altLang="ja-JP" sz="700" dirty="0" smtClean="0">
                <a:latin typeface="Calibri" panose="020F0502020204030204" pitchFamily="34" charset="0"/>
              </a:endParaRPr>
            </a:p>
            <a:p>
              <a:r>
                <a:rPr lang="ja-JP" altLang="en-US" sz="700" dirty="0" smtClean="0">
                  <a:latin typeface="Calibri" panose="020F0502020204030204" pitchFamily="34" charset="0"/>
                </a:rPr>
                <a:t>右画像は、耕太郎</a:t>
              </a:r>
              <a:r>
                <a:rPr lang="ja-JP" altLang="en-US" sz="700" dirty="0">
                  <a:latin typeface="Calibri" panose="020F0502020204030204" pitchFamily="34" charset="0"/>
                </a:rPr>
                <a:t>農園からの棚田の景観。 都会では見られない美しさです。</a:t>
              </a:r>
            </a:p>
          </p:txBody>
        </p:sp>
        <p:pic>
          <p:nvPicPr>
            <p:cNvPr id="43" name="図 42" descr="\\192.168.2.1\共有フォルダ\☆ 3 事業推進部（2017年～　）\教育旅行\まなび旅モデルコース用画像集\(7) 新潟県ｺｰｽ画像（鳥澤さん）\①上越市農作業（耕太郎農園）.jpg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9873" y="5289124"/>
              <a:ext cx="1152128" cy="763739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3" name="グループ化 52"/>
          <p:cNvGrpSpPr/>
          <p:nvPr/>
        </p:nvGrpSpPr>
        <p:grpSpPr>
          <a:xfrm>
            <a:off x="6750076" y="865325"/>
            <a:ext cx="2256009" cy="3715803"/>
            <a:chOff x="6750076" y="865325"/>
            <a:chExt cx="2256009" cy="3715803"/>
          </a:xfrm>
        </p:grpSpPr>
        <p:grpSp>
          <p:nvGrpSpPr>
            <p:cNvPr id="54" name="グループ化 53"/>
            <p:cNvGrpSpPr/>
            <p:nvPr/>
          </p:nvGrpSpPr>
          <p:grpSpPr>
            <a:xfrm>
              <a:off x="6750076" y="865325"/>
              <a:ext cx="2256009" cy="3715803"/>
              <a:chOff x="6771544" y="847723"/>
              <a:chExt cx="2256009" cy="3715803"/>
            </a:xfrm>
          </p:grpSpPr>
          <p:sp>
            <p:nvSpPr>
              <p:cNvPr id="5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6832009" y="1009499"/>
                <a:ext cx="2195544" cy="2915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5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25233" y="1360015"/>
                <a:ext cx="2115922" cy="31276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0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6771544" y="3640637"/>
                <a:ext cx="415498" cy="184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上越市</a:t>
                </a:r>
                <a:endParaRPr lang="ja-JP" altLang="en-US" sz="600" dirty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</p:txBody>
          </p:sp>
          <p:cxnSp>
            <p:nvCxnSpPr>
              <p:cNvPr id="61" name="直線コネクタ 60"/>
              <p:cNvCxnSpPr>
                <a:stCxn id="57" idx="0"/>
              </p:cNvCxnSpPr>
              <p:nvPr/>
            </p:nvCxnSpPr>
            <p:spPr>
              <a:xfrm flipH="1" flipV="1">
                <a:off x="7290728" y="3772293"/>
                <a:ext cx="32657" cy="212410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角丸四角形 61"/>
              <p:cNvSpPr/>
              <p:nvPr/>
            </p:nvSpPr>
            <p:spPr>
              <a:xfrm>
                <a:off x="6803210" y="847723"/>
                <a:ext cx="2210790" cy="3715803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55" name="円/楕円 54"/>
            <p:cNvSpPr/>
            <p:nvPr/>
          </p:nvSpPr>
          <p:spPr>
            <a:xfrm>
              <a:off x="7213688" y="3976319"/>
              <a:ext cx="65310" cy="65310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cxnSp>
          <p:nvCxnSpPr>
            <p:cNvPr id="56" name="直線コネクタ 55"/>
            <p:cNvCxnSpPr/>
            <p:nvPr/>
          </p:nvCxnSpPr>
          <p:spPr>
            <a:xfrm flipH="1" flipV="1">
              <a:off x="7024474" y="3789040"/>
              <a:ext cx="204768" cy="192521"/>
            </a:xfrm>
            <a:prstGeom prst="line">
              <a:avLst/>
            </a:prstGeom>
            <a:ln w="3175">
              <a:solidFill>
                <a:srgbClr val="1292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円/楕円 56"/>
            <p:cNvSpPr/>
            <p:nvPr/>
          </p:nvSpPr>
          <p:spPr>
            <a:xfrm>
              <a:off x="7290730" y="3966271"/>
              <a:ext cx="65310" cy="65310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63" name="テキスト ボックス 77"/>
          <p:cNvSpPr txBox="1">
            <a:spLocks noChangeArrowheads="1"/>
          </p:cNvSpPr>
          <p:nvPr/>
        </p:nvSpPr>
        <p:spPr bwMode="auto">
          <a:xfrm>
            <a:off x="7006037" y="3631804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十日町市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34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</Words>
  <Application>Microsoft Office PowerPoint</Application>
  <PresentationFormat>画面に合わせる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aritv-Ise</cp:lastModifiedBy>
  <cp:revision>1</cp:revision>
  <dcterms:created xsi:type="dcterms:W3CDTF">2018-03-29T06:38:30Z</dcterms:created>
  <dcterms:modified xsi:type="dcterms:W3CDTF">2018-03-29T06:38:58Z</dcterms:modified>
</cp:coreProperties>
</file>