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01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28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80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85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30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68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53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01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976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31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31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2FD47-EB87-4AD4-9359-F2F2B9930EE2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4CA8-CCD8-49A9-BAE2-8BDAD9AE5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16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信濃川ラフティング（ミオン</a:t>
            </a:r>
            <a:r>
              <a:rPr lang="ja-JP" altLang="en-US" sz="1000" b="1" dirty="0" err="1" smtClean="0">
                <a:latin typeface="Calibri" panose="020F0502020204030204" pitchFamily="34" charset="0"/>
              </a:rPr>
              <a:t>なかさ</a:t>
            </a:r>
            <a:r>
              <a:rPr lang="ja-JP" altLang="en-US" sz="1000" b="1" dirty="0" smtClean="0">
                <a:latin typeface="Calibri" panose="020F0502020204030204" pitchFamily="34" charset="0"/>
              </a:rPr>
              <a:t>と）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2288167" y="5015783"/>
            <a:ext cx="2283833" cy="2484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郷土料理体験</a:t>
            </a:r>
            <a:r>
              <a:rPr lang="ja-JP" altLang="en-US" sz="1000" b="1" dirty="0">
                <a:latin typeface="Calibri" panose="020F0502020204030204" pitchFamily="34" charset="0"/>
              </a:rPr>
              <a:t>　</a:t>
            </a:r>
            <a:r>
              <a:rPr lang="ja-JP" altLang="en-US" sz="800" b="1" dirty="0">
                <a:latin typeface="Calibri" panose="020F0502020204030204" pitchFamily="34" charset="0"/>
              </a:rPr>
              <a:t>越後田舎体験推進協</a:t>
            </a:r>
            <a:r>
              <a:rPr lang="ja-JP" altLang="en-US" sz="800" b="1" dirty="0" smtClean="0">
                <a:latin typeface="Calibri" panose="020F0502020204030204" pitchFamily="34" charset="0"/>
              </a:rPr>
              <a:t>議会</a:t>
            </a:r>
            <a:endParaRPr lang="en-US" altLang="ja-JP" sz="8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夏のラフティング（又は他の体験プログラム）と農家民泊体験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126912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745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信濃川ラフティング体験（又は他の体験プログラム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＝＝上越市泊（温泉旅館・ホテル・ペンション）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上越市ホテル等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＝＝入村式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・・・郷土料理づくり体験・・・上越市農作業体験・農村生活体験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・上越市農家民泊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上越市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農家民泊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宿泊地・・・農村生活体験・・・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離村式＝＝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（昼食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5782"/>
            <a:ext cx="2214563" cy="106698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2286000" y="5015783"/>
            <a:ext cx="2286000" cy="107414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0" name="Picture 2" descr="\\192.168.2.1\共有フォルダ\☆ 3 事業推進部（2017年～　）\教育旅行\まなび旅モデルコース用画像集\(7) 新潟県ｺｰｽ画像（鳥澤さん）\②信濃川ラフティング（ミオンなかさと）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97"/>
          <a:stretch/>
        </p:blipFill>
        <p:spPr bwMode="auto">
          <a:xfrm>
            <a:off x="21167" y="5280860"/>
            <a:ext cx="1022441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\\192.168.2.1\共有フォルダ\☆ 3 事業推進部（2017年～　）\教育旅行\まなび旅モデルコース用画像集\(7) 新潟県ｺｰｽ画像（鳥澤さん）\③上越市郷土料理（越後田舎体験推進協議会）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353" y="5290475"/>
            <a:ext cx="992436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テキスト ボックス 34"/>
          <p:cNvSpPr txBox="1">
            <a:spLocks noChangeArrowheads="1"/>
          </p:cNvSpPr>
          <p:nvPr/>
        </p:nvSpPr>
        <p:spPr bwMode="auto">
          <a:xfrm>
            <a:off x="3274082" y="5267371"/>
            <a:ext cx="13681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越後田舎体験では、越後新潟県上越を中心とした地域にて、自然を体験できるツアーやイベントなどを企画して</a:t>
            </a:r>
            <a:r>
              <a:rPr lang="ja-JP" altLang="en-US" sz="700" dirty="0" smtClean="0">
                <a:latin typeface="Calibri" panose="020F0502020204030204" pitchFamily="34" charset="0"/>
              </a:rPr>
              <a:t>います。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76" name="テキスト ボックス 34"/>
          <p:cNvSpPr txBox="1">
            <a:spLocks noChangeArrowheads="1"/>
          </p:cNvSpPr>
          <p:nvPr/>
        </p:nvSpPr>
        <p:spPr bwMode="auto">
          <a:xfrm>
            <a:off x="1043608" y="5258940"/>
            <a:ext cx="1224135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越後田舎体験では、越後新潟県上越を中心とした地域にて、自然を体験できるツアーやイベントなどを企画して</a:t>
            </a:r>
            <a:r>
              <a:rPr lang="ja-JP" altLang="en-US" sz="700" dirty="0" smtClean="0">
                <a:latin typeface="Calibri" panose="020F0502020204030204" pitchFamily="34" charset="0"/>
              </a:rPr>
              <a:t>います。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4657045" y="5020169"/>
            <a:ext cx="4083100" cy="1080070"/>
            <a:chOff x="2289100" y="5009855"/>
            <a:chExt cx="4083100" cy="1080070"/>
          </a:xfrm>
        </p:grpSpPr>
        <p:sp>
          <p:nvSpPr>
            <p:cNvPr id="39" name="テキスト ボックス 77"/>
            <p:cNvSpPr txBox="1">
              <a:spLocks noChangeArrowheads="1"/>
            </p:cNvSpPr>
            <p:nvPr/>
          </p:nvSpPr>
          <p:spPr bwMode="auto">
            <a:xfrm>
              <a:off x="2289100" y="5020169"/>
              <a:ext cx="4083100" cy="246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農村生活体験　（耕太郎農園ほか）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2289458" y="5009855"/>
              <a:ext cx="4082742" cy="108007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pic>
          <p:nvPicPr>
            <p:cNvPr id="41" name="Picture 5" descr="\\192.168.2.1\共有フォルダ\☆ 3 事業推進部（2017年～　）\教育旅行\まなび旅モデルコース用画像集\(7) 新潟県ｺｰｽ画像（鳥澤さん）\①上越市農村生活（耕太郎農園）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5282624"/>
              <a:ext cx="1008112" cy="770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テキスト ボックス 34"/>
            <p:cNvSpPr txBox="1">
              <a:spLocks noChangeArrowheads="1"/>
            </p:cNvSpPr>
            <p:nvPr/>
          </p:nvSpPr>
          <p:spPr bwMode="auto">
            <a:xfrm>
              <a:off x="4572000" y="5253367"/>
              <a:ext cx="18002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上越市安塚区の耕太郎農園は、夫婦</a:t>
              </a:r>
              <a:r>
                <a:rPr lang="en-US" altLang="ja-JP" sz="700" dirty="0">
                  <a:latin typeface="Calibri" panose="020F0502020204030204" pitchFamily="34" charset="0"/>
                </a:rPr>
                <a:t>2</a:t>
              </a:r>
              <a:r>
                <a:rPr lang="ja-JP" altLang="en-US" sz="700" dirty="0">
                  <a:latin typeface="Calibri" panose="020F0502020204030204" pitchFamily="34" charset="0"/>
                </a:rPr>
                <a:t>人で営む小さな農園。しかし活動は多岐にわたりエネルギッシュな”</a:t>
              </a:r>
              <a:r>
                <a:rPr lang="ja-JP" altLang="en-US" sz="700" dirty="0" err="1">
                  <a:latin typeface="Calibri" panose="020F0502020204030204" pitchFamily="34" charset="0"/>
                </a:rPr>
                <a:t>ごちゃ</a:t>
              </a:r>
              <a:r>
                <a:rPr lang="ja-JP" altLang="en-US" sz="700" dirty="0">
                  <a:latin typeface="Calibri" panose="020F0502020204030204" pitchFamily="34" charset="0"/>
                </a:rPr>
                <a:t>まぜ農業”が魅力。素敵なご夫婦の素敵な農園です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。</a:t>
              </a:r>
              <a:endParaRPr lang="en-US" altLang="ja-JP" sz="700" dirty="0" smtClean="0">
                <a:latin typeface="Calibri" panose="020F0502020204030204" pitchFamily="34" charset="0"/>
              </a:endParaRPr>
            </a:p>
            <a:p>
              <a:r>
                <a:rPr lang="ja-JP" altLang="en-US" sz="700" dirty="0" smtClean="0">
                  <a:latin typeface="Calibri" panose="020F0502020204030204" pitchFamily="34" charset="0"/>
                </a:rPr>
                <a:t>右画像は、耕太郎</a:t>
              </a:r>
              <a:r>
                <a:rPr lang="ja-JP" altLang="en-US" sz="700" dirty="0">
                  <a:latin typeface="Calibri" panose="020F0502020204030204" pitchFamily="34" charset="0"/>
                </a:rPr>
                <a:t>農園からの棚田の景観。 都会では見られない美しさです。</a:t>
              </a:r>
            </a:p>
          </p:txBody>
        </p:sp>
        <p:pic>
          <p:nvPicPr>
            <p:cNvPr id="43" name="図 42" descr="\\192.168.2.1\共有フォルダ\☆ 3 事業推進部（2017年～　）\教育旅行\まなび旅モデルコース用画像集\(7) 新潟県ｺｰｽ画像（鳥澤さん）\①上越市農作業（耕太郎農園）.jp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3" y="5289124"/>
              <a:ext cx="1152128" cy="76373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5" name="グループ化 44"/>
          <p:cNvGrpSpPr/>
          <p:nvPr/>
        </p:nvGrpSpPr>
        <p:grpSpPr>
          <a:xfrm>
            <a:off x="6750076" y="865325"/>
            <a:ext cx="2256009" cy="3715803"/>
            <a:chOff x="6750076" y="865325"/>
            <a:chExt cx="2256009" cy="3715803"/>
          </a:xfrm>
        </p:grpSpPr>
        <p:grpSp>
          <p:nvGrpSpPr>
            <p:cNvPr id="46" name="グループ化 45"/>
            <p:cNvGrpSpPr/>
            <p:nvPr/>
          </p:nvGrpSpPr>
          <p:grpSpPr>
            <a:xfrm>
              <a:off x="6750076" y="865325"/>
              <a:ext cx="2256009" cy="3715803"/>
              <a:chOff x="6771544" y="847723"/>
              <a:chExt cx="2256009" cy="3715803"/>
            </a:xfrm>
          </p:grpSpPr>
          <p:sp>
            <p:nvSpPr>
              <p:cNvPr id="5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6832009" y="1009499"/>
                <a:ext cx="2195544" cy="291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5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25233" y="1360015"/>
                <a:ext cx="2115922" cy="31276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6771544" y="3730488"/>
                <a:ext cx="415498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上越市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64" name="直線コネクタ 63"/>
              <p:cNvCxnSpPr/>
              <p:nvPr/>
            </p:nvCxnSpPr>
            <p:spPr>
              <a:xfrm flipH="1" flipV="1">
                <a:off x="7227284" y="3793618"/>
                <a:ext cx="110935" cy="184254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角丸四角形 65"/>
              <p:cNvSpPr/>
              <p:nvPr/>
            </p:nvSpPr>
            <p:spPr>
              <a:xfrm>
                <a:off x="6803210" y="847723"/>
                <a:ext cx="2210790" cy="3715803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50" name="円/楕円 49"/>
            <p:cNvSpPr/>
            <p:nvPr/>
          </p:nvSpPr>
          <p:spPr>
            <a:xfrm>
              <a:off x="7213688" y="3976319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54" name="直線コネクタ 53"/>
            <p:cNvCxnSpPr/>
            <p:nvPr/>
          </p:nvCxnSpPr>
          <p:spPr>
            <a:xfrm flipH="1" flipV="1">
              <a:off x="7024474" y="3885300"/>
              <a:ext cx="204768" cy="96262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円/楕円 56"/>
            <p:cNvSpPr/>
            <p:nvPr/>
          </p:nvSpPr>
          <p:spPr>
            <a:xfrm>
              <a:off x="7290730" y="3966271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7" name="テキスト ボックス 77"/>
          <p:cNvSpPr txBox="1">
            <a:spLocks noChangeArrowheads="1"/>
          </p:cNvSpPr>
          <p:nvPr/>
        </p:nvSpPr>
        <p:spPr bwMode="auto">
          <a:xfrm>
            <a:off x="6880636" y="3655757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十日町市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7059180" y="3140968"/>
            <a:ext cx="638316" cy="890613"/>
            <a:chOff x="7132893" y="3191033"/>
            <a:chExt cx="638316" cy="890613"/>
          </a:xfrm>
        </p:grpSpPr>
        <p:cxnSp>
          <p:nvCxnSpPr>
            <p:cNvPr id="53" name="直線コネクタ 52"/>
            <p:cNvCxnSpPr>
              <a:stCxn id="68" idx="0"/>
              <a:endCxn id="56" idx="2"/>
            </p:cNvCxnSpPr>
            <p:nvPr/>
          </p:nvCxnSpPr>
          <p:spPr>
            <a:xfrm flipV="1">
              <a:off x="7433363" y="3375699"/>
              <a:ext cx="18688" cy="646574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テキスト ボックス 77"/>
            <p:cNvSpPr txBox="1">
              <a:spLocks noChangeArrowheads="1"/>
            </p:cNvSpPr>
            <p:nvPr/>
          </p:nvSpPr>
          <p:spPr bwMode="auto">
            <a:xfrm>
              <a:off x="7132893" y="3191033"/>
              <a:ext cx="63831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ja-JP" altLang="en-US" sz="600" dirty="0" smtClean="0">
                  <a:solidFill>
                    <a:srgbClr val="12923D"/>
                  </a:solidFill>
                  <a:latin typeface="Calibri" panose="020F0502020204030204" pitchFamily="34" charset="0"/>
                </a:rPr>
                <a:t>ミオン</a:t>
              </a:r>
              <a:r>
                <a:rPr lang="ja-JP" altLang="en-US" sz="600" dirty="0" err="1" smtClean="0">
                  <a:solidFill>
                    <a:srgbClr val="12923D"/>
                  </a:solidFill>
                  <a:latin typeface="Calibri" panose="020F0502020204030204" pitchFamily="34" charset="0"/>
                </a:rPr>
                <a:t>なかさ</a:t>
              </a:r>
              <a:r>
                <a:rPr lang="ja-JP" altLang="en-US" sz="600" dirty="0" smtClean="0">
                  <a:solidFill>
                    <a:srgbClr val="12923D"/>
                  </a:solidFill>
                  <a:latin typeface="Calibri" panose="020F0502020204030204" pitchFamily="34" charset="0"/>
                </a:rPr>
                <a:t>と</a:t>
              </a:r>
              <a:endPara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8" name="円/楕円 67"/>
            <p:cNvSpPr/>
            <p:nvPr/>
          </p:nvSpPr>
          <p:spPr>
            <a:xfrm>
              <a:off x="7400708" y="4022273"/>
              <a:ext cx="65310" cy="59373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686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2018-03-29T06:37:02Z</dcterms:created>
  <dcterms:modified xsi:type="dcterms:W3CDTF">2018-03-29T06:37:36Z</dcterms:modified>
</cp:coreProperties>
</file>