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85386-663E-4F97-86A8-462388BEA5EB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49342-1288-4D47-AE46-ECEB7389DB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960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93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A6D5A-073B-4C93-B259-172C5679979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9F4D9-C46A-45AC-A30C-DD75249638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4480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334F9-1C1A-4BA8-A036-0CA52803BD9A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9EA7D-14F2-42E3-A000-35D341F2F2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6849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773D-83E8-46D2-9AE6-FA27E9AC3A9E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C578C-04E0-41E2-93F6-5340A80255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717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4B39A-7D25-42CD-9B50-4A0CDD003192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0259D-8111-4DFD-88A7-4190313B85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33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55EF9-AADD-4697-96AB-31FC33038DA0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DD9A5-4B76-4282-87C8-9686CDE3C2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7028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45291-FF54-4BA8-8941-D270136EBED4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8CE4-EBC6-4422-82EF-F3D472F223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9195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D4C-8473-430A-A82B-C57800534DF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F5681-1F1B-4F59-9825-62C7E29945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4579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520A-35E8-4EED-9617-C5567D3DBC5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2E486-E6EF-455A-B96E-64A19B4D64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915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C8B9-3A51-402A-BDD7-DF18D6AEDD8C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20A04-EF73-4AE4-9B3D-11F7759DBA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2526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854D-D47A-42DF-B041-682A5BD06CEE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F690B-32AB-4079-9B2D-D9F732F100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224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D4E8-EB7B-470E-95E9-1D5C59AB593D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FE140-782F-4D42-BE04-246C40BB23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053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66D2FE7-BA67-401C-A3F4-51F7265B944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95010B-6281-442D-A091-D5AFC6FFFD63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812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" descr="\\Seisakuserver\メンバー\奥山豊\教育旅行map\PPTマップ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765" y="1377617"/>
            <a:ext cx="2115922" cy="312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田植え体験　　</a:t>
            </a:r>
            <a:r>
              <a:rPr lang="zh-TW" alt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越後</a:t>
            </a:r>
            <a:r>
              <a:rPr lang="zh-TW" altLang="en-US" sz="800" b="1" dirty="0">
                <a:solidFill>
                  <a:prstClr val="black"/>
                </a:solidFill>
                <a:latin typeface="Calibri" panose="020F0502020204030204" pitchFamily="34" charset="0"/>
              </a:rPr>
              <a:t>田舎体験推進協</a:t>
            </a:r>
            <a:r>
              <a:rPr lang="zh-TW" altLang="en-US" sz="8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議会</a:t>
            </a:r>
            <a:endParaRPr lang="zh-TW" altLang="en-US" sz="8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春の田植え体験と農家民泊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体験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659271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02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＝＝上越市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農作業体験（田植え）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＝＝上越市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泊（温泉旅館・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ホテル・ペンション）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上越市ホテル等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＝＝入村式・・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・・上越市農作業体験・農村生活体験・・・・・上越市農家民泊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上越市農家民泊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ものづくり体験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離村式＝＝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xmlns="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xmlns="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（凡例）　・・・：徒歩　 ■□■□：</a:t>
            </a:r>
            <a:r>
              <a:rPr lang="en-US" altLang="ja-JP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JR</a:t>
            </a:r>
            <a:r>
              <a:rPr lang="ja-JP" altLang="en-US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　＝＝＝：バス　 ～～～：船舶　－－－：航空機</a:t>
            </a:r>
          </a:p>
        </p:txBody>
      </p:sp>
      <p:pic>
        <p:nvPicPr>
          <p:cNvPr id="1026" name="Picture 2" descr="\\192.168.2.1\共有フォルダ\☆ 3 事業推進部（2017年～　）\教育旅行\まなび旅モデルコース用画像集\(7) 新潟県ｺｰｽ画像（鳥澤さん）\②上越市農作業体験（川上笑学館）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7" y="5282624"/>
            <a:ext cx="936103" cy="770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テキスト ボックス 77"/>
          <p:cNvSpPr txBox="1">
            <a:spLocks noChangeArrowheads="1"/>
          </p:cNvSpPr>
          <p:nvPr/>
        </p:nvSpPr>
        <p:spPr bwMode="auto">
          <a:xfrm>
            <a:off x="7025615" y="3606060"/>
            <a:ext cx="53022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493615" y="5013176"/>
            <a:ext cx="2278403" cy="1076749"/>
            <a:chOff x="4588793" y="5013176"/>
            <a:chExt cx="2278403" cy="1076749"/>
          </a:xfrm>
        </p:grpSpPr>
        <p:sp>
          <p:nvSpPr>
            <p:cNvPr id="51" name="テキスト ボックス 77"/>
            <p:cNvSpPr txBox="1">
              <a:spLocks noChangeArrowheads="1"/>
            </p:cNvSpPr>
            <p:nvPr/>
          </p:nvSpPr>
          <p:spPr bwMode="auto">
            <a:xfrm>
              <a:off x="4588793" y="5015783"/>
              <a:ext cx="2215455" cy="24622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b="1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ものづくり体験　</a:t>
              </a:r>
              <a:r>
                <a:rPr lang="ja-JP" altLang="en-US" sz="800" b="1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越後田舎体験推進協議会</a:t>
              </a:r>
              <a:endParaRPr lang="en-US" altLang="ja-JP" sz="800" b="1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4589685" y="5013176"/>
              <a:ext cx="2214563" cy="1076749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prstClr val="white"/>
                </a:solidFill>
              </a:endParaRPr>
            </a:p>
          </p:txBody>
        </p:sp>
        <p:pic>
          <p:nvPicPr>
            <p:cNvPr id="1030" name="Picture 6" descr="\\192.168.2.1\共有フォルダ\☆ 3 事業推進部（2017年～　）\教育旅行\まなび旅モデルコース用画像集\(7) 新潟県ｺｰｽ画像（鳥澤さん）\①上越市農村ものづくり（越後田舎体験推進協議会）.gi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4008" y="5282624"/>
              <a:ext cx="1052512" cy="78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テキスト ボックス 34"/>
            <p:cNvSpPr txBox="1">
              <a:spLocks noChangeArrowheads="1"/>
            </p:cNvSpPr>
            <p:nvPr/>
          </p:nvSpPr>
          <p:spPr bwMode="auto">
            <a:xfrm>
              <a:off x="5696520" y="5271664"/>
              <a:ext cx="1170676" cy="630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越後田舎体験では、越後新潟県上越を中心とした地域にて、自然を体験できるツアーやイベントなどを企画して</a:t>
              </a:r>
              <a:r>
                <a:rPr lang="ja-JP" altLang="en-US" sz="70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います。</a:t>
              </a:r>
              <a:endPara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34" name="テキスト ボックス 34"/>
          <p:cNvSpPr txBox="1">
            <a:spLocks noChangeArrowheads="1"/>
          </p:cNvSpPr>
          <p:nvPr/>
        </p:nvSpPr>
        <p:spPr bwMode="auto">
          <a:xfrm>
            <a:off x="968342" y="5262004"/>
            <a:ext cx="128286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rPr>
              <a:t>田舎の自然や食の魅力を感じてもらう「越後田舎体験</a:t>
            </a:r>
            <a:r>
              <a:rPr lang="ja-JP" altLang="en-US" sz="700" smtClean="0">
                <a:solidFill>
                  <a:prstClr val="black"/>
                </a:solidFill>
                <a:latin typeface="Calibri" panose="020F0502020204030204" pitchFamily="34" charset="0"/>
              </a:rPr>
              <a:t>」は上越市</a:t>
            </a:r>
            <a:r>
              <a: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rPr>
              <a:t>と十日町市</a:t>
            </a:r>
            <a:r>
              <a:rPr lang="ja-JP" altLang="en-US" sz="700" dirty="0" smtClean="0">
                <a:solidFill>
                  <a:prstClr val="black"/>
                </a:solidFill>
                <a:latin typeface="Calibri" panose="020F0502020204030204" pitchFamily="34" charset="0"/>
              </a:rPr>
              <a:t>が実施</a:t>
            </a:r>
            <a:r>
              <a:rPr lang="ja-JP" altLang="en-US" sz="700" smtClean="0">
                <a:solidFill>
                  <a:prstClr val="black"/>
                </a:solidFill>
                <a:latin typeface="Calibri" panose="020F0502020204030204" pitchFamily="34" charset="0"/>
              </a:rPr>
              <a:t>してい</a:t>
            </a:r>
            <a:r>
              <a:rPr lang="ja-JP" altLang="en-US" sz="700">
                <a:solidFill>
                  <a:prstClr val="black"/>
                </a:solidFill>
                <a:latin typeface="Calibri" panose="020F0502020204030204" pitchFamily="34" charset="0"/>
              </a:rPr>
              <a:t>ます</a:t>
            </a:r>
            <a:r>
              <a:rPr lang="ja-JP" altLang="en-US" sz="700" smtClean="0">
                <a:solidFill>
                  <a:prstClr val="black"/>
                </a:solidFill>
                <a:latin typeface="Calibri" panose="020F0502020204030204" pitchFamily="34" charset="0"/>
              </a:rPr>
              <a:t>。</a:t>
            </a:r>
            <a:r>
              <a:rPr lang="ja-JP" altLang="en-US" sz="700" dirty="0" smtClean="0">
                <a:solidFill>
                  <a:prstClr val="black"/>
                </a:solidFill>
                <a:latin typeface="Calibri" panose="020F0502020204030204" pitchFamily="34" charset="0"/>
              </a:rPr>
              <a:t>米どころ新潟の田植え体験は、素足で田に入り、手植えをします。</a:t>
            </a:r>
            <a:endParaRPr lang="ja-JP" altLang="en-US" sz="7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2289100" y="5009855"/>
            <a:ext cx="4083100" cy="1080070"/>
            <a:chOff x="2289100" y="5009855"/>
            <a:chExt cx="4083100" cy="1080070"/>
          </a:xfrm>
        </p:grpSpPr>
        <p:sp>
          <p:nvSpPr>
            <p:cNvPr id="2145" name="テキスト ボックス 77"/>
            <p:cNvSpPr txBox="1">
              <a:spLocks noChangeArrowheads="1"/>
            </p:cNvSpPr>
            <p:nvPr/>
          </p:nvSpPr>
          <p:spPr bwMode="auto">
            <a:xfrm>
              <a:off x="2289100" y="5020169"/>
              <a:ext cx="4083100" cy="2460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000" b="1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農村生活体験　（耕太郎農園ほか）</a:t>
              </a:r>
              <a:endParaRPr lang="en-US" altLang="ja-JP" sz="1000" b="1" dirty="0">
                <a:solidFill>
                  <a:prstClr val="black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2289458" y="5009855"/>
              <a:ext cx="4082742" cy="10800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prstClr val="white"/>
                </a:solidFill>
              </a:endParaRPr>
            </a:p>
          </p:txBody>
        </p:sp>
        <p:pic>
          <p:nvPicPr>
            <p:cNvPr id="1029" name="Picture 5" descr="\\192.168.2.1\共有フォルダ\☆ 3 事業推進部（2017年～　）\教育旅行\まなび旅モデルコース用画像集\(7) 新潟県ｺｰｽ画像（鳥澤さん）\①上越市農村生活（耕太郎農園）.g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9752" y="5282624"/>
              <a:ext cx="1008112" cy="770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0" name="テキスト ボックス 34"/>
            <p:cNvSpPr txBox="1">
              <a:spLocks noChangeArrowheads="1"/>
            </p:cNvSpPr>
            <p:nvPr/>
          </p:nvSpPr>
          <p:spPr bwMode="auto">
            <a:xfrm>
              <a:off x="4572000" y="5253367"/>
              <a:ext cx="18002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上越市安塚区の耕太郎農園は、夫婦</a:t>
              </a:r>
              <a:r>
                <a:rPr lang="en-US" altLang="ja-JP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2</a:t>
              </a:r>
              <a:r>
                <a:rPr lang="ja-JP" altLang="en-US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人で営む小さな農園。しかし活動は多岐にわたりエネルギッシュな”</a:t>
              </a:r>
              <a:r>
                <a:rPr lang="ja-JP" altLang="en-US" sz="700" dirty="0" err="1">
                  <a:solidFill>
                    <a:prstClr val="black"/>
                  </a:solidFill>
                  <a:latin typeface="Calibri" panose="020F0502020204030204" pitchFamily="34" charset="0"/>
                </a:rPr>
                <a:t>ごちゃ</a:t>
              </a:r>
              <a:r>
                <a:rPr lang="ja-JP" altLang="en-US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まぜ農業”が魅力。素敵なご夫婦の素敵な農園です</a:t>
              </a:r>
              <a:r>
                <a:rPr lang="ja-JP" altLang="en-US" sz="70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。</a:t>
              </a:r>
              <a:endParaRPr lang="en-US" altLang="ja-JP" sz="700" dirty="0" smtClean="0">
                <a:solidFill>
                  <a:prstClr val="black"/>
                </a:solidFill>
                <a:latin typeface="Calibri" panose="020F050202020403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700" dirty="0" smtClean="0">
                  <a:solidFill>
                    <a:prstClr val="black"/>
                  </a:solidFill>
                  <a:latin typeface="Calibri" panose="020F0502020204030204" pitchFamily="34" charset="0"/>
                </a:rPr>
                <a:t>右画像は、耕太郎</a:t>
              </a:r>
              <a:r>
                <a:rPr lang="ja-JP" altLang="en-US" sz="700" dirty="0">
                  <a:solidFill>
                    <a:prstClr val="black"/>
                  </a:solidFill>
                  <a:latin typeface="Calibri" panose="020F0502020204030204" pitchFamily="34" charset="0"/>
                </a:rPr>
                <a:t>農園からの棚田の景観。 都会では見られない美しさです。</a:t>
              </a:r>
            </a:p>
          </p:txBody>
        </p:sp>
        <p:pic>
          <p:nvPicPr>
            <p:cNvPr id="37" name="図 36" descr="\\192.168.2.1\共有フォルダ\☆ 3 事業推進部（2017年～　）\教育旅行\まなび旅モデルコース用画像集\(7) 新潟県ｺｰｽ画像（鳥澤さん）\①上越市農作業（耕太郎農園）.jpg"/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3" y="5289124"/>
              <a:ext cx="1152128" cy="76373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8" name="テキスト ボックス 77"/>
          <p:cNvSpPr txBox="1">
            <a:spLocks noChangeArrowheads="1"/>
          </p:cNvSpPr>
          <p:nvPr/>
        </p:nvSpPr>
        <p:spPr bwMode="auto">
          <a:xfrm>
            <a:off x="6810541" y="1027101"/>
            <a:ext cx="2195544" cy="29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dist">
              <a:defRPr/>
            </a:pPr>
            <a:r>
              <a:rPr lang="ja-JP" altLang="en-US" sz="1200" b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東北ルートマップ</a:t>
            </a:r>
            <a:endParaRPr lang="en-US" altLang="ja-JP" sz="1200" b="1" u="sng" spc="3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テキスト ボックス 77"/>
          <p:cNvSpPr txBox="1">
            <a:spLocks noChangeArrowheads="1"/>
          </p:cNvSpPr>
          <p:nvPr/>
        </p:nvSpPr>
        <p:spPr bwMode="auto">
          <a:xfrm>
            <a:off x="6766674" y="3664070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上越市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57" name="直線コネクタ 56"/>
          <p:cNvCxnSpPr>
            <a:stCxn id="38" idx="0"/>
            <a:endCxn id="46" idx="2"/>
          </p:cNvCxnSpPr>
          <p:nvPr/>
        </p:nvCxnSpPr>
        <p:spPr>
          <a:xfrm flipH="1" flipV="1">
            <a:off x="7290730" y="3790726"/>
            <a:ext cx="32655" cy="175545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角丸四角形 64"/>
          <p:cNvSpPr/>
          <p:nvPr/>
        </p:nvSpPr>
        <p:spPr>
          <a:xfrm>
            <a:off x="6781742" y="865325"/>
            <a:ext cx="2210790" cy="3715803"/>
          </a:xfrm>
          <a:prstGeom prst="roundRect">
            <a:avLst>
              <a:gd name="adj" fmla="val 791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1" name="円/楕円 40"/>
          <p:cNvSpPr/>
          <p:nvPr/>
        </p:nvSpPr>
        <p:spPr>
          <a:xfrm>
            <a:off x="7213688" y="3976319"/>
            <a:ext cx="65310" cy="65310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43" name="直線コネクタ 42"/>
          <p:cNvCxnSpPr/>
          <p:nvPr/>
        </p:nvCxnSpPr>
        <p:spPr>
          <a:xfrm flipH="1" flipV="1">
            <a:off x="7024474" y="3789040"/>
            <a:ext cx="204768" cy="192521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円/楕円 37"/>
          <p:cNvSpPr/>
          <p:nvPr/>
        </p:nvSpPr>
        <p:spPr>
          <a:xfrm>
            <a:off x="7290730" y="3966271"/>
            <a:ext cx="65310" cy="65310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39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F5EBFF"/>
            </a:gs>
            <a:gs pos="100000">
              <a:schemeClr val="bg1"/>
            </a:gs>
          </a:gsLst>
          <a:lin ang="5400000" scaled="1"/>
        </a:gradFill>
        <a:ln w="9525">
          <a:noFill/>
          <a:miter lim="800000"/>
          <a:headEnd/>
          <a:tailEnd/>
        </a:ln>
      </a:spPr>
      <a:bodyPr wrap="none" anchor="ctr"/>
      <a:lstStyle>
        <a:defPPr>
          <a:defRPr>
            <a:latin typeface="Calibri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251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2018-03-29T06:35:44Z</dcterms:created>
  <dcterms:modified xsi:type="dcterms:W3CDTF">2018-03-29T06:36:53Z</dcterms:modified>
</cp:coreProperties>
</file>