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4052049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263524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215347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1824562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401610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1405446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660438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188653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2320005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260607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938D5D2-991C-4411-A44A-2DF134B2EF3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92660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8D5D2-991C-4411-A44A-2DF134B2EF34}"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52283D-251D-4CB3-9B77-CFFAC29AABC5}" type="slidenum">
              <a:rPr kumimoji="1" lang="ja-JP" altLang="en-US" smtClean="0"/>
              <a:t>‹#›</a:t>
            </a:fld>
            <a:endParaRPr kumimoji="1" lang="ja-JP" altLang="en-US"/>
          </a:p>
        </p:txBody>
      </p:sp>
    </p:spTree>
    <p:extLst>
      <p:ext uri="{BB962C8B-B14F-4D97-AF65-F5344CB8AC3E}">
        <p14:creationId xmlns:p14="http://schemas.microsoft.com/office/powerpoint/2010/main" val="780878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99956"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アクアマリンふくしま</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371556"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スパリゾートハワイアンズ</a:t>
            </a:r>
          </a:p>
        </p:txBody>
      </p:sp>
      <p:sp>
        <p:nvSpPr>
          <p:cNvPr id="2147" name="テキスト ボックス 77"/>
          <p:cNvSpPr txBox="1">
            <a:spLocks noChangeArrowheads="1"/>
          </p:cNvSpPr>
          <p:nvPr/>
        </p:nvSpPr>
        <p:spPr bwMode="auto">
          <a:xfrm>
            <a:off x="4644008" y="5007146"/>
            <a:ext cx="21425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いわき市地域防災交流センター</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楢葉遠隔技術開発センター</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いわきエリアで震災学習と防災学習を学ぶ（</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1</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泊</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2</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日の日程も可）</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3071396685"/>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＝＝アクアマリン</a:t>
                      </a:r>
                      <a:r>
                        <a:rPr kumimoji="1" lang="ja-JP" altLang="en-US" sz="900" b="0" i="0" u="none" strike="noStrike" cap="none" normalizeH="0" baseline="0" dirty="0" smtClean="0">
                          <a:ln>
                            <a:noFill/>
                          </a:ln>
                          <a:solidFill>
                            <a:schemeClr val="tx1"/>
                          </a:solidFill>
                          <a:effectLst/>
                          <a:latin typeface="+mn-ea"/>
                          <a:ea typeface="+mn-ea"/>
                        </a:rPr>
                        <a:t>ふくしま＝＝（</a:t>
                      </a:r>
                      <a:r>
                        <a:rPr kumimoji="1" lang="en-US" altLang="ja-JP" sz="900" b="0" i="0" u="none" strike="noStrike" cap="none" normalizeH="0" baseline="0" dirty="0" smtClean="0">
                          <a:ln>
                            <a:noFill/>
                          </a:ln>
                          <a:solidFill>
                            <a:schemeClr val="tx1"/>
                          </a:solidFill>
                          <a:effectLst/>
                          <a:latin typeface="+mn-ea"/>
                          <a:ea typeface="+mn-ea"/>
                        </a:rPr>
                        <a:t>25</a:t>
                      </a:r>
                      <a:r>
                        <a:rPr kumimoji="1" lang="ja-JP" altLang="en-US" sz="900" b="0" i="0" u="none" strike="noStrike" cap="none" normalizeH="0" baseline="0" dirty="0" smtClean="0">
                          <a:ln>
                            <a:noFill/>
                          </a:ln>
                          <a:solidFill>
                            <a:schemeClr val="tx1"/>
                          </a:solidFill>
                          <a:effectLst/>
                          <a:latin typeface="+mn-ea"/>
                          <a:ea typeface="+mn-ea"/>
                        </a:rPr>
                        <a:t>分）＝＝スパリゾートハワイアンズ（震災学習～</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～夕食～フラガールショー鑑賞</a:t>
                      </a:r>
                      <a:r>
                        <a:rPr kumimoji="1" lang="ja-JP" altLang="en-US" sz="900" b="0" i="0" u="none" strike="noStrike" cap="none" normalizeH="0" baseline="0" smtClean="0">
                          <a:ln>
                            <a:noFill/>
                          </a:ln>
                          <a:solidFill>
                            <a:schemeClr val="tx1"/>
                          </a:solidFill>
                          <a:effectLst/>
                          <a:latin typeface="+mn-ea"/>
                          <a:ea typeface="+mn-ea"/>
                        </a:rPr>
                        <a:t>～宿泊）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スパリゾートハワイアンズ</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25</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＝＝いわき</a:t>
                      </a:r>
                      <a:r>
                        <a:rPr kumimoji="1" lang="ja-JP" altLang="en-US" sz="900" b="0" i="0" u="none" strike="noStrike" cap="none" normalizeH="0" baseline="0" dirty="0" smtClean="0">
                          <a:ln>
                            <a:noFill/>
                          </a:ln>
                          <a:solidFill>
                            <a:schemeClr val="tx1"/>
                          </a:solidFill>
                          <a:effectLst/>
                          <a:latin typeface="+mn-ea"/>
                          <a:ea typeface="+mn-ea"/>
                        </a:rPr>
                        <a:t>・ら・ら・ミュウ（震災の展示・昼食・土産品）＝＝（</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＝＝いわき</a:t>
                      </a:r>
                      <a:r>
                        <a:rPr kumimoji="1" lang="ja-JP" altLang="en-US" sz="900" b="0" i="0" u="none" strike="noStrike" cap="none" normalizeH="0" baseline="0" dirty="0" smtClean="0">
                          <a:ln>
                            <a:noFill/>
                          </a:ln>
                          <a:solidFill>
                            <a:schemeClr val="tx1"/>
                          </a:solidFill>
                          <a:effectLst/>
                          <a:latin typeface="+mn-ea"/>
                          <a:ea typeface="+mn-ea"/>
                        </a:rPr>
                        <a:t>市地域防災交流センター（防災学習）＝＝（</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いわきエリア泊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スパリゾート</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ハワイアンズ</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又は</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いわき地区</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＝＝ファーム</a:t>
                      </a:r>
                      <a:r>
                        <a:rPr kumimoji="1" lang="ja-JP" altLang="en-US" sz="900" b="0" i="0" u="none" strike="noStrike" cap="none" normalizeH="0" baseline="0" dirty="0" smtClean="0">
                          <a:ln>
                            <a:noFill/>
                          </a:ln>
                          <a:solidFill>
                            <a:schemeClr val="tx1"/>
                          </a:solidFill>
                          <a:effectLst/>
                          <a:latin typeface="+mn-ea"/>
                          <a:ea typeface="+mn-ea"/>
                        </a:rPr>
                        <a:t>白石（有機野菜収穫体験）＝＝（</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分）＝＝楢葉遠隔技術開発センター（遠隔操作</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機器の開発と実証試験施設）</a:t>
                      </a:r>
                      <a:r>
                        <a:rPr kumimoji="1" lang="ja-JP" altLang="en-US" sz="900" b="0" i="0" u="none" strike="noStrike" cap="none" normalizeH="0" baseline="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301544" cy="10643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371914" y="5009726"/>
            <a:ext cx="2214563" cy="10658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644008" y="5004539"/>
            <a:ext cx="2142555" cy="107104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104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9" name="図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16016" y="5269214"/>
            <a:ext cx="522899" cy="784065"/>
          </a:xfrm>
          <a:prstGeom prst="rect">
            <a:avLst/>
          </a:prstGeom>
          <a:ln>
            <a:noFill/>
          </a:ln>
          <a:effectLst/>
        </p:spPr>
      </p:pic>
      <p:grpSp>
        <p:nvGrpSpPr>
          <p:cNvPr id="13" name="グループ化 12"/>
          <p:cNvGrpSpPr/>
          <p:nvPr/>
        </p:nvGrpSpPr>
        <p:grpSpPr>
          <a:xfrm>
            <a:off x="6803216" y="847723"/>
            <a:ext cx="2224344" cy="3715803"/>
            <a:chOff x="6822398" y="847723"/>
            <a:chExt cx="2224344" cy="3715803"/>
          </a:xfrm>
        </p:grpSpPr>
        <p:grpSp>
          <p:nvGrpSpPr>
            <p:cNvPr id="47" name="グループ化 46"/>
            <p:cNvGrpSpPr/>
            <p:nvPr/>
          </p:nvGrpSpPr>
          <p:grpSpPr>
            <a:xfrm>
              <a:off x="6822398"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346189" y="2761371"/>
                <a:ext cx="1131413"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a:solidFill>
                      <a:srgbClr val="12923D"/>
                    </a:solidFill>
                    <a:latin typeface="Calibri" panose="020F0502020204030204" pitchFamily="34" charset="0"/>
                  </a:rPr>
                  <a:t>いわき</a:t>
                </a:r>
                <a:r>
                  <a:rPr lang="ja-JP" altLang="en-US" sz="600" dirty="0" smtClean="0">
                    <a:solidFill>
                      <a:srgbClr val="12923D"/>
                    </a:solidFill>
                    <a:latin typeface="Calibri" panose="020F0502020204030204" pitchFamily="34" charset="0"/>
                  </a:rPr>
                  <a:t>市地域防災交流センター</a:t>
                </a:r>
                <a:endParaRPr lang="ja-JP" altLang="en-US" sz="600" dirty="0">
                  <a:solidFill>
                    <a:srgbClr val="12923D"/>
                  </a:solidFill>
                  <a:latin typeface="Calibri" panose="020F0502020204030204" pitchFamily="34" charset="0"/>
                </a:endParaRPr>
              </a:p>
            </p:txBody>
          </p:sp>
          <p:cxnSp>
            <p:nvCxnSpPr>
              <p:cNvPr id="57" name="直線コネクタ 56"/>
              <p:cNvCxnSpPr>
                <a:stCxn id="69" idx="2"/>
                <a:endCxn id="56" idx="3"/>
              </p:cNvCxnSpPr>
              <p:nvPr/>
            </p:nvCxnSpPr>
            <p:spPr>
              <a:xfrm flipH="1" flipV="1">
                <a:off x="8477602" y="2848352"/>
                <a:ext cx="202432" cy="67206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67" idx="4"/>
                <a:endCxn id="63" idx="3"/>
              </p:cNvCxnSpPr>
              <p:nvPr/>
            </p:nvCxnSpPr>
            <p:spPr>
              <a:xfrm flipH="1" flipV="1">
                <a:off x="8384817" y="3076200"/>
                <a:ext cx="269928" cy="58832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600398" y="2945727"/>
                <a:ext cx="784419"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アクアマリンふくしま</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いわき・ら・ら・ミュウ</a:t>
                </a:r>
                <a:endParaRPr lang="ja-JP" altLang="en-US" sz="600" dirty="0">
                  <a:solidFill>
                    <a:srgbClr val="12923D"/>
                  </a:solidFill>
                  <a:latin typeface="ＭＳ Ｐゴシック" panose="020B0600070205080204" pitchFamily="34" charset="-128"/>
                </a:endParaRP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497647" y="407707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551622" y="395108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1" name="図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22208" y="5286408"/>
            <a:ext cx="1152128" cy="711027"/>
          </a:xfrm>
          <a:prstGeom prst="rect">
            <a:avLst/>
          </a:prstGeom>
          <a:ln>
            <a:noFill/>
          </a:ln>
          <a:effectLst/>
        </p:spPr>
      </p:pic>
      <p:sp>
        <p:nvSpPr>
          <p:cNvPr id="33" name="円/楕円 32"/>
          <p:cNvSpPr/>
          <p:nvPr/>
        </p:nvSpPr>
        <p:spPr>
          <a:xfrm>
            <a:off x="8406457" y="402309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4" name="直線コネクタ 33"/>
          <p:cNvCxnSpPr>
            <a:stCxn id="33" idx="1"/>
            <a:endCxn id="37" idx="3"/>
          </p:cNvCxnSpPr>
          <p:nvPr/>
        </p:nvCxnSpPr>
        <p:spPr>
          <a:xfrm flipH="1" flipV="1">
            <a:off x="8244408" y="3927540"/>
            <a:ext cx="169953" cy="10346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テキスト ボックス 119"/>
          <p:cNvSpPr txBox="1">
            <a:spLocks noChangeArrowheads="1"/>
          </p:cNvSpPr>
          <p:nvPr/>
        </p:nvSpPr>
        <p:spPr bwMode="auto">
          <a:xfrm>
            <a:off x="7243813" y="3789040"/>
            <a:ext cx="10005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スパリゾートハワイアンズ</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湯本温泉</a:t>
            </a:r>
            <a:endParaRPr lang="ja-JP" altLang="en-US" sz="600" dirty="0">
              <a:solidFill>
                <a:srgbClr val="12923D"/>
              </a:solidFill>
              <a:latin typeface="ＭＳ Ｐゴシック" panose="020B0600070205080204" pitchFamily="34" charset="-128"/>
            </a:endParaRPr>
          </a:p>
        </p:txBody>
      </p:sp>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253" y="5278033"/>
            <a:ext cx="1002206" cy="667653"/>
          </a:xfrm>
          <a:prstGeom prst="rect">
            <a:avLst/>
          </a:prstGeom>
          <a:ln>
            <a:noFill/>
          </a:ln>
          <a:effectLst/>
        </p:spPr>
      </p:pic>
      <p:pic>
        <p:nvPicPr>
          <p:cNvPr id="39" name="図 3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76256" y="5302614"/>
            <a:ext cx="1080120" cy="717267"/>
          </a:xfrm>
          <a:prstGeom prst="rect">
            <a:avLst/>
          </a:prstGeom>
          <a:ln>
            <a:noFill/>
          </a:ln>
          <a:effectLst/>
        </p:spPr>
      </p:pic>
      <p:sp>
        <p:nvSpPr>
          <p:cNvPr id="36" name="テキスト ボックス 63"/>
          <p:cNvSpPr txBox="1">
            <a:spLocks noChangeArrowheads="1"/>
          </p:cNvSpPr>
          <p:nvPr/>
        </p:nvSpPr>
        <p:spPr bwMode="auto">
          <a:xfrm>
            <a:off x="987502" y="5211197"/>
            <a:ext cx="138405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釣った</a:t>
            </a:r>
            <a:r>
              <a:rPr lang="ja-JP" altLang="en-US" sz="700" dirty="0">
                <a:latin typeface="Calibri" panose="020F0502020204030204" pitchFamily="34" charset="0"/>
              </a:rPr>
              <a:t>魚</a:t>
            </a:r>
            <a:r>
              <a:rPr lang="ja-JP" altLang="en-US" sz="700" dirty="0" smtClean="0">
                <a:latin typeface="Calibri" panose="020F0502020204030204" pitchFamily="34" charset="0"/>
              </a:rPr>
              <a:t>を捌きながら体の仕組みを学び、魚を食べることにより命</a:t>
            </a:r>
            <a:r>
              <a:rPr lang="ja-JP" altLang="en-US" sz="700" dirty="0">
                <a:latin typeface="Calibri" panose="020F0502020204030204" pitchFamily="34" charset="0"/>
              </a:rPr>
              <a:t>をいただく意味と命の尊さを</a:t>
            </a:r>
            <a:r>
              <a:rPr lang="ja-JP" altLang="en-US" sz="700" dirty="0" smtClean="0">
                <a:latin typeface="Calibri" panose="020F0502020204030204" pitchFamily="34" charset="0"/>
              </a:rPr>
              <a:t>実感することができます。他にも水族館再生までの道のりを学ぶ震災学習プログラムやアクアマリン見所紹介などもあります。</a:t>
            </a:r>
            <a:endParaRPr lang="ja-JP" altLang="en-US" sz="700" dirty="0">
              <a:latin typeface="Calibri" panose="020F0502020204030204" pitchFamily="34" charset="0"/>
            </a:endParaRPr>
          </a:p>
        </p:txBody>
      </p:sp>
      <p:sp>
        <p:nvSpPr>
          <p:cNvPr id="40" name="テキスト ボックス 63"/>
          <p:cNvSpPr txBox="1">
            <a:spLocks noChangeArrowheads="1"/>
          </p:cNvSpPr>
          <p:nvPr/>
        </p:nvSpPr>
        <p:spPr bwMode="auto">
          <a:xfrm>
            <a:off x="3512095" y="5211197"/>
            <a:ext cx="1141469"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地域の主要産業であった炭鉱業の衰退という危機から温泉レジャーという新規事業を成功させ、震災という新たな危機を乗り越えた現在までの道のりを聞くことができます。</a:t>
            </a:r>
            <a:endParaRPr lang="ja-JP" altLang="en-US" sz="700" dirty="0">
              <a:latin typeface="Calibri" panose="020F0502020204030204" pitchFamily="34" charset="0"/>
            </a:endParaRPr>
          </a:p>
        </p:txBody>
      </p:sp>
      <p:sp>
        <p:nvSpPr>
          <p:cNvPr id="41" name="テキスト ボックス 63"/>
          <p:cNvSpPr txBox="1">
            <a:spLocks noChangeArrowheads="1"/>
          </p:cNvSpPr>
          <p:nvPr/>
        </p:nvSpPr>
        <p:spPr bwMode="auto">
          <a:xfrm>
            <a:off x="5187819" y="5229200"/>
            <a:ext cx="1688436"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東日本大震災により甚大な被害を受けた久之浜・大久地区において、震災の教訓を踏まえて建設した地域住民等が緊急避難することができる津波避難ビルです。施設内には防災まちづくり資料室があり、語り部が震災の経験や教訓を伝え、防災学習を行います。</a:t>
            </a:r>
            <a:endParaRPr lang="ja-JP" altLang="en-US" sz="700" dirty="0">
              <a:latin typeface="Calibri" panose="020F0502020204030204" pitchFamily="34" charset="0"/>
            </a:endParaRPr>
          </a:p>
        </p:txBody>
      </p:sp>
      <p:sp>
        <p:nvSpPr>
          <p:cNvPr id="42" name="テキスト ボックス 63"/>
          <p:cNvSpPr txBox="1">
            <a:spLocks noChangeArrowheads="1"/>
          </p:cNvSpPr>
          <p:nvPr/>
        </p:nvSpPr>
        <p:spPr bwMode="auto">
          <a:xfrm>
            <a:off x="7956376" y="5229200"/>
            <a:ext cx="118762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福島</a:t>
            </a:r>
            <a:r>
              <a:rPr lang="ja-JP" altLang="en-US" sz="700" dirty="0">
                <a:latin typeface="Calibri" panose="020F0502020204030204" pitchFamily="34" charset="0"/>
              </a:rPr>
              <a:t>第一原子力発電所の廃止措置推進のために遠隔操作機器（ロボット等）の開発・実証試験を行う施設です</a:t>
            </a:r>
            <a:r>
              <a:rPr lang="ja-JP" altLang="en-US" sz="700" dirty="0" smtClean="0">
                <a:latin typeface="Calibri" panose="020F0502020204030204" pitchFamily="34" charset="0"/>
              </a:rPr>
              <a:t>。</a:t>
            </a:r>
            <a:r>
              <a:rPr lang="en-US" altLang="ja-JP" sz="700" dirty="0" smtClean="0">
                <a:latin typeface="Calibri" panose="020F0502020204030204" pitchFamily="34" charset="0"/>
              </a:rPr>
              <a:t>VR</a:t>
            </a:r>
            <a:r>
              <a:rPr lang="ja-JP" altLang="en-US" sz="700" dirty="0" smtClean="0">
                <a:latin typeface="Calibri" panose="020F0502020204030204" pitchFamily="34" charset="0"/>
              </a:rPr>
              <a:t>で原子炉内を体験することもできます。</a:t>
            </a:r>
            <a:endParaRPr lang="ja-JP" altLang="en-US" sz="700" dirty="0">
              <a:latin typeface="Calibri" panose="020F0502020204030204" pitchFamily="34" charset="0"/>
            </a:endParaRPr>
          </a:p>
        </p:txBody>
      </p:sp>
      <p:sp>
        <p:nvSpPr>
          <p:cNvPr id="51" name="円/楕円 50"/>
          <p:cNvSpPr/>
          <p:nvPr/>
        </p:nvSpPr>
        <p:spPr>
          <a:xfrm>
            <a:off x="8532440" y="387908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2" name="テキスト ボックス 77"/>
          <p:cNvSpPr txBox="1">
            <a:spLocks noChangeArrowheads="1"/>
          </p:cNvSpPr>
          <p:nvPr/>
        </p:nvSpPr>
        <p:spPr bwMode="auto">
          <a:xfrm>
            <a:off x="7966972" y="2996952"/>
            <a:ext cx="106952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楢葉遠隔技術開発センター</a:t>
            </a:r>
            <a:endParaRPr lang="ja-JP" altLang="en-US" sz="600" dirty="0">
              <a:solidFill>
                <a:srgbClr val="12923D"/>
              </a:solidFill>
              <a:latin typeface="Calibri" panose="020F0502020204030204" pitchFamily="34" charset="0"/>
            </a:endParaRPr>
          </a:p>
        </p:txBody>
      </p:sp>
      <p:cxnSp>
        <p:nvCxnSpPr>
          <p:cNvPr id="53" name="直線コネクタ 52"/>
          <p:cNvCxnSpPr>
            <a:stCxn id="51" idx="1"/>
            <a:endCxn id="52" idx="2"/>
          </p:cNvCxnSpPr>
          <p:nvPr/>
        </p:nvCxnSpPr>
        <p:spPr>
          <a:xfrm flipH="1" flipV="1">
            <a:off x="8501734" y="3181618"/>
            <a:ext cx="38610" cy="70536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508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407</Words>
  <Application>Microsoft Office PowerPoint</Application>
  <PresentationFormat>画面に合わせる (4:3)</PresentationFormat>
  <Paragraphs>40</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2018-03-29T06:24:41Z</dcterms:created>
  <dcterms:modified xsi:type="dcterms:W3CDTF">2018-03-29T06:25:19Z</dcterms:modified>
</cp:coreProperties>
</file>