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59" d="100"/>
          <a:sy n="59" d="100"/>
        </p:scale>
        <p:origin x="-662"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3432F08-D674-4952-9947-6BC628EB96CE}"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7DE3F45-951C-498F-B7E4-9B675EEA0BBE}" type="slidenum">
              <a:rPr kumimoji="1" lang="ja-JP" altLang="en-US" smtClean="0"/>
              <a:t>‹#›</a:t>
            </a:fld>
            <a:endParaRPr kumimoji="1" lang="ja-JP" altLang="en-US"/>
          </a:p>
        </p:txBody>
      </p:sp>
    </p:spTree>
    <p:extLst>
      <p:ext uri="{BB962C8B-B14F-4D97-AF65-F5344CB8AC3E}">
        <p14:creationId xmlns:p14="http://schemas.microsoft.com/office/powerpoint/2010/main" val="3073597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432F08-D674-4952-9947-6BC628EB96CE}"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7DE3F45-951C-498F-B7E4-9B675EEA0BBE}" type="slidenum">
              <a:rPr kumimoji="1" lang="ja-JP" altLang="en-US" smtClean="0"/>
              <a:t>‹#›</a:t>
            </a:fld>
            <a:endParaRPr kumimoji="1" lang="ja-JP" altLang="en-US"/>
          </a:p>
        </p:txBody>
      </p:sp>
    </p:spTree>
    <p:extLst>
      <p:ext uri="{BB962C8B-B14F-4D97-AF65-F5344CB8AC3E}">
        <p14:creationId xmlns:p14="http://schemas.microsoft.com/office/powerpoint/2010/main" val="366840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432F08-D674-4952-9947-6BC628EB96CE}"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7DE3F45-951C-498F-B7E4-9B675EEA0BBE}" type="slidenum">
              <a:rPr kumimoji="1" lang="ja-JP" altLang="en-US" smtClean="0"/>
              <a:t>‹#›</a:t>
            </a:fld>
            <a:endParaRPr kumimoji="1" lang="ja-JP" altLang="en-US"/>
          </a:p>
        </p:txBody>
      </p:sp>
    </p:spTree>
    <p:extLst>
      <p:ext uri="{BB962C8B-B14F-4D97-AF65-F5344CB8AC3E}">
        <p14:creationId xmlns:p14="http://schemas.microsoft.com/office/powerpoint/2010/main" val="3267545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432F08-D674-4952-9947-6BC628EB96CE}"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7DE3F45-951C-498F-B7E4-9B675EEA0BBE}" type="slidenum">
              <a:rPr kumimoji="1" lang="ja-JP" altLang="en-US" smtClean="0"/>
              <a:t>‹#›</a:t>
            </a:fld>
            <a:endParaRPr kumimoji="1" lang="ja-JP" altLang="en-US"/>
          </a:p>
        </p:txBody>
      </p:sp>
    </p:spTree>
    <p:extLst>
      <p:ext uri="{BB962C8B-B14F-4D97-AF65-F5344CB8AC3E}">
        <p14:creationId xmlns:p14="http://schemas.microsoft.com/office/powerpoint/2010/main" val="1648253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3432F08-D674-4952-9947-6BC628EB96CE}"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7DE3F45-951C-498F-B7E4-9B675EEA0BBE}" type="slidenum">
              <a:rPr kumimoji="1" lang="ja-JP" altLang="en-US" smtClean="0"/>
              <a:t>‹#›</a:t>
            </a:fld>
            <a:endParaRPr kumimoji="1" lang="ja-JP" altLang="en-US"/>
          </a:p>
        </p:txBody>
      </p:sp>
    </p:spTree>
    <p:extLst>
      <p:ext uri="{BB962C8B-B14F-4D97-AF65-F5344CB8AC3E}">
        <p14:creationId xmlns:p14="http://schemas.microsoft.com/office/powerpoint/2010/main" val="1506645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3432F08-D674-4952-9947-6BC628EB96CE}"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7DE3F45-951C-498F-B7E4-9B675EEA0BBE}" type="slidenum">
              <a:rPr kumimoji="1" lang="ja-JP" altLang="en-US" smtClean="0"/>
              <a:t>‹#›</a:t>
            </a:fld>
            <a:endParaRPr kumimoji="1" lang="ja-JP" altLang="en-US"/>
          </a:p>
        </p:txBody>
      </p:sp>
    </p:spTree>
    <p:extLst>
      <p:ext uri="{BB962C8B-B14F-4D97-AF65-F5344CB8AC3E}">
        <p14:creationId xmlns:p14="http://schemas.microsoft.com/office/powerpoint/2010/main" val="3854207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3432F08-D674-4952-9947-6BC628EB96CE}" type="datetimeFigureOut">
              <a:rPr kumimoji="1" lang="ja-JP" altLang="en-US" smtClean="0"/>
              <a:t>2018/3/29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C7DE3F45-951C-498F-B7E4-9B675EEA0BBE}" type="slidenum">
              <a:rPr kumimoji="1" lang="ja-JP" altLang="en-US" smtClean="0"/>
              <a:t>‹#›</a:t>
            </a:fld>
            <a:endParaRPr kumimoji="1" lang="ja-JP" altLang="en-US"/>
          </a:p>
        </p:txBody>
      </p:sp>
    </p:spTree>
    <p:extLst>
      <p:ext uri="{BB962C8B-B14F-4D97-AF65-F5344CB8AC3E}">
        <p14:creationId xmlns:p14="http://schemas.microsoft.com/office/powerpoint/2010/main" val="3400619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3432F08-D674-4952-9947-6BC628EB96CE}" type="datetimeFigureOut">
              <a:rPr kumimoji="1" lang="ja-JP" altLang="en-US" smtClean="0"/>
              <a:t>2018/3/29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7DE3F45-951C-498F-B7E4-9B675EEA0BBE}" type="slidenum">
              <a:rPr kumimoji="1" lang="ja-JP" altLang="en-US" smtClean="0"/>
              <a:t>‹#›</a:t>
            </a:fld>
            <a:endParaRPr kumimoji="1" lang="ja-JP" altLang="en-US"/>
          </a:p>
        </p:txBody>
      </p:sp>
    </p:spTree>
    <p:extLst>
      <p:ext uri="{BB962C8B-B14F-4D97-AF65-F5344CB8AC3E}">
        <p14:creationId xmlns:p14="http://schemas.microsoft.com/office/powerpoint/2010/main" val="1905622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432F08-D674-4952-9947-6BC628EB96CE}" type="datetimeFigureOut">
              <a:rPr kumimoji="1" lang="ja-JP" altLang="en-US" smtClean="0"/>
              <a:t>2018/3/29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7DE3F45-951C-498F-B7E4-9B675EEA0BBE}" type="slidenum">
              <a:rPr kumimoji="1" lang="ja-JP" altLang="en-US" smtClean="0"/>
              <a:t>‹#›</a:t>
            </a:fld>
            <a:endParaRPr kumimoji="1" lang="ja-JP" altLang="en-US"/>
          </a:p>
        </p:txBody>
      </p:sp>
    </p:spTree>
    <p:extLst>
      <p:ext uri="{BB962C8B-B14F-4D97-AF65-F5344CB8AC3E}">
        <p14:creationId xmlns:p14="http://schemas.microsoft.com/office/powerpoint/2010/main" val="3807449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3432F08-D674-4952-9947-6BC628EB96CE}"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7DE3F45-951C-498F-B7E4-9B675EEA0BBE}" type="slidenum">
              <a:rPr kumimoji="1" lang="ja-JP" altLang="en-US" smtClean="0"/>
              <a:t>‹#›</a:t>
            </a:fld>
            <a:endParaRPr kumimoji="1" lang="ja-JP" altLang="en-US"/>
          </a:p>
        </p:txBody>
      </p:sp>
    </p:spTree>
    <p:extLst>
      <p:ext uri="{BB962C8B-B14F-4D97-AF65-F5344CB8AC3E}">
        <p14:creationId xmlns:p14="http://schemas.microsoft.com/office/powerpoint/2010/main" val="3842471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3432F08-D674-4952-9947-6BC628EB96CE}"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7DE3F45-951C-498F-B7E4-9B675EEA0BBE}" type="slidenum">
              <a:rPr kumimoji="1" lang="ja-JP" altLang="en-US" smtClean="0"/>
              <a:t>‹#›</a:t>
            </a:fld>
            <a:endParaRPr kumimoji="1" lang="ja-JP" altLang="en-US"/>
          </a:p>
        </p:txBody>
      </p:sp>
    </p:spTree>
    <p:extLst>
      <p:ext uri="{BB962C8B-B14F-4D97-AF65-F5344CB8AC3E}">
        <p14:creationId xmlns:p14="http://schemas.microsoft.com/office/powerpoint/2010/main" val="3703821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432F08-D674-4952-9947-6BC628EB96CE}" type="datetimeFigureOut">
              <a:rPr kumimoji="1" lang="ja-JP" altLang="en-US" smtClean="0"/>
              <a:t>2018/3/29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DE3F45-951C-498F-B7E4-9B675EEA0BBE}" type="slidenum">
              <a:rPr kumimoji="1" lang="ja-JP" altLang="en-US" smtClean="0"/>
              <a:t>‹#›</a:t>
            </a:fld>
            <a:endParaRPr kumimoji="1" lang="ja-JP" altLang="en-US"/>
          </a:p>
        </p:txBody>
      </p:sp>
    </p:spTree>
    <p:extLst>
      <p:ext uri="{BB962C8B-B14F-4D97-AF65-F5344CB8AC3E}">
        <p14:creationId xmlns:p14="http://schemas.microsoft.com/office/powerpoint/2010/main" val="28523912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4" name="テキスト ボックス 77"/>
          <p:cNvSpPr txBox="1">
            <a:spLocks noChangeArrowheads="1"/>
          </p:cNvSpPr>
          <p:nvPr/>
        </p:nvSpPr>
        <p:spPr bwMode="auto">
          <a:xfrm>
            <a:off x="5046" y="5009855"/>
            <a:ext cx="6754168" cy="244475"/>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ブリティッシュヒルズ</a:t>
            </a:r>
            <a:endParaRPr lang="en-US" altLang="ja-JP" sz="1000" b="1" dirty="0">
              <a:latin typeface="Calibri" panose="020F0502020204030204" pitchFamily="34" charset="0"/>
            </a:endParaRPr>
          </a:p>
        </p:txBody>
      </p:sp>
      <p:sp>
        <p:nvSpPr>
          <p:cNvPr id="2149" name="Text Box 65"/>
          <p:cNvSpPr txBox="1">
            <a:spLocks noChangeArrowheads="1"/>
          </p:cNvSpPr>
          <p:nvPr/>
        </p:nvSpPr>
        <p:spPr bwMode="auto">
          <a:xfrm>
            <a:off x="6860167" y="5007146"/>
            <a:ext cx="2283833" cy="247650"/>
          </a:xfrm>
          <a:prstGeom prst="rect">
            <a:avLst/>
          </a:prstGeom>
          <a:solidFill>
            <a:schemeClr val="accent2">
              <a:lumMod val="20000"/>
              <a:lumOff val="80000"/>
            </a:schemeClr>
          </a:solidFill>
          <a:ln>
            <a:noFill/>
          </a:ln>
          <a:extLst/>
        </p:spPr>
        <p:txBody>
          <a:bodyPr wrap="square" lIns="90000" tIns="46800" rIns="90000" bIns="468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エンゼルフォレスト那須白河</a:t>
            </a:r>
            <a:endParaRPr lang="en-US" altLang="ja-JP" sz="1000" b="1" dirty="0">
              <a:latin typeface="Calibri" panose="020F0502020204030204" pitchFamily="34" charset="0"/>
            </a:endParaRPr>
          </a:p>
        </p:txBody>
      </p:sp>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177433"/>
            <a:ext cx="6372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英国文化体験とアクティビティ体験</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福島県</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smtClean="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graphicFrame>
        <p:nvGraphicFramePr>
          <p:cNvPr id="35" name="Group 82"/>
          <p:cNvGraphicFramePr>
            <a:graphicFrameLocks noGrp="1"/>
          </p:cNvGraphicFramePr>
          <p:nvPr>
            <p:extLst>
              <p:ext uri="{D42A27DB-BD31-4B8C-83A1-F6EECF244321}">
                <p14:modId xmlns:p14="http://schemas.microsoft.com/office/powerpoint/2010/main" val="3929131960"/>
              </p:ext>
            </p:extLst>
          </p:nvPr>
        </p:nvGraphicFramePr>
        <p:xfrm>
          <a:off x="7937" y="871845"/>
          <a:ext cx="6652295" cy="3691681"/>
        </p:xfrm>
        <a:graphic>
          <a:graphicData uri="http://schemas.openxmlformats.org/drawingml/2006/table">
            <a:tbl>
              <a:tblPr/>
              <a:tblGrid>
                <a:gridCol w="369593">
                  <a:extLst>
                    <a:ext uri="{9D8B030D-6E8A-4147-A177-3AD203B41FA5}">
                      <a16:colId xmlns="" xmlns:a16="http://schemas.microsoft.com/office/drawing/2014/main" val="20000"/>
                    </a:ext>
                  </a:extLst>
                </a:gridCol>
                <a:gridCol w="5361544">
                  <a:extLst>
                    <a:ext uri="{9D8B030D-6E8A-4147-A177-3AD203B41FA5}">
                      <a16:colId xmlns="" xmlns:a16="http://schemas.microsoft.com/office/drawing/2014/main" val="20001"/>
                    </a:ext>
                  </a:extLst>
                </a:gridCol>
                <a:gridCol w="921158">
                  <a:extLst>
                    <a:ext uri="{9D8B030D-6E8A-4147-A177-3AD203B41FA5}">
                      <a16:colId xmlns="" xmlns:a16="http://schemas.microsoft.com/office/drawing/2014/main" val="20003"/>
                    </a:ext>
                  </a:extLst>
                </a:gridCol>
              </a:tblGrid>
              <a:tr h="47539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 xmlns:a16="http://schemas.microsoft.com/office/drawing/2014/main" val="10000"/>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各地</a:t>
                      </a:r>
                      <a:r>
                        <a:rPr kumimoji="1" lang="ja-JP" altLang="en-US" sz="900" b="0" i="0" u="none" strike="noStrike" cap="none" normalizeH="0" baseline="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昼食）</a:t>
                      </a:r>
                      <a:r>
                        <a:rPr kumimoji="1" lang="ja-JP" altLang="en-US" sz="900" b="0" i="0" u="none" strike="noStrike" cap="none" normalizeH="0" baseline="0" smtClean="0">
                          <a:ln>
                            <a:noFill/>
                          </a:ln>
                          <a:solidFill>
                            <a:schemeClr val="tx1"/>
                          </a:solidFill>
                          <a:effectLst/>
                          <a:latin typeface="+mn-ea"/>
                          <a:ea typeface="+mn-ea"/>
                        </a:rPr>
                        <a:t>＝＝ブリティッシュヒルズ</a:t>
                      </a:r>
                      <a:r>
                        <a:rPr kumimoji="1" lang="ja-JP" altLang="en-US" sz="900" b="0" i="0" u="none" strike="noStrike" cap="none" normalizeH="0" baseline="0" dirty="0" smtClean="0">
                          <a:ln>
                            <a:noFill/>
                          </a:ln>
                          <a:solidFill>
                            <a:schemeClr val="tx1"/>
                          </a:solidFill>
                          <a:effectLst/>
                          <a:latin typeface="+mn-ea"/>
                          <a:ea typeface="+mn-ea"/>
                        </a:rPr>
                        <a:t>（開校式、英国文化体験、語学学習等、テーブルマナー体験）</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mn-ea"/>
                          <a:ea typeface="+mn-ea"/>
                        </a:rPr>
                        <a:t>＝＝ブリティッシュヒルズ</a:t>
                      </a:r>
                      <a:r>
                        <a:rPr kumimoji="1" lang="ja-JP" altLang="en-US" sz="900" b="0" i="0" u="none" strike="noStrike" cap="none" normalizeH="0" baseline="0" dirty="0" smtClean="0">
                          <a:ln>
                            <a:noFill/>
                          </a:ln>
                          <a:solidFill>
                            <a:schemeClr val="tx1"/>
                          </a:solidFill>
                          <a:effectLst/>
                          <a:latin typeface="+mn-ea"/>
                          <a:ea typeface="+mn-ea"/>
                        </a:rPr>
                        <a:t>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福島県</a:t>
                      </a:r>
                      <a:endParaRPr kumimoji="1" lang="en-US" altLang="ja-JP" sz="900" b="0" i="0" u="none" strike="noStrike" cap="none" normalizeH="0" baseline="0" dirty="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ブリティッシュ</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ヒルズ</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1"/>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ja-JP" altLang="en-US" sz="900" b="0" i="0" u="none" strike="noStrike" cap="none" normalizeH="0" baseline="0" smtClean="0">
                          <a:ln>
                            <a:noFill/>
                          </a:ln>
                          <a:solidFill>
                            <a:schemeClr val="tx1"/>
                          </a:solidFill>
                          <a:effectLst/>
                          <a:latin typeface="+mn-ea"/>
                          <a:ea typeface="+mn-ea"/>
                        </a:rPr>
                        <a:t>＝＝ブリティッシュヒルズ</a:t>
                      </a:r>
                      <a:r>
                        <a:rPr kumimoji="1" lang="ja-JP" altLang="en-US" sz="900" b="0" i="0" u="none" strike="noStrike" cap="none" normalizeH="0" baseline="0" dirty="0" smtClean="0">
                          <a:ln>
                            <a:noFill/>
                          </a:ln>
                          <a:solidFill>
                            <a:schemeClr val="tx1"/>
                          </a:solidFill>
                          <a:effectLst/>
                          <a:latin typeface="+mn-ea"/>
                          <a:ea typeface="+mn-ea"/>
                        </a:rPr>
                        <a:t>（レッスン続き）</a:t>
                      </a:r>
                      <a:r>
                        <a:rPr kumimoji="1" lang="ja-JP" altLang="en-US" sz="900" b="0" i="0" u="none" strike="noStrike" cap="none" normalizeH="0" baseline="0" smtClean="0">
                          <a:ln>
                            <a:noFill/>
                          </a:ln>
                          <a:solidFill>
                            <a:schemeClr val="tx1"/>
                          </a:solidFill>
                          <a:effectLst/>
                          <a:latin typeface="+mn-ea"/>
                          <a:ea typeface="+mn-ea"/>
                        </a:rPr>
                        <a:t>＝＝ブリティッシュヒルズ</a:t>
                      </a:r>
                      <a:r>
                        <a:rPr kumimoji="1" lang="ja-JP" altLang="en-US" sz="900" b="0" i="0" u="none" strike="noStrike" cap="none" normalizeH="0" baseline="0" dirty="0" smtClean="0">
                          <a:ln>
                            <a:noFill/>
                          </a:ln>
                          <a:solidFill>
                            <a:schemeClr val="tx1"/>
                          </a:solidFill>
                          <a:effectLst/>
                          <a:latin typeface="+mn-ea"/>
                          <a:ea typeface="+mn-ea"/>
                        </a:rPr>
                        <a:t>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福島県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ブリティッシュ</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ヒルズ</a:t>
                      </a:r>
                      <a:endParaRPr kumimoji="1" lang="en-US" altLang="ja-JP" sz="900" b="0" i="0" u="none" strike="noStrike" cap="none" normalizeH="0" baseline="0" dirty="0" smtClean="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2"/>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Calibri" pitchFamily="34" charset="0"/>
                          <a:ea typeface="ＭＳ Ｐゴシック" pitchFamily="50" charset="-128"/>
                        </a:rPr>
                        <a:t>3</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en-US" altLang="ja-JP" sz="900" b="0" i="0" u="none" strike="noStrike" cap="none" normalizeH="0" baseline="0" dirty="0" smtClean="0">
                          <a:ln>
                            <a:noFill/>
                          </a:ln>
                          <a:solidFill>
                            <a:schemeClr val="tx1"/>
                          </a:solidFill>
                          <a:effectLst/>
                          <a:latin typeface="+mn-ea"/>
                          <a:ea typeface="+mn-ea"/>
                        </a:rPr>
                        <a:t>15</a:t>
                      </a:r>
                      <a:r>
                        <a:rPr kumimoji="1" lang="ja-JP" altLang="en-US" sz="900" b="0" i="0" u="none" strike="noStrike" cap="none" normalizeH="0" baseline="0" dirty="0" smtClean="0">
                          <a:ln>
                            <a:noFill/>
                          </a:ln>
                          <a:solidFill>
                            <a:schemeClr val="tx1"/>
                          </a:solidFill>
                          <a:effectLst/>
                          <a:latin typeface="+mn-ea"/>
                          <a:ea typeface="+mn-ea"/>
                        </a:rPr>
                        <a:t>分）＝＝エンゼルフォレスト那須白河（アクティビティ体験</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昼食）</a:t>
                      </a:r>
                      <a:r>
                        <a:rPr kumimoji="1" lang="ja-JP" altLang="en-US" sz="900" b="0" i="0" u="none" strike="noStrike" cap="none" normalizeH="0" baseline="0" smtClean="0">
                          <a:ln>
                            <a:noFill/>
                          </a:ln>
                          <a:solidFill>
                            <a:schemeClr val="tx1"/>
                          </a:solidFill>
                          <a:effectLst/>
                          <a:latin typeface="+mn-ea"/>
                          <a:ea typeface="+mn-ea"/>
                        </a:rPr>
                        <a:t>＝＝各地</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3"/>
                  </a:ext>
                </a:extLst>
              </a:tr>
            </a:tbl>
          </a:graphicData>
        </a:graphic>
      </p:graphicFrame>
      <p:sp>
        <p:nvSpPr>
          <p:cNvPr id="2096" name="Text Box 90"/>
          <p:cNvSpPr txBox="1">
            <a:spLocks noChangeArrowheads="1"/>
          </p:cNvSpPr>
          <p:nvPr/>
        </p:nvSpPr>
        <p:spPr bwMode="auto">
          <a:xfrm>
            <a:off x="6173156" y="198649"/>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sp>
        <p:nvSpPr>
          <p:cNvPr id="103" name="正方形/長方形 102"/>
          <p:cNvSpPr/>
          <p:nvPr/>
        </p:nvSpPr>
        <p:spPr>
          <a:xfrm>
            <a:off x="3458" y="5011200"/>
            <a:ext cx="6755756"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9" name="正方形/長方形 108"/>
          <p:cNvSpPr/>
          <p:nvPr/>
        </p:nvSpPr>
        <p:spPr>
          <a:xfrm>
            <a:off x="6858000" y="5004539"/>
            <a:ext cx="2286000"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pic>
        <p:nvPicPr>
          <p:cNvPr id="3" name="図 2">
            <a:extLst>
              <a:ext uri="{FF2B5EF4-FFF2-40B4-BE49-F238E27FC236}">
                <a16:creationId xmlns="" xmlns:a16="http://schemas.microsoft.com/office/drawing/2014/main" id="{BEDB32D4-23CE-A444-ACBD-132A7B54D6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51553" y="50261"/>
            <a:ext cx="640930" cy="483324"/>
          </a:xfrm>
          <a:prstGeom prst="rect">
            <a:avLst/>
          </a:prstGeom>
        </p:spPr>
      </p:pic>
      <p:sp>
        <p:nvSpPr>
          <p:cNvPr id="4" name="テキスト ボックス 3">
            <a:extLst>
              <a:ext uri="{FF2B5EF4-FFF2-40B4-BE49-F238E27FC236}">
                <a16:creationId xmlns="" xmlns:a16="http://schemas.microsoft.com/office/drawing/2014/main" id="{93F76B8F-10FF-BE44-8688-F932A9EFF90C}"/>
              </a:ext>
            </a:extLst>
          </p:cNvPr>
          <p:cNvSpPr txBox="1"/>
          <p:nvPr/>
        </p:nvSpPr>
        <p:spPr>
          <a:xfrm>
            <a:off x="2987824" y="4563527"/>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pic>
        <p:nvPicPr>
          <p:cNvPr id="29" name="図 2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51515" y="5301208"/>
            <a:ext cx="1146712" cy="764475"/>
          </a:xfrm>
          <a:prstGeom prst="rect">
            <a:avLst/>
          </a:prstGeom>
          <a:ln>
            <a:noFill/>
          </a:ln>
          <a:effectLst/>
        </p:spPr>
      </p:pic>
      <p:grpSp>
        <p:nvGrpSpPr>
          <p:cNvPr id="13" name="グループ化 12"/>
          <p:cNvGrpSpPr/>
          <p:nvPr/>
        </p:nvGrpSpPr>
        <p:grpSpPr>
          <a:xfrm>
            <a:off x="6803215" y="847723"/>
            <a:ext cx="2224344" cy="3715803"/>
            <a:chOff x="6822397" y="847723"/>
            <a:chExt cx="2224344" cy="3715803"/>
          </a:xfrm>
        </p:grpSpPr>
        <p:grpSp>
          <p:nvGrpSpPr>
            <p:cNvPr id="47" name="グループ化 46"/>
            <p:cNvGrpSpPr/>
            <p:nvPr/>
          </p:nvGrpSpPr>
          <p:grpSpPr>
            <a:xfrm>
              <a:off x="6822397" y="847723"/>
              <a:ext cx="2224344" cy="3715803"/>
              <a:chOff x="7059613" y="571500"/>
              <a:chExt cx="2084387" cy="3500438"/>
            </a:xfrm>
          </p:grpSpPr>
          <p:sp>
            <p:nvSpPr>
              <p:cNvPr id="48" name="テキスト ボックス 77"/>
              <p:cNvSpPr txBox="1">
                <a:spLocks noChangeArrowheads="1"/>
              </p:cNvSpPr>
              <p:nvPr/>
            </p:nvSpPr>
            <p:spPr bwMode="auto">
              <a:xfrm>
                <a:off x="7086600" y="723900"/>
                <a:ext cx="2057400" cy="274638"/>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東北ルートマップ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pic>
            <p:nvPicPr>
              <p:cNvPr id="49" name="Picture 4" descr="\\Seisakuserver\メンバー\奥山豊\教育旅行map\PPTマップ.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80250" y="1054100"/>
                <a:ext cx="1982788"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 name="テキスト ボックス 77"/>
              <p:cNvSpPr txBox="1">
                <a:spLocks noChangeArrowheads="1"/>
              </p:cNvSpPr>
              <p:nvPr/>
            </p:nvSpPr>
            <p:spPr bwMode="auto">
              <a:xfrm>
                <a:off x="7065146" y="2460492"/>
                <a:ext cx="1020255" cy="260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Calibri" panose="020F0502020204030204" pitchFamily="34" charset="0"/>
                  </a:rPr>
                  <a:t>ブリティッシュヒルズ</a:t>
                </a:r>
                <a:endParaRPr lang="en-US" altLang="ja-JP" sz="600" dirty="0" smtClean="0">
                  <a:solidFill>
                    <a:srgbClr val="12923D"/>
                  </a:solidFill>
                  <a:latin typeface="Calibri" panose="020F0502020204030204" pitchFamily="34" charset="0"/>
                </a:endParaRPr>
              </a:p>
              <a:p>
                <a:pPr eaLnBrk="1" hangingPunct="1"/>
                <a:r>
                  <a:rPr lang="ja-JP" altLang="en-US" sz="600" dirty="0">
                    <a:solidFill>
                      <a:srgbClr val="12923D"/>
                    </a:solidFill>
                    <a:latin typeface="Calibri" panose="020F0502020204030204" pitchFamily="34" charset="0"/>
                  </a:rPr>
                  <a:t>エンゼルフォレスト那須白河</a:t>
                </a:r>
              </a:p>
            </p:txBody>
          </p:sp>
          <p:cxnSp>
            <p:nvCxnSpPr>
              <p:cNvPr id="57" name="直線コネクタ 56"/>
              <p:cNvCxnSpPr>
                <a:stCxn id="69" idx="0"/>
                <a:endCxn id="56" idx="2"/>
              </p:cNvCxnSpPr>
              <p:nvPr/>
            </p:nvCxnSpPr>
            <p:spPr>
              <a:xfrm flipH="1" flipV="1">
                <a:off x="7575274" y="2721437"/>
                <a:ext cx="674608" cy="705726"/>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5" name="角丸四角形 64"/>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69" name="円/楕円 68"/>
            <p:cNvSpPr/>
            <p:nvPr/>
          </p:nvSpPr>
          <p:spPr>
            <a:xfrm>
              <a:off x="8065599" y="3879081"/>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pic>
        <p:nvPicPr>
          <p:cNvPr id="31" name="図 3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62167" y="5301208"/>
            <a:ext cx="1157544" cy="755388"/>
          </a:xfrm>
          <a:prstGeom prst="rect">
            <a:avLst/>
          </a:prstGeom>
          <a:ln>
            <a:noFill/>
          </a:ln>
          <a:effectLst/>
        </p:spPr>
      </p:pic>
      <p:pic>
        <p:nvPicPr>
          <p:cNvPr id="38" name="図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5496" y="5301208"/>
            <a:ext cx="1206048" cy="755388"/>
          </a:xfrm>
          <a:prstGeom prst="rect">
            <a:avLst/>
          </a:prstGeom>
          <a:ln>
            <a:noFill/>
          </a:ln>
          <a:effectLst/>
        </p:spPr>
      </p:pic>
      <p:pic>
        <p:nvPicPr>
          <p:cNvPr id="39" name="図 3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892158" y="5285189"/>
            <a:ext cx="1006943" cy="755208"/>
          </a:xfrm>
          <a:prstGeom prst="rect">
            <a:avLst/>
          </a:prstGeom>
          <a:ln>
            <a:noFill/>
          </a:ln>
          <a:effectLst/>
        </p:spPr>
      </p:pic>
      <p:sp>
        <p:nvSpPr>
          <p:cNvPr id="36" name="テキスト ボックス 63"/>
          <p:cNvSpPr txBox="1">
            <a:spLocks noChangeArrowheads="1"/>
          </p:cNvSpPr>
          <p:nvPr/>
        </p:nvSpPr>
        <p:spPr bwMode="auto">
          <a:xfrm>
            <a:off x="3563888" y="5246330"/>
            <a:ext cx="3195326" cy="630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英語力の向上と異文化への理解は、今後、国際社会の一員としての役割を担う子どもたちにとって大切な要素です。スポーツや料理などを通して、ネイティブ・スピーカーによる英語に触れることで、国際人に必要なコミュニケーションのコツやマナーを身につけることができます。また、実際に使ってみることで、通じる楽しさや英語を学ぶことの意義を実感することができます。</a:t>
            </a:r>
          </a:p>
        </p:txBody>
      </p:sp>
      <p:sp>
        <p:nvSpPr>
          <p:cNvPr id="42" name="テキスト ボックス 63"/>
          <p:cNvSpPr txBox="1">
            <a:spLocks noChangeArrowheads="1"/>
          </p:cNvSpPr>
          <p:nvPr/>
        </p:nvSpPr>
        <p:spPr bwMode="auto">
          <a:xfrm>
            <a:off x="7883199" y="5243450"/>
            <a:ext cx="1260801"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エンゼルフォレスト那須白河は、ありのままの大自然を活かした広大な敷地の中に「コテージ」をはじめとする愛犬と一緒に楽しめる多彩な施設が点在する複合リゾート施設です。</a:t>
            </a:r>
          </a:p>
        </p:txBody>
      </p:sp>
    </p:spTree>
    <p:extLst>
      <p:ext uri="{BB962C8B-B14F-4D97-AF65-F5344CB8AC3E}">
        <p14:creationId xmlns:p14="http://schemas.microsoft.com/office/powerpoint/2010/main" val="11928478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230</Words>
  <Application>Microsoft Office PowerPoint</Application>
  <PresentationFormat>画面に合わせる (4:3)</PresentationFormat>
  <Paragraphs>27</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aritv-Ise</dc:creator>
  <cp:lastModifiedBy>aritv-Ise</cp:lastModifiedBy>
  <cp:revision>1</cp:revision>
  <dcterms:created xsi:type="dcterms:W3CDTF">2018-03-29T06:22:22Z</dcterms:created>
  <dcterms:modified xsi:type="dcterms:W3CDTF">2018-03-29T06:22:58Z</dcterms:modified>
</cp:coreProperties>
</file>