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199788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032930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750080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2655969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58101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257111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76874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268550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67965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2557021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01BB3B5-6DD1-4DDB-8122-7792990D284B}"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04021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1BB3B5-6DD1-4DDB-8122-7792990D284B}"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62AC19-6C83-46FF-AF5B-92EBA33EA28C}" type="slidenum">
              <a:rPr kumimoji="1" lang="ja-JP" altLang="en-US" smtClean="0"/>
              <a:t>‹#›</a:t>
            </a:fld>
            <a:endParaRPr kumimoji="1" lang="ja-JP" altLang="en-US"/>
          </a:p>
        </p:txBody>
      </p:sp>
    </p:spTree>
    <p:extLst>
      <p:ext uri="{BB962C8B-B14F-4D97-AF65-F5344CB8AC3E}">
        <p14:creationId xmlns:p14="http://schemas.microsoft.com/office/powerpoint/2010/main" val="3068007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latin typeface="Calibri" panose="020F0502020204030204" pitchFamily="34" charset="0"/>
              </a:rPr>
              <a:t>相馬市内復興</a:t>
            </a:r>
            <a:r>
              <a:rPr lang="zh-TW" altLang="en-US" sz="1000" b="1" dirty="0" smtClean="0">
                <a:latin typeface="Calibri" panose="020F0502020204030204" pitchFamily="34" charset="0"/>
              </a:rPr>
              <a:t>視察</a:t>
            </a:r>
            <a:r>
              <a:rPr lang="ja-JP" altLang="en-US" sz="1000" b="1" dirty="0">
                <a:latin typeface="Calibri" panose="020F0502020204030204" pitchFamily="34" charset="0"/>
              </a:rPr>
              <a:t>（</a:t>
            </a:r>
            <a:r>
              <a:rPr lang="ja-JP" altLang="en-US" sz="1000" b="1" dirty="0" smtClean="0">
                <a:latin typeface="Calibri" panose="020F0502020204030204" pitchFamily="34" charset="0"/>
              </a:rPr>
              <a:t>震災講話）</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latin typeface="Calibri" panose="020F0502020204030204" pitchFamily="34" charset="0"/>
              </a:rPr>
              <a:t>相馬市伝承鎮魂祈念館</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相馬港湾建設事務所</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南相馬</a:t>
            </a:r>
            <a:r>
              <a:rPr lang="ja-JP" altLang="en-US" sz="1000" b="1" dirty="0" smtClean="0">
                <a:latin typeface="Calibri" panose="020F0502020204030204" pitchFamily="34" charset="0"/>
              </a:rPr>
              <a:t>ソーラー・アグリパーク</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震災学習と再生可能エネルギー学習（</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1</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泊</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2</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日の日程も可）</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92912299"/>
              </p:ext>
            </p:extLst>
          </p:nvPr>
        </p:nvGraphicFramePr>
        <p:xfrm>
          <a:off x="7937" y="871845"/>
          <a:ext cx="6652295" cy="3665116"/>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33521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zh-TW" altLang="en-US" sz="9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各地＝＝</a:t>
                      </a:r>
                      <a:r>
                        <a:rPr kumimoji="1" lang="zh-TW"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相馬市内復興視察（震災講話）</a:t>
                      </a:r>
                      <a:r>
                        <a:rPr kumimoji="1" lang="zh-TW" altLang="en-US" sz="9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＝＝相馬市</a:t>
                      </a:r>
                      <a:r>
                        <a:rPr kumimoji="1" lang="zh-TW"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伝承鎮魂祈念館＝＝</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en-US" altLang="ja-JP"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15</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分）＝</a:t>
                      </a:r>
                      <a:r>
                        <a:rPr kumimoji="1" lang="zh-TW"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＝相馬市内泊</a:t>
                      </a:r>
                      <a:endParaRPr kumimoji="1" lang="en-US" altLang="ja-JP"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福島県</a:t>
                      </a:r>
                      <a:endParaRPr kumimoji="1" lang="en-US" altLang="ja-JP"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相馬市内</a:t>
                      </a:r>
                      <a:endParaRPr kumimoji="1" lang="en-US" altLang="ja-JP"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宿泊地＝＝</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15</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分）＝</a:t>
                      </a: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＝相馬港湾建設事務所＝＝</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5</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分）＝</a:t>
                      </a: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＝相馬共同火力発電所＝＝</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10</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分）＝</a:t>
                      </a: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endParaRPr kumimoji="1" lang="en-US" altLang="zh-TW"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zh-TW" sz="900" b="0" i="0" u="none" strike="noStrike" cap="none" normalizeH="0" baseline="0" dirty="0" smtClean="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復興視察（新地駅）＝＝</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a:t>
                      </a:r>
                      <a:r>
                        <a:rPr kumimoji="1" lang="en-US" altLang="ja-JP" sz="900" b="0" i="0" u="none" strike="noStrike" cap="none" normalizeH="0" baseline="0" dirty="0" smtClean="0">
                          <a:ln>
                            <a:noFill/>
                          </a:ln>
                          <a:solidFill>
                            <a:schemeClr val="tx1"/>
                          </a:solidFill>
                          <a:effectLst/>
                          <a:latin typeface="ＭＳ Ｐゴシック" pitchFamily="50" charset="-128"/>
                          <a:ea typeface="ＭＳ Ｐゴシック" pitchFamily="50" charset="-128"/>
                        </a:rPr>
                        <a:t>35</a:t>
                      </a:r>
                      <a:r>
                        <a:rPr kumimoji="1" lang="ja-JP"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分）＝</a:t>
                      </a:r>
                      <a:r>
                        <a:rPr kumimoji="1" lang="zh-TW" altLang="en-US" sz="900" b="0" i="0" u="none" strike="noStrike" cap="none" normalizeH="0" baseline="0" dirty="0" smtClean="0">
                          <a:ln>
                            <a:noFill/>
                          </a:ln>
                          <a:solidFill>
                            <a:schemeClr val="tx1"/>
                          </a:solidFill>
                          <a:effectLst/>
                          <a:latin typeface="ＭＳ Ｐゴシック" pitchFamily="50" charset="-128"/>
                          <a:ea typeface="ＭＳ Ｐゴシック" pitchFamily="50" charset="-128"/>
                        </a:rPr>
                        <a:t>＝南相馬市内泊</a:t>
                      </a:r>
                      <a:endParaRPr kumimoji="1" lang="en-US" altLang="ja-JP" sz="900" b="0"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福島県</a:t>
                      </a:r>
                      <a:endParaRPr kumimoji="1" lang="en-US" altLang="ja-JP"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南相馬市内</a:t>
                      </a:r>
                      <a:endParaRPr kumimoji="1" lang="en-US" altLang="ja-JP"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宿泊地＝＝（</a:t>
                      </a:r>
                      <a:r>
                        <a:rPr kumimoji="1" lang="en-US" altLang="ja-JP"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10</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分）＝＝南相馬ソーラー・アグリパーク</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900" b="0" i="0" u="none" strike="noStrike" cap="none" normalizeH="0" baseline="0" dirty="0" smtClean="0">
                          <a:ln>
                            <a:noFill/>
                          </a:ln>
                          <a:solidFill>
                            <a:schemeClr val="tx1"/>
                          </a:solidFill>
                          <a:effectLst/>
                          <a:latin typeface="ＭＳ Ｐゴシック" panose="020B0600070205080204" pitchFamily="50" charset="-128"/>
                          <a:ea typeface="ＭＳ Ｐゴシック" panose="020B0600070205080204" pitchFamily="50" charset="-128"/>
                        </a:rPr>
                        <a:t>昼食）</a:t>
                      </a:r>
                      <a:r>
                        <a:rPr kumimoji="1" lang="ja-JP" altLang="en-US" sz="900" b="0" i="0" u="none" strike="noStrike" cap="none" normalizeH="0" baseline="0" smtClean="0">
                          <a:ln>
                            <a:noFill/>
                          </a:ln>
                          <a:solidFill>
                            <a:schemeClr val="tx1"/>
                          </a:solidFill>
                          <a:effectLst/>
                          <a:latin typeface="ＭＳ Ｐゴシック" panose="020B0600070205080204" pitchFamily="50" charset="-128"/>
                          <a:ea typeface="ＭＳ Ｐゴシック" panose="020B0600070205080204" pitchFamily="50" charset="-128"/>
                        </a:rPr>
                        <a:t>＝＝各地</a:t>
                      </a:r>
                      <a:endParaRPr kumimoji="1" lang="ja-JP" altLang="en-US"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824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3962129359"/>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15410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15557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16076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16076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9" name="図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6258" y="5288579"/>
            <a:ext cx="1082577" cy="608851"/>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060581" y="2761371"/>
                <a:ext cx="1066821"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南相馬ソーラー・アグリパーク</a:t>
                </a:r>
                <a:endParaRPr lang="en-US" altLang="ja-JP" sz="600" dirty="0" smtClean="0">
                  <a:solidFill>
                    <a:srgbClr val="12923D"/>
                  </a:solidFill>
                  <a:latin typeface="Calibri" panose="020F0502020204030204" pitchFamily="34" charset="0"/>
                </a:endParaRPr>
              </a:p>
            </p:txBody>
          </p:sp>
          <p:cxnSp>
            <p:nvCxnSpPr>
              <p:cNvPr id="57" name="直線コネクタ 56"/>
              <p:cNvCxnSpPr/>
              <p:nvPr/>
            </p:nvCxnSpPr>
            <p:spPr>
              <a:xfrm flipH="1" flipV="1">
                <a:off x="7735353" y="2912863"/>
                <a:ext cx="901509" cy="39956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flipH="1" flipV="1">
                <a:off x="7896851" y="2647175"/>
                <a:ext cx="743933" cy="57743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548430" y="2234737"/>
                <a:ext cx="1038280" cy="434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相馬市</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相馬市伝承鎮魂祈念館</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福島県相馬港湾建設事務所</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相馬共同火力発電所</a:t>
                </a:r>
                <a:endParaRPr lang="ja-JP" altLang="en-US" sz="600" dirty="0">
                  <a:solidFill>
                    <a:srgbClr val="12923D"/>
                  </a:solidFill>
                  <a:latin typeface="ＭＳ Ｐゴシック" panose="020B0600070205080204" pitchFamily="34" charset="-128"/>
                </a:endParaRP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479614" y="364502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497647" y="373506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1" name="図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39752" y="5288580"/>
            <a:ext cx="983853" cy="737241"/>
          </a:xfrm>
          <a:prstGeom prst="rect">
            <a:avLst/>
          </a:prstGeom>
          <a:ln>
            <a:noFill/>
          </a:ln>
          <a:effectLst/>
        </p:spPr>
      </p:pic>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496" y="5301208"/>
            <a:ext cx="1008112" cy="755419"/>
          </a:xfrm>
          <a:prstGeom prst="rect">
            <a:avLst/>
          </a:prstGeom>
          <a:ln>
            <a:noFill/>
          </a:ln>
          <a:effectLst/>
        </p:spPr>
      </p:pic>
      <p:pic>
        <p:nvPicPr>
          <p:cNvPr id="39" name="図 3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76256" y="5285306"/>
            <a:ext cx="1000209" cy="749794"/>
          </a:xfrm>
          <a:prstGeom prst="rect">
            <a:avLst/>
          </a:prstGeom>
          <a:ln>
            <a:noFill/>
          </a:ln>
          <a:effectLst/>
        </p:spPr>
      </p:pic>
      <p:sp>
        <p:nvSpPr>
          <p:cNvPr id="36" name="テキスト ボックス 63"/>
          <p:cNvSpPr txBox="1">
            <a:spLocks noChangeArrowheads="1"/>
          </p:cNvSpPr>
          <p:nvPr/>
        </p:nvSpPr>
        <p:spPr bwMode="auto">
          <a:xfrm>
            <a:off x="1035208" y="5227099"/>
            <a:ext cx="124642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福島県には復興に挑戦する人々の姿、日々再生する地域があります。報道だけではわからない福島のありのままの姿に触れることで、震災・原発事故の教訓を自分事として捉え、これからの未来を考えることができます。</a:t>
            </a:r>
            <a:endParaRPr lang="ja-JP" altLang="en-US" sz="700" dirty="0">
              <a:latin typeface="Calibri" panose="020F0502020204030204" pitchFamily="34" charset="0"/>
            </a:endParaRPr>
          </a:p>
        </p:txBody>
      </p:sp>
      <p:sp>
        <p:nvSpPr>
          <p:cNvPr id="40" name="テキスト ボックス 63"/>
          <p:cNvSpPr txBox="1">
            <a:spLocks noChangeArrowheads="1"/>
          </p:cNvSpPr>
          <p:nvPr/>
        </p:nvSpPr>
        <p:spPr bwMode="auto">
          <a:xfrm>
            <a:off x="3275856" y="5229200"/>
            <a:ext cx="129525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館内では震災前の相馬市の風景や震災の記録などを写真パネルや映像で見ることができます。これからの時代を担う子どもたちに震災で得た経験や教訓を語り継いでいく震災学習の拠点です。</a:t>
            </a:r>
            <a:endParaRPr lang="ja-JP" altLang="en-US" sz="700" dirty="0">
              <a:latin typeface="Calibri" panose="020F0502020204030204" pitchFamily="34" charset="0"/>
            </a:endParaRPr>
          </a:p>
        </p:txBody>
      </p:sp>
      <p:sp>
        <p:nvSpPr>
          <p:cNvPr id="41" name="テキスト ボックス 63"/>
          <p:cNvSpPr txBox="1">
            <a:spLocks noChangeArrowheads="1"/>
          </p:cNvSpPr>
          <p:nvPr/>
        </p:nvSpPr>
        <p:spPr bwMode="auto">
          <a:xfrm>
            <a:off x="5679280" y="5211197"/>
            <a:ext cx="117871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地域産業の復興を支援する重要港湾相馬港や松川浦漁港等の復興に向けた取組みを説明します。また、海岸堤防の整備により港周辺の地域を津波から守る安全な町づくりへの取組も見ることができます。</a:t>
            </a:r>
            <a:endParaRPr lang="ja-JP" altLang="en-US" sz="700" dirty="0">
              <a:latin typeface="Calibri" panose="020F0502020204030204" pitchFamily="34" charset="0"/>
            </a:endParaRPr>
          </a:p>
        </p:txBody>
      </p:sp>
      <p:sp>
        <p:nvSpPr>
          <p:cNvPr id="42" name="テキスト ボックス 63"/>
          <p:cNvSpPr txBox="1">
            <a:spLocks noChangeArrowheads="1"/>
          </p:cNvSpPr>
          <p:nvPr/>
        </p:nvSpPr>
        <p:spPr bwMode="auto">
          <a:xfrm>
            <a:off x="7884368" y="5235499"/>
            <a:ext cx="125963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en-US" altLang="ja-JP" sz="700" dirty="0" smtClean="0">
                <a:latin typeface="Calibri" panose="020F0502020204030204" pitchFamily="34" charset="0"/>
              </a:rPr>
              <a:t>500KW</a:t>
            </a:r>
            <a:r>
              <a:rPr lang="ja-JP" altLang="en-US" sz="700" dirty="0" err="1" smtClean="0">
                <a:latin typeface="Calibri" panose="020F0502020204030204" pitchFamily="34" charset="0"/>
              </a:rPr>
              <a:t>の太</a:t>
            </a:r>
            <a:r>
              <a:rPr lang="ja-JP" altLang="en-US" sz="700" dirty="0" smtClean="0">
                <a:latin typeface="Calibri" panose="020F0502020204030204" pitchFamily="34" charset="0"/>
              </a:rPr>
              <a:t>陽光発電所と植物工場を備えた小中学生の体験学習施設です。本物の発電所の巡視体験や、水力発電の体験装置で再生可能エネルギーを楽しく学ぶことができます。</a:t>
            </a:r>
            <a:endParaRPr lang="ja-JP" altLang="en-US" sz="700" dirty="0">
              <a:latin typeface="Calibri" panose="020F0502020204030204" pitchFamily="34" charset="0"/>
            </a:endParaRPr>
          </a:p>
        </p:txBody>
      </p:sp>
      <p:sp>
        <p:nvSpPr>
          <p:cNvPr id="43" name="円/楕円 42"/>
          <p:cNvSpPr/>
          <p:nvPr/>
        </p:nvSpPr>
        <p:spPr>
          <a:xfrm>
            <a:off x="8460432" y="357301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4" name="直線コネクタ 43"/>
          <p:cNvCxnSpPr>
            <a:stCxn id="43" idx="0"/>
          </p:cNvCxnSpPr>
          <p:nvPr/>
        </p:nvCxnSpPr>
        <p:spPr>
          <a:xfrm flipV="1">
            <a:off x="8487420" y="2844123"/>
            <a:ext cx="45020" cy="72889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5" name="テキスト ボックス 77"/>
          <p:cNvSpPr txBox="1">
            <a:spLocks noChangeArrowheads="1"/>
          </p:cNvSpPr>
          <p:nvPr/>
        </p:nvSpPr>
        <p:spPr bwMode="auto">
          <a:xfrm>
            <a:off x="8348172" y="2668270"/>
            <a:ext cx="4154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新地駅</a:t>
            </a:r>
            <a:endParaRPr lang="en-US" altLang="ja-JP" sz="600" dirty="0" smtClean="0">
              <a:solidFill>
                <a:srgbClr val="12923D"/>
              </a:solidFill>
              <a:latin typeface="Calibri" panose="020F0502020204030204" pitchFamily="34" charset="0"/>
            </a:endParaRPr>
          </a:p>
        </p:txBody>
      </p:sp>
    </p:spTree>
    <p:extLst>
      <p:ext uri="{BB962C8B-B14F-4D97-AF65-F5344CB8AC3E}">
        <p14:creationId xmlns:p14="http://schemas.microsoft.com/office/powerpoint/2010/main" val="22010780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374</Words>
  <Application>Microsoft Office PowerPoint</Application>
  <PresentationFormat>画面に合わせる (4:3)</PresentationFormat>
  <Paragraphs>33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2018-03-29T06:23:11Z</dcterms:created>
  <dcterms:modified xsi:type="dcterms:W3CDTF">2018-03-29T06:23:42Z</dcterms:modified>
</cp:coreProperties>
</file>