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2089869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780645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345065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1435609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2448685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2892435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3955733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3701966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3986555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1007262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A310C2C-BB77-40C3-A1B0-6B65D6588F04}"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3181176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10C2C-BB77-40C3-A1B0-6B65D6588F04}"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23BC5-7784-4385-B003-CBA976CF8F61}" type="slidenum">
              <a:rPr kumimoji="1" lang="ja-JP" altLang="en-US" smtClean="0"/>
              <a:t>‹#›</a:t>
            </a:fld>
            <a:endParaRPr kumimoji="1" lang="ja-JP" altLang="en-US"/>
          </a:p>
        </p:txBody>
      </p:sp>
    </p:spTree>
    <p:extLst>
      <p:ext uri="{BB962C8B-B14F-4D97-AF65-F5344CB8AC3E}">
        <p14:creationId xmlns:p14="http://schemas.microsoft.com/office/powerpoint/2010/main" val="2406709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ねぶたの家 ワ・ラッセ</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三</a:t>
            </a:r>
            <a:r>
              <a:rPr lang="ja-JP" altLang="en-US" sz="1000" b="1" dirty="0" smtClean="0">
                <a:latin typeface="Calibri" panose="020F0502020204030204" pitchFamily="34" charset="0"/>
              </a:rPr>
              <a:t>内丸山遺跡</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浅虫水族館</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まつり・歴史・文化・芸術を体験する</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933677358"/>
              </p:ext>
            </p:extLst>
          </p:nvPr>
        </p:nvGraphicFramePr>
        <p:xfrm>
          <a:off x="7937" y="871844"/>
          <a:ext cx="6652295" cy="3637275"/>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6600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4885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各地＝＝＝八甲田丸＝（</a:t>
                      </a:r>
                      <a:r>
                        <a:rPr kumimoji="1" lang="en-US" altLang="ja-JP" sz="900" b="0" i="0" u="none" strike="noStrike" cap="none" normalizeH="0" baseline="0" dirty="0" smtClean="0">
                          <a:ln>
                            <a:noFill/>
                          </a:ln>
                          <a:solidFill>
                            <a:schemeClr val="tx1"/>
                          </a:solidFill>
                          <a:effectLst/>
                          <a:latin typeface="+mn-ea"/>
                          <a:ea typeface="+mn-ea"/>
                        </a:rPr>
                        <a:t>4</a:t>
                      </a:r>
                      <a:r>
                        <a:rPr kumimoji="1" lang="ja-JP" altLang="en-US" sz="900" b="0" i="0" u="none" strike="noStrike" cap="none" normalizeH="0" baseline="0" dirty="0" smtClean="0">
                          <a:ln>
                            <a:noFill/>
                          </a:ln>
                          <a:solidFill>
                            <a:schemeClr val="tx1"/>
                          </a:solidFill>
                          <a:effectLst/>
                          <a:latin typeface="+mn-ea"/>
                          <a:ea typeface="+mn-ea"/>
                        </a:rPr>
                        <a:t>分）＝＝ねぶたの家　ワ・ラッセ・・・青森市内（昼食）＝＝（</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分）＝＝三内丸山遺</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跡＝（</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分）＝＝浅虫温泉泊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浅虫温泉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4885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3</a:t>
                      </a:r>
                      <a:r>
                        <a:rPr kumimoji="1" lang="ja-JP" altLang="en-US" sz="900" b="0" i="0" u="none" strike="noStrike" cap="none" normalizeH="0" baseline="0" dirty="0" smtClean="0">
                          <a:ln>
                            <a:noFill/>
                          </a:ln>
                          <a:solidFill>
                            <a:schemeClr val="tx1"/>
                          </a:solidFill>
                          <a:effectLst/>
                          <a:latin typeface="+mn-ea"/>
                          <a:ea typeface="+mn-ea"/>
                        </a:rPr>
                        <a:t>分）＝＝浅虫水族館＝＝（</a:t>
                      </a:r>
                      <a:r>
                        <a:rPr kumimoji="1" lang="en-US" altLang="ja-JP" sz="900" b="0" i="0" u="none" strike="noStrike" cap="none" normalizeH="0" baseline="0" dirty="0" smtClean="0">
                          <a:ln>
                            <a:noFill/>
                          </a:ln>
                          <a:solidFill>
                            <a:schemeClr val="tx1"/>
                          </a:solidFill>
                          <a:effectLst/>
                          <a:latin typeface="+mn-ea"/>
                          <a:ea typeface="+mn-ea"/>
                        </a:rPr>
                        <a:t>35</a:t>
                      </a:r>
                      <a:r>
                        <a:rPr kumimoji="1" lang="ja-JP" altLang="en-US" sz="900" b="0" i="0" u="none" strike="noStrike" cap="none" normalizeH="0" baseline="0" dirty="0" smtClean="0">
                          <a:ln>
                            <a:noFill/>
                          </a:ln>
                          <a:solidFill>
                            <a:schemeClr val="tx1"/>
                          </a:solidFill>
                          <a:effectLst/>
                          <a:latin typeface="+mn-ea"/>
                          <a:ea typeface="+mn-ea"/>
                        </a:rPr>
                        <a:t>分）＝＝青森県立美術館＝＝（</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分）＝＝（昼食）＝＝青森県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観光物産館アスパム＝＝＝各地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069891" y="5250419"/>
            <a:ext cx="1391697"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日本最大級の縄文集落の遺跡を巡りながら縄文時代の生活の知恵について学びます。三内丸山遺跡は考古学史を書き換えた特別史跡です。</a:t>
            </a:r>
            <a:endParaRPr lang="ja-JP" altLang="en-US" sz="700" dirty="0">
              <a:latin typeface="Calibri" panose="020F0502020204030204" pitchFamily="34" charset="0"/>
            </a:endParaRPr>
          </a:p>
        </p:txBody>
      </p:sp>
      <p:sp>
        <p:nvSpPr>
          <p:cNvPr id="2148" name="テキスト ボックス 63"/>
          <p:cNvSpPr txBox="1">
            <a:spLocks noChangeArrowheads="1"/>
          </p:cNvSpPr>
          <p:nvPr/>
        </p:nvSpPr>
        <p:spPr bwMode="auto">
          <a:xfrm>
            <a:off x="5702788" y="5279377"/>
            <a:ext cx="1120434"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楽しいイルカ・ペンギン・アザラシなどのパフォーマンスショーやウミガメの餌やりなどの体験メニューがあります。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1096324" y="5234161"/>
            <a:ext cx="1202266"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nSpc>
                <a:spcPts val="900"/>
              </a:lnSpc>
            </a:pPr>
            <a:r>
              <a:rPr lang="ja-JP" altLang="en-US" sz="700" dirty="0" smtClean="0"/>
              <a:t>大型ねぶたに囲まれ、本番さながらの祭りを体験します。地元に長く伝承されているねぶた祭りを体験する事で自分たちの地域文化に目を向けるきっかけとなります。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12022" y="848486"/>
            <a:ext cx="2280462" cy="3715804"/>
            <a:chOff x="6822395" y="847723"/>
            <a:chExt cx="2280462" cy="3715804"/>
          </a:xfrm>
        </p:grpSpPr>
        <p:grpSp>
          <p:nvGrpSpPr>
            <p:cNvPr id="47" name="グループ化 46"/>
            <p:cNvGrpSpPr/>
            <p:nvPr/>
          </p:nvGrpSpPr>
          <p:grpSpPr>
            <a:xfrm>
              <a:off x="6822395" y="847723"/>
              <a:ext cx="2280462" cy="3715804"/>
              <a:chOff x="7059613" y="571500"/>
              <a:chExt cx="2136975" cy="3500439"/>
            </a:xfrm>
          </p:grpSpPr>
          <p:sp>
            <p:nvSpPr>
              <p:cNvPr id="48" name="テキスト ボックス 77"/>
              <p:cNvSpPr txBox="1">
                <a:spLocks noChangeArrowheads="1"/>
              </p:cNvSpPr>
              <p:nvPr/>
            </p:nvSpPr>
            <p:spPr bwMode="auto">
              <a:xfrm>
                <a:off x="7101112" y="735908"/>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1112" y="1125539"/>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テキスト ボックス 58"/>
              <p:cNvSpPr txBox="1">
                <a:spLocks noChangeArrowheads="1"/>
              </p:cNvSpPr>
              <p:nvPr/>
            </p:nvSpPr>
            <p:spPr bwMode="auto">
              <a:xfrm>
                <a:off x="7480976" y="1005598"/>
                <a:ext cx="1185491"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a:solidFill>
                      <a:srgbClr val="12923D"/>
                    </a:solidFill>
                    <a:latin typeface="Calibri" panose="020F0502020204030204" pitchFamily="34" charset="0"/>
                  </a:rPr>
                  <a:t>八甲田</a:t>
                </a:r>
                <a:r>
                  <a:rPr lang="ja-JP" altLang="en-US" sz="600" dirty="0" smtClean="0">
                    <a:solidFill>
                      <a:srgbClr val="12923D"/>
                    </a:solidFill>
                    <a:latin typeface="Calibri" panose="020F0502020204030204" pitchFamily="34" charset="0"/>
                  </a:rPr>
                  <a:t>丸・ねぶたの家 ワ・ラッセ</a:t>
                </a:r>
                <a:endParaRPr lang="en-US" altLang="ja-JP" sz="600" dirty="0" smtClean="0">
                  <a:solidFill>
                    <a:srgbClr val="12923D"/>
                  </a:solidFill>
                  <a:latin typeface="Calibri" panose="020F0502020204030204" pitchFamily="34" charset="0"/>
                </a:endParaRPr>
              </a:p>
              <a:p>
                <a:pPr eaLnBrk="1" hangingPunct="1"/>
                <a:r>
                  <a:rPr lang="ja-JP" altLang="en-US" sz="600" dirty="0" smtClean="0">
                    <a:solidFill>
                      <a:srgbClr val="12923D"/>
                    </a:solidFill>
                    <a:latin typeface="Calibri" panose="020F0502020204030204" pitchFamily="34" charset="0"/>
                  </a:rPr>
                  <a:t>青森県観光物産館アスパム</a:t>
                </a:r>
                <a:endParaRPr lang="ja-JP" altLang="en-US" sz="600" dirty="0">
                  <a:solidFill>
                    <a:srgbClr val="12923D"/>
                  </a:solidFill>
                  <a:latin typeface="Calibri" panose="020F0502020204030204" pitchFamily="34" charset="0"/>
                </a:endParaRPr>
              </a:p>
            </p:txBody>
          </p:sp>
          <p:cxnSp>
            <p:nvCxnSpPr>
              <p:cNvPr id="53" name="直線コネクタ 52"/>
              <p:cNvCxnSpPr/>
              <p:nvPr/>
            </p:nvCxnSpPr>
            <p:spPr>
              <a:xfrm flipH="1">
                <a:off x="8521033" y="1323134"/>
                <a:ext cx="333797" cy="168758"/>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349228" y="1256370"/>
                <a:ext cx="677766"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a:solidFill>
                      <a:srgbClr val="12923D"/>
                    </a:solidFill>
                    <a:latin typeface="Calibri" panose="020F0502020204030204" pitchFamily="34" charset="0"/>
                  </a:rPr>
                  <a:t>三</a:t>
                </a:r>
                <a:r>
                  <a:rPr lang="ja-JP" altLang="en-US" sz="600" dirty="0" smtClean="0">
                    <a:solidFill>
                      <a:srgbClr val="12923D"/>
                    </a:solidFill>
                    <a:latin typeface="Calibri" panose="020F0502020204030204" pitchFamily="34" charset="0"/>
                  </a:rPr>
                  <a:t>内丸山遺跡</a:t>
                </a:r>
                <a:endParaRPr lang="en-US" altLang="ja-JP" sz="600" dirty="0">
                  <a:solidFill>
                    <a:srgbClr val="12923D"/>
                  </a:solidFill>
                  <a:latin typeface="Calibri" panose="020F0502020204030204" pitchFamily="34" charset="0"/>
                </a:endParaRPr>
              </a:p>
              <a:p>
                <a:pPr algn="r" eaLnBrk="1" hangingPunct="1"/>
                <a:r>
                  <a:rPr lang="ja-JP" altLang="en-US" sz="600" dirty="0">
                    <a:solidFill>
                      <a:srgbClr val="12923D"/>
                    </a:solidFill>
                    <a:latin typeface="Calibri" panose="020F0502020204030204" pitchFamily="34" charset="0"/>
                  </a:rPr>
                  <a:t>青森</a:t>
                </a:r>
                <a:r>
                  <a:rPr lang="ja-JP" altLang="en-US" sz="600" dirty="0" smtClean="0">
                    <a:solidFill>
                      <a:srgbClr val="12923D"/>
                    </a:solidFill>
                    <a:latin typeface="Calibri" panose="020F0502020204030204" pitchFamily="34" charset="0"/>
                  </a:rPr>
                  <a:t>県立美術館</a:t>
                </a:r>
                <a:endParaRPr lang="en-US" altLang="ja-JP" sz="600" dirty="0" smtClean="0">
                  <a:solidFill>
                    <a:srgbClr val="12923D"/>
                  </a:solidFill>
                  <a:latin typeface="Calibri" panose="020F0502020204030204" pitchFamily="34" charset="0"/>
                </a:endParaRPr>
              </a:p>
            </p:txBody>
          </p:sp>
          <p:cxnSp>
            <p:nvCxnSpPr>
              <p:cNvPr id="59" name="直線コネクタ 58"/>
              <p:cNvCxnSpPr/>
              <p:nvPr/>
            </p:nvCxnSpPr>
            <p:spPr>
              <a:xfrm flipH="1" flipV="1">
                <a:off x="7958285" y="1382168"/>
                <a:ext cx="412225" cy="12539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8663027" y="1110472"/>
                <a:ext cx="533561"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浅虫温泉</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a:solidFill>
                      <a:srgbClr val="12923D"/>
                    </a:solidFill>
                    <a:latin typeface="ＭＳ Ｐゴシック" panose="020B0600070205080204" pitchFamily="34" charset="-128"/>
                  </a:rPr>
                  <a:t>浅</a:t>
                </a:r>
                <a:r>
                  <a:rPr lang="ja-JP" altLang="en-US" sz="600" dirty="0" smtClean="0">
                    <a:solidFill>
                      <a:srgbClr val="12923D"/>
                    </a:solidFill>
                    <a:latin typeface="ＭＳ Ｐゴシック" panose="020B0600070205080204" pitchFamily="34" charset="-128"/>
                  </a:rPr>
                  <a:t>虫水族館</a:t>
                </a:r>
                <a:endParaRPr lang="ja-JP" altLang="en-US" sz="600" dirty="0">
                  <a:solidFill>
                    <a:srgbClr val="12923D"/>
                  </a:solidFill>
                  <a:latin typeface="ＭＳ Ｐゴシック" panose="020B0600070205080204" pitchFamily="34" charset="-128"/>
                </a:endParaRPr>
              </a:p>
            </p:txBody>
          </p:sp>
          <p:cxnSp>
            <p:nvCxnSpPr>
              <p:cNvPr id="64" name="直線コネクタ 63"/>
              <p:cNvCxnSpPr>
                <a:stCxn id="67" idx="1"/>
              </p:cNvCxnSpPr>
              <p:nvPr/>
            </p:nvCxnSpPr>
            <p:spPr>
              <a:xfrm flipH="1" flipV="1">
                <a:off x="8303510" y="1216317"/>
                <a:ext cx="134001" cy="32164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6" name="円/楕円 65"/>
            <p:cNvSpPr/>
            <p:nvPr/>
          </p:nvSpPr>
          <p:spPr>
            <a:xfrm>
              <a:off x="8338882" y="180047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7" name="円/楕円 66"/>
            <p:cNvSpPr/>
            <p:nvPr/>
          </p:nvSpPr>
          <p:spPr>
            <a:xfrm>
              <a:off x="8284907" y="1865747"/>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8" name="円/楕円 67"/>
            <p:cNvSpPr/>
            <p:nvPr/>
          </p:nvSpPr>
          <p:spPr>
            <a:xfrm>
              <a:off x="8222056" y="182474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V="1">
            <a:off x="32691" y="5304888"/>
            <a:ext cx="1117808" cy="744041"/>
          </a:xfrm>
          <a:prstGeom prst="rect">
            <a:avLst/>
          </a:prstGeom>
        </p:spPr>
      </p:pic>
      <p:pic>
        <p:nvPicPr>
          <p:cNvPr id="5" name="図 4"/>
          <p:cNvPicPr>
            <a:picLocks noChangeAspect="1"/>
          </p:cNvPicPr>
          <p:nvPr/>
        </p:nvPicPr>
        <p:blipFill rotWithShape="1">
          <a:blip r:embed="rId5" cstate="print">
            <a:extLst>
              <a:ext uri="{28A0092B-C50C-407E-A947-70E740481C1C}">
                <a14:useLocalDpi xmlns:a14="http://schemas.microsoft.com/office/drawing/2010/main" val="0"/>
              </a:ext>
            </a:extLst>
          </a:blip>
          <a:srcRect b="16221"/>
          <a:stretch/>
        </p:blipFill>
        <p:spPr>
          <a:xfrm>
            <a:off x="2339752" y="5279377"/>
            <a:ext cx="730139" cy="769552"/>
          </a:xfrm>
          <a:prstGeom prst="rect">
            <a:avLst/>
          </a:prstGeom>
        </p:spPr>
      </p:pic>
      <p:pic>
        <p:nvPicPr>
          <p:cNvPr id="6" name="図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08158" y="5298626"/>
            <a:ext cx="1112795" cy="741863"/>
          </a:xfrm>
          <a:prstGeom prst="rect">
            <a:avLst/>
          </a:prstGeom>
        </p:spPr>
      </p:pic>
      <p:sp>
        <p:nvSpPr>
          <p:cNvPr id="44" name="テキスト ボックス 77"/>
          <p:cNvSpPr txBox="1">
            <a:spLocks noChangeArrowheads="1"/>
          </p:cNvSpPr>
          <p:nvPr/>
        </p:nvSpPr>
        <p:spPr bwMode="auto">
          <a:xfrm>
            <a:off x="6877028" y="5011200"/>
            <a:ext cx="2266972"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青森県立美術館</a:t>
            </a:r>
            <a:endParaRPr lang="en-US" altLang="ja-JP" sz="1000" b="1" dirty="0">
              <a:latin typeface="Calibri" panose="020F0502020204030204" pitchFamily="34" charset="0"/>
            </a:endParaRPr>
          </a:p>
        </p:txBody>
      </p:sp>
      <p:pic>
        <p:nvPicPr>
          <p:cNvPr id="11" name="図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20319" y="5273805"/>
            <a:ext cx="1064436" cy="795041"/>
          </a:xfrm>
          <a:prstGeom prst="rect">
            <a:avLst/>
          </a:prstGeom>
        </p:spPr>
      </p:pic>
      <p:sp>
        <p:nvSpPr>
          <p:cNvPr id="46" name="テキスト ボックス 34"/>
          <p:cNvSpPr txBox="1">
            <a:spLocks noChangeArrowheads="1"/>
          </p:cNvSpPr>
          <p:nvPr/>
        </p:nvSpPr>
        <p:spPr bwMode="auto">
          <a:xfrm>
            <a:off x="7936873" y="5226011"/>
            <a:ext cx="128774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青森県の芸術風土を世界に向けて発信する「青森県立美術館」は、小グループに分かれて鑑賞サポーターと対話しながら鑑賞するギャラリートークと自由鑑賞を組み合わせたプログラムもあります。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1357173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258</Words>
  <Application>Microsoft Office PowerPoint</Application>
  <PresentationFormat>画面に合わせる (4:3)</PresentationFormat>
  <Paragraphs>31</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2</cp:revision>
  <dcterms:created xsi:type="dcterms:W3CDTF">2018-03-29T04:23:14Z</dcterms:created>
  <dcterms:modified xsi:type="dcterms:W3CDTF">2018-03-29T04:25:16Z</dcterms:modified>
</cp:coreProperties>
</file>