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B50BEAD-A567-409E-B78A-64084834C51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FFAF8F-3B32-4469-A95F-E810C667F318}" type="slidenum">
              <a:rPr kumimoji="1" lang="ja-JP" altLang="en-US" smtClean="0"/>
              <a:t>‹#›</a:t>
            </a:fld>
            <a:endParaRPr kumimoji="1" lang="ja-JP" altLang="en-US"/>
          </a:p>
        </p:txBody>
      </p:sp>
    </p:spTree>
    <p:extLst>
      <p:ext uri="{BB962C8B-B14F-4D97-AF65-F5344CB8AC3E}">
        <p14:creationId xmlns:p14="http://schemas.microsoft.com/office/powerpoint/2010/main" val="170701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B50BEAD-A567-409E-B78A-64084834C51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FFAF8F-3B32-4469-A95F-E810C667F318}" type="slidenum">
              <a:rPr kumimoji="1" lang="ja-JP" altLang="en-US" smtClean="0"/>
              <a:t>‹#›</a:t>
            </a:fld>
            <a:endParaRPr kumimoji="1" lang="ja-JP" altLang="en-US"/>
          </a:p>
        </p:txBody>
      </p:sp>
    </p:spTree>
    <p:extLst>
      <p:ext uri="{BB962C8B-B14F-4D97-AF65-F5344CB8AC3E}">
        <p14:creationId xmlns:p14="http://schemas.microsoft.com/office/powerpoint/2010/main" val="1460350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B50BEAD-A567-409E-B78A-64084834C51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FFAF8F-3B32-4469-A95F-E810C667F318}" type="slidenum">
              <a:rPr kumimoji="1" lang="ja-JP" altLang="en-US" smtClean="0"/>
              <a:t>‹#›</a:t>
            </a:fld>
            <a:endParaRPr kumimoji="1" lang="ja-JP" altLang="en-US"/>
          </a:p>
        </p:txBody>
      </p:sp>
    </p:spTree>
    <p:extLst>
      <p:ext uri="{BB962C8B-B14F-4D97-AF65-F5344CB8AC3E}">
        <p14:creationId xmlns:p14="http://schemas.microsoft.com/office/powerpoint/2010/main" val="3670243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B50BEAD-A567-409E-B78A-64084834C51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FFAF8F-3B32-4469-A95F-E810C667F318}" type="slidenum">
              <a:rPr kumimoji="1" lang="ja-JP" altLang="en-US" smtClean="0"/>
              <a:t>‹#›</a:t>
            </a:fld>
            <a:endParaRPr kumimoji="1" lang="ja-JP" altLang="en-US"/>
          </a:p>
        </p:txBody>
      </p:sp>
    </p:spTree>
    <p:extLst>
      <p:ext uri="{BB962C8B-B14F-4D97-AF65-F5344CB8AC3E}">
        <p14:creationId xmlns:p14="http://schemas.microsoft.com/office/powerpoint/2010/main" val="1316105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B50BEAD-A567-409E-B78A-64084834C51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1FFAF8F-3B32-4469-A95F-E810C667F318}" type="slidenum">
              <a:rPr kumimoji="1" lang="ja-JP" altLang="en-US" smtClean="0"/>
              <a:t>‹#›</a:t>
            </a:fld>
            <a:endParaRPr kumimoji="1" lang="ja-JP" altLang="en-US"/>
          </a:p>
        </p:txBody>
      </p:sp>
    </p:spTree>
    <p:extLst>
      <p:ext uri="{BB962C8B-B14F-4D97-AF65-F5344CB8AC3E}">
        <p14:creationId xmlns:p14="http://schemas.microsoft.com/office/powerpoint/2010/main" val="973549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B50BEAD-A567-409E-B78A-64084834C51D}"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1FFAF8F-3B32-4469-A95F-E810C667F318}" type="slidenum">
              <a:rPr kumimoji="1" lang="ja-JP" altLang="en-US" smtClean="0"/>
              <a:t>‹#›</a:t>
            </a:fld>
            <a:endParaRPr kumimoji="1" lang="ja-JP" altLang="en-US"/>
          </a:p>
        </p:txBody>
      </p:sp>
    </p:spTree>
    <p:extLst>
      <p:ext uri="{BB962C8B-B14F-4D97-AF65-F5344CB8AC3E}">
        <p14:creationId xmlns:p14="http://schemas.microsoft.com/office/powerpoint/2010/main" val="351598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B50BEAD-A567-409E-B78A-64084834C51D}"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1FFAF8F-3B32-4469-A95F-E810C667F318}" type="slidenum">
              <a:rPr kumimoji="1" lang="ja-JP" altLang="en-US" smtClean="0"/>
              <a:t>‹#›</a:t>
            </a:fld>
            <a:endParaRPr kumimoji="1" lang="ja-JP" altLang="en-US"/>
          </a:p>
        </p:txBody>
      </p:sp>
    </p:spTree>
    <p:extLst>
      <p:ext uri="{BB962C8B-B14F-4D97-AF65-F5344CB8AC3E}">
        <p14:creationId xmlns:p14="http://schemas.microsoft.com/office/powerpoint/2010/main" val="2128742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B50BEAD-A567-409E-B78A-64084834C51D}"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1FFAF8F-3B32-4469-A95F-E810C667F318}" type="slidenum">
              <a:rPr kumimoji="1" lang="ja-JP" altLang="en-US" smtClean="0"/>
              <a:t>‹#›</a:t>
            </a:fld>
            <a:endParaRPr kumimoji="1" lang="ja-JP" altLang="en-US"/>
          </a:p>
        </p:txBody>
      </p:sp>
    </p:spTree>
    <p:extLst>
      <p:ext uri="{BB962C8B-B14F-4D97-AF65-F5344CB8AC3E}">
        <p14:creationId xmlns:p14="http://schemas.microsoft.com/office/powerpoint/2010/main" val="1836255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B50BEAD-A567-409E-B78A-64084834C51D}"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1FFAF8F-3B32-4469-A95F-E810C667F318}" type="slidenum">
              <a:rPr kumimoji="1" lang="ja-JP" altLang="en-US" smtClean="0"/>
              <a:t>‹#›</a:t>
            </a:fld>
            <a:endParaRPr kumimoji="1" lang="ja-JP" altLang="en-US"/>
          </a:p>
        </p:txBody>
      </p:sp>
    </p:spTree>
    <p:extLst>
      <p:ext uri="{BB962C8B-B14F-4D97-AF65-F5344CB8AC3E}">
        <p14:creationId xmlns:p14="http://schemas.microsoft.com/office/powerpoint/2010/main" val="3029389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B50BEAD-A567-409E-B78A-64084834C51D}"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1FFAF8F-3B32-4469-A95F-E810C667F318}" type="slidenum">
              <a:rPr kumimoji="1" lang="ja-JP" altLang="en-US" smtClean="0"/>
              <a:t>‹#›</a:t>
            </a:fld>
            <a:endParaRPr kumimoji="1" lang="ja-JP" altLang="en-US"/>
          </a:p>
        </p:txBody>
      </p:sp>
    </p:spTree>
    <p:extLst>
      <p:ext uri="{BB962C8B-B14F-4D97-AF65-F5344CB8AC3E}">
        <p14:creationId xmlns:p14="http://schemas.microsoft.com/office/powerpoint/2010/main" val="1617445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B50BEAD-A567-409E-B78A-64084834C51D}"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1FFAF8F-3B32-4469-A95F-E810C667F318}" type="slidenum">
              <a:rPr kumimoji="1" lang="ja-JP" altLang="en-US" smtClean="0"/>
              <a:t>‹#›</a:t>
            </a:fld>
            <a:endParaRPr kumimoji="1" lang="ja-JP" altLang="en-US"/>
          </a:p>
        </p:txBody>
      </p:sp>
    </p:spTree>
    <p:extLst>
      <p:ext uri="{BB962C8B-B14F-4D97-AF65-F5344CB8AC3E}">
        <p14:creationId xmlns:p14="http://schemas.microsoft.com/office/powerpoint/2010/main" val="2140188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50BEAD-A567-409E-B78A-64084834C51D}"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FFAF8F-3B32-4469-A95F-E810C667F318}" type="slidenum">
              <a:rPr kumimoji="1" lang="ja-JP" altLang="en-US" smtClean="0"/>
              <a:t>‹#›</a:t>
            </a:fld>
            <a:endParaRPr kumimoji="1" lang="ja-JP" altLang="en-US"/>
          </a:p>
        </p:txBody>
      </p:sp>
    </p:spTree>
    <p:extLst>
      <p:ext uri="{BB962C8B-B14F-4D97-AF65-F5344CB8AC3E}">
        <p14:creationId xmlns:p14="http://schemas.microsoft.com/office/powerpoint/2010/main" val="1882971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南部町農業体験</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066877"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是</a:t>
            </a:r>
            <a:r>
              <a:rPr lang="ja-JP" altLang="en-US" sz="1000" b="1" dirty="0" smtClean="0">
                <a:latin typeface="Calibri" panose="020F0502020204030204" pitchFamily="34" charset="0"/>
              </a:rPr>
              <a:t>川縄文館（合掌土偶）</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427984" y="5016044"/>
            <a:ext cx="2356233" cy="23083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900" b="1" dirty="0" smtClean="0">
                <a:latin typeface="Calibri" panose="020F0502020204030204" pitchFamily="34" charset="0"/>
              </a:rPr>
              <a:t>三陸復興国立公園・種差海岸地区震災学習</a:t>
            </a:r>
            <a:endParaRPr lang="en-US" altLang="ja-JP" sz="9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種差海岸（漁師なべ）</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南部町農作業体験と三陸沿岸部震災学習</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青森県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1126905296"/>
              </p:ext>
            </p:extLst>
          </p:nvPr>
        </p:nvGraphicFramePr>
        <p:xfrm>
          <a:off x="7937" y="871845"/>
          <a:ext cx="6652295" cy="3667879"/>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233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651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各地＝＝八戸市内（昼食）＝＝（ </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分）＝＝入村式・・・南部町農村生活・農業体験＝＝（</a:t>
                      </a:r>
                      <a:r>
                        <a:rPr kumimoji="1" lang="en-US" altLang="ja-JP" sz="900" b="0" i="0" u="none" strike="noStrike" cap="none" normalizeH="0" baseline="0" dirty="0" smtClean="0">
                          <a:ln>
                            <a:noFill/>
                          </a:ln>
                          <a:solidFill>
                            <a:schemeClr val="tx1"/>
                          </a:solidFill>
                          <a:effectLst/>
                          <a:latin typeface="+mn-ea"/>
                          <a:ea typeface="+mn-ea"/>
                        </a:rPr>
                        <a:t>5</a:t>
                      </a:r>
                      <a:r>
                        <a:rPr kumimoji="1" lang="ja-JP" altLang="en-US" sz="900" b="0" i="0" u="none" strike="noStrike" cap="none" normalizeH="0" baseline="0" dirty="0" smtClean="0">
                          <a:ln>
                            <a:noFill/>
                          </a:ln>
                          <a:solidFill>
                            <a:schemeClr val="tx1"/>
                          </a:solidFill>
                          <a:effectLst/>
                          <a:latin typeface="+mn-ea"/>
                          <a:ea typeface="+mn-ea"/>
                        </a:rPr>
                        <a:t>分）＝農家民泊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青森県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南部町</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農家民泊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651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宿泊地・・・・・・南部町農作業・農村生活体験・・・離村式＝＝（</a:t>
                      </a:r>
                      <a:r>
                        <a:rPr kumimoji="1" lang="en-US" altLang="ja-JP" sz="900" b="0" i="0" u="none" strike="noStrike" cap="none" normalizeH="0" baseline="0" dirty="0" smtClean="0">
                          <a:ln>
                            <a:noFill/>
                          </a:ln>
                          <a:solidFill>
                            <a:schemeClr val="tx1"/>
                          </a:solidFill>
                          <a:effectLst/>
                          <a:latin typeface="+mn-ea"/>
                          <a:ea typeface="+mn-ea"/>
                        </a:rPr>
                        <a:t>25</a:t>
                      </a:r>
                      <a:r>
                        <a:rPr kumimoji="1" lang="ja-JP" altLang="en-US" sz="900" b="0" i="0" u="none" strike="noStrike" cap="none" normalizeH="0" baseline="0" dirty="0" smtClean="0">
                          <a:ln>
                            <a:noFill/>
                          </a:ln>
                          <a:solidFill>
                            <a:schemeClr val="tx1"/>
                          </a:solidFill>
                          <a:effectLst/>
                          <a:latin typeface="+mn-ea"/>
                          <a:ea typeface="+mn-ea"/>
                        </a:rPr>
                        <a:t>分）＝＝是川縄文館（合掌土偶）＝＝（</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分） </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＝＝八戸市内泊</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青森県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八戸市内</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651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分）＝三陸復興国立公園・種差海岸地区震災学習＝＝（</a:t>
                      </a:r>
                      <a:r>
                        <a:rPr kumimoji="1" lang="en-US" altLang="ja-JP" sz="900" b="0" i="0" u="none" strike="noStrike" cap="none" normalizeH="0" baseline="0" dirty="0" smtClean="0">
                          <a:ln>
                            <a:noFill/>
                          </a:ln>
                          <a:solidFill>
                            <a:schemeClr val="tx1"/>
                          </a:solidFill>
                          <a:effectLst/>
                          <a:latin typeface="+mn-ea"/>
                          <a:ea typeface="+mn-ea"/>
                        </a:rPr>
                        <a:t>1</a:t>
                      </a:r>
                      <a:r>
                        <a:rPr kumimoji="1" lang="ja-JP" altLang="en-US" sz="900" b="0" i="0" u="none" strike="noStrike" cap="none" normalizeH="0" baseline="0" dirty="0" smtClean="0">
                          <a:ln>
                            <a:noFill/>
                          </a:ln>
                          <a:solidFill>
                            <a:schemeClr val="tx1"/>
                          </a:solidFill>
                          <a:effectLst/>
                          <a:latin typeface="+mn-ea"/>
                          <a:ea typeface="+mn-ea"/>
                        </a:rPr>
                        <a:t>分）＝種差漁港（昼食</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漁師</a:t>
                      </a:r>
                      <a:r>
                        <a:rPr kumimoji="1" lang="ja-JP" altLang="en-US" sz="900" b="0" i="0" u="none" strike="noStrike" cap="none" normalizeH="0" baseline="0" dirty="0" err="1" smtClean="0">
                          <a:ln>
                            <a:noFill/>
                          </a:ln>
                          <a:solidFill>
                            <a:schemeClr val="tx1"/>
                          </a:solidFill>
                          <a:effectLst/>
                          <a:latin typeface="+mn-ea"/>
                          <a:ea typeface="+mn-ea"/>
                        </a:rPr>
                        <a:t>なべ</a:t>
                      </a:r>
                      <a:r>
                        <a:rPr kumimoji="1" lang="ja-JP" altLang="en-US" sz="900" b="0" i="0" u="none" strike="noStrike" cap="none" normalizeH="0" baseline="0" dirty="0" smtClean="0">
                          <a:ln>
                            <a:noFill/>
                          </a:ln>
                          <a:solidFill>
                            <a:schemeClr val="tx1"/>
                          </a:solidFill>
                          <a:effectLst/>
                          <a:latin typeface="+mn-ea"/>
                          <a:ea typeface="+mn-ea"/>
                        </a:rPr>
                        <a:t>）</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9" y="5009726"/>
            <a:ext cx="2066518"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427984" y="5011200"/>
            <a:ext cx="2348519"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6" name="テキスト ボックス 34"/>
          <p:cNvSpPr txBox="1">
            <a:spLocks noChangeArrowheads="1"/>
          </p:cNvSpPr>
          <p:nvPr/>
        </p:nvSpPr>
        <p:spPr bwMode="auto">
          <a:xfrm>
            <a:off x="2987824" y="5265206"/>
            <a:ext cx="136815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八戸市の南東部の新井田川沿いの台地で見つかった重要な縄文時代の遺跡が昭和</a:t>
            </a:r>
            <a:r>
              <a:rPr lang="en-US" altLang="ja-JP" sz="700" dirty="0" smtClean="0">
                <a:latin typeface="Calibri" panose="020F0502020204030204" pitchFamily="34" charset="0"/>
              </a:rPr>
              <a:t>32</a:t>
            </a:r>
            <a:r>
              <a:rPr lang="ja-JP" altLang="en-US" sz="700" dirty="0" smtClean="0">
                <a:latin typeface="Calibri" panose="020F0502020204030204" pitchFamily="34" charset="0"/>
              </a:rPr>
              <a:t>年に国の史跡に指定されました。</a:t>
            </a:r>
            <a:r>
              <a:rPr lang="en-US" altLang="ja-JP" sz="700" dirty="0" smtClean="0">
                <a:latin typeface="Calibri" panose="020F0502020204030204" pitchFamily="34" charset="0"/>
              </a:rPr>
              <a:t>5000</a:t>
            </a:r>
            <a:r>
              <a:rPr lang="ja-JP" altLang="en-US" sz="700" dirty="0" smtClean="0">
                <a:latin typeface="Calibri" panose="020F0502020204030204" pitchFamily="34" charset="0"/>
              </a:rPr>
              <a:t>点を超える貴重な遺物が出土し</a:t>
            </a:r>
            <a:r>
              <a:rPr lang="ja-JP" altLang="en-US" sz="700" dirty="0">
                <a:latin typeface="Calibri" panose="020F0502020204030204" pitchFamily="34" charset="0"/>
              </a:rPr>
              <a:t>納</a:t>
            </a:r>
            <a:r>
              <a:rPr lang="ja-JP" altLang="en-US" sz="700" dirty="0" smtClean="0">
                <a:latin typeface="Calibri" panose="020F0502020204030204" pitchFamily="34" charset="0"/>
              </a:rPr>
              <a:t>められています。</a:t>
            </a:r>
            <a:endParaRPr lang="ja-JP" altLang="en-US" sz="700" dirty="0">
              <a:latin typeface="Calibri" panose="020F0502020204030204" pitchFamily="34" charset="0"/>
            </a:endParaRPr>
          </a:p>
        </p:txBody>
      </p:sp>
      <p:sp>
        <p:nvSpPr>
          <p:cNvPr id="2148" name="テキスト ボックス 63"/>
          <p:cNvSpPr txBox="1">
            <a:spLocks noChangeArrowheads="1"/>
          </p:cNvSpPr>
          <p:nvPr/>
        </p:nvSpPr>
        <p:spPr bwMode="auto">
          <a:xfrm>
            <a:off x="5626290" y="5225662"/>
            <a:ext cx="1225613"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下北半島から続く砂浜の海岸線と、三陸海岸の磯浜が交差する種差海岸は平成</a:t>
            </a:r>
            <a:r>
              <a:rPr lang="en-US" altLang="ja-JP" sz="700" dirty="0" smtClean="0">
                <a:latin typeface="Calibri" panose="020F0502020204030204" pitchFamily="34" charset="0"/>
              </a:rPr>
              <a:t>25</a:t>
            </a:r>
            <a:r>
              <a:rPr lang="ja-JP" altLang="en-US" sz="700" dirty="0" smtClean="0">
                <a:latin typeface="Calibri" panose="020F0502020204030204" pitchFamily="34" charset="0"/>
              </a:rPr>
              <a:t>年に三陸復興国立公園に指定。自然保護の大切さと難しさ、自然の驚異を学ぶことができます。</a:t>
            </a:r>
            <a:endParaRPr lang="ja-JP" altLang="en-US" sz="700" dirty="0">
              <a:latin typeface="Calibri" panose="020F0502020204030204" pitchFamily="34" charset="0"/>
            </a:endParaRPr>
          </a:p>
        </p:txBody>
      </p:sp>
      <p:sp>
        <p:nvSpPr>
          <p:cNvPr id="2150" name="テキスト ボックス 95"/>
          <p:cNvSpPr txBox="1">
            <a:spLocks noChangeArrowheads="1"/>
          </p:cNvSpPr>
          <p:nvPr/>
        </p:nvSpPr>
        <p:spPr bwMode="auto">
          <a:xfrm>
            <a:off x="7980367" y="5225662"/>
            <a:ext cx="116888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a:t>
            </a:r>
            <a:r>
              <a:rPr lang="en-US" altLang="ja-JP" sz="700" dirty="0" smtClean="0">
                <a:latin typeface="Calibri" panose="020F0502020204030204" pitchFamily="34" charset="0"/>
              </a:rPr>
              <a:t>AC</a:t>
            </a:r>
            <a:r>
              <a:rPr lang="ja-JP" altLang="en-US" sz="700" dirty="0" smtClean="0">
                <a:latin typeface="Calibri" panose="020F0502020204030204" pitchFamily="34" charset="0"/>
              </a:rPr>
              <a:t>プロモートは</a:t>
            </a:r>
            <a:r>
              <a:rPr lang="ja-JP" altLang="en-US" sz="700" dirty="0">
                <a:latin typeface="Calibri" panose="020F0502020204030204" pitchFamily="34" charset="0"/>
              </a:rPr>
              <a:t>、</a:t>
            </a:r>
            <a:r>
              <a:rPr lang="ja-JP" altLang="en-US" sz="700" dirty="0" smtClean="0">
                <a:latin typeface="Calibri" panose="020F0502020204030204" pitchFamily="34" charset="0"/>
              </a:rPr>
              <a:t>八戸</a:t>
            </a:r>
            <a:r>
              <a:rPr lang="ja-JP" altLang="en-US" sz="700" dirty="0">
                <a:latin typeface="Calibri" panose="020F0502020204030204" pitchFamily="34" charset="0"/>
              </a:rPr>
              <a:t>ご当地の旅</a:t>
            </a:r>
            <a:r>
              <a:rPr lang="ja-JP" altLang="en-US" sz="700" dirty="0" smtClean="0">
                <a:latin typeface="Calibri" panose="020F0502020204030204" pitchFamily="34" charset="0"/>
              </a:rPr>
              <a:t>案内人として、従来</a:t>
            </a:r>
            <a:r>
              <a:rPr lang="ja-JP" altLang="en-US" sz="700" dirty="0">
                <a:latin typeface="Calibri" panose="020F0502020204030204" pitchFamily="34" charset="0"/>
              </a:rPr>
              <a:t>の観光</a:t>
            </a:r>
            <a:r>
              <a:rPr lang="ja-JP" altLang="en-US" sz="700" dirty="0" smtClean="0">
                <a:latin typeface="Calibri" panose="020F0502020204030204" pitchFamily="34" charset="0"/>
              </a:rPr>
              <a:t>ツアーとは違った、「</a:t>
            </a:r>
            <a:r>
              <a:rPr lang="ja-JP" altLang="en-US" sz="700" dirty="0">
                <a:latin typeface="Calibri" panose="020F0502020204030204" pitchFamily="34" charset="0"/>
              </a:rPr>
              <a:t>地域の暮らし」に密着したツアーをご案内</a:t>
            </a:r>
            <a:r>
              <a:rPr lang="ja-JP" altLang="en-US" sz="700" dirty="0" smtClean="0">
                <a:latin typeface="Calibri" panose="020F0502020204030204" pitchFamily="34" charset="0"/>
              </a:rPr>
              <a:t>しております</a:t>
            </a:r>
            <a:r>
              <a:rPr lang="ja-JP" altLang="en-US" sz="700" dirty="0">
                <a:latin typeface="Calibri" panose="020F0502020204030204" pitchFamily="34" charset="0"/>
              </a:rPr>
              <a:t>。</a:t>
            </a:r>
          </a:p>
        </p:txBody>
      </p:sp>
      <p:sp>
        <p:nvSpPr>
          <p:cNvPr id="2151" name="テキスト ボックス 34"/>
          <p:cNvSpPr txBox="1">
            <a:spLocks noChangeArrowheads="1"/>
          </p:cNvSpPr>
          <p:nvPr/>
        </p:nvSpPr>
        <p:spPr bwMode="auto">
          <a:xfrm>
            <a:off x="1110981" y="5302961"/>
            <a:ext cx="116532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水稲や野菜、さくらんぼを始めとした果樹栽培が盛んな県南地域では平成</a:t>
            </a:r>
            <a:r>
              <a:rPr lang="en-US" altLang="ja-JP" sz="700" dirty="0" smtClean="0">
                <a:latin typeface="Calibri" panose="020F0502020204030204" pitchFamily="34" charset="0"/>
              </a:rPr>
              <a:t>5</a:t>
            </a:r>
            <a:r>
              <a:rPr lang="ja-JP" altLang="en-US" sz="700" dirty="0" smtClean="0">
                <a:latin typeface="Calibri" panose="020F0502020204030204" pitchFamily="34" charset="0"/>
              </a:rPr>
              <a:t>年から農作業体験や農家民泊を意欲的に受け入れています。</a:t>
            </a:r>
            <a:endParaRPr lang="ja-JP" altLang="en-US" sz="700" dirty="0">
              <a:latin typeface="Calibri" panose="020F0502020204030204" pitchFamily="34" charset="0"/>
            </a:endParaRP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13" name="グループ化 12"/>
          <p:cNvGrpSpPr/>
          <p:nvPr/>
        </p:nvGrpSpPr>
        <p:grpSpPr>
          <a:xfrm>
            <a:off x="6688441" y="855922"/>
            <a:ext cx="2230914" cy="3715803"/>
            <a:chOff x="6822400" y="847723"/>
            <a:chExt cx="2230914" cy="3715803"/>
          </a:xfrm>
        </p:grpSpPr>
        <p:grpSp>
          <p:nvGrpSpPr>
            <p:cNvPr id="47" name="グループ化 46"/>
            <p:cNvGrpSpPr/>
            <p:nvPr/>
          </p:nvGrpSpPr>
          <p:grpSpPr>
            <a:xfrm>
              <a:off x="6822400" y="847723"/>
              <a:ext cx="2230914" cy="3715803"/>
              <a:chOff x="7059613" y="571500"/>
              <a:chExt cx="2090543" cy="3500438"/>
            </a:xfrm>
          </p:grpSpPr>
          <p:sp>
            <p:nvSpPr>
              <p:cNvPr id="48" name="テキスト ボックス 77"/>
              <p:cNvSpPr txBox="1">
                <a:spLocks noChangeArrowheads="1"/>
              </p:cNvSpPr>
              <p:nvPr/>
            </p:nvSpPr>
            <p:spPr bwMode="auto">
              <a:xfrm>
                <a:off x="7086599"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7368" y="1095391"/>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3" name="直線コネクタ 52"/>
              <p:cNvCxnSpPr/>
              <p:nvPr/>
            </p:nvCxnSpPr>
            <p:spPr>
              <a:xfrm flipH="1">
                <a:off x="8789693" y="1384601"/>
                <a:ext cx="56449" cy="214904"/>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8" name="テキスト ボックス 85"/>
              <p:cNvSpPr txBox="1">
                <a:spLocks noChangeArrowheads="1"/>
              </p:cNvSpPr>
              <p:nvPr/>
            </p:nvSpPr>
            <p:spPr bwMode="auto">
              <a:xfrm>
                <a:off x="8430317" y="1842258"/>
                <a:ext cx="533561"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是川縄文館</a:t>
                </a:r>
                <a:endParaRPr lang="en-US" altLang="ja-JP" sz="600" dirty="0" smtClean="0">
                  <a:solidFill>
                    <a:srgbClr val="12923D"/>
                  </a:solidFill>
                  <a:latin typeface="Calibri" panose="020F0502020204030204" pitchFamily="34" charset="0"/>
                </a:endParaRPr>
              </a:p>
            </p:txBody>
          </p:sp>
          <p:cxnSp>
            <p:nvCxnSpPr>
              <p:cNvPr id="59" name="直線コネクタ 58"/>
              <p:cNvCxnSpPr>
                <a:endCxn id="67" idx="3"/>
              </p:cNvCxnSpPr>
              <p:nvPr/>
            </p:nvCxnSpPr>
            <p:spPr>
              <a:xfrm flipV="1">
                <a:off x="8707825" y="1708648"/>
                <a:ext cx="63727" cy="160427"/>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8700025" y="1249857"/>
                <a:ext cx="389355"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八戸市</a:t>
                </a:r>
                <a:endParaRPr lang="ja-JP" altLang="en-US" sz="600" dirty="0">
                  <a:solidFill>
                    <a:srgbClr val="12923D"/>
                  </a:solidFill>
                  <a:latin typeface="ＭＳ Ｐゴシック" panose="020B0600070205080204" pitchFamily="34" charset="-128"/>
                </a:endParaRPr>
              </a:p>
            </p:txBody>
          </p:sp>
          <p:cxnSp>
            <p:nvCxnSpPr>
              <p:cNvPr id="64" name="直線コネクタ 63"/>
              <p:cNvCxnSpPr/>
              <p:nvPr/>
            </p:nvCxnSpPr>
            <p:spPr>
              <a:xfrm flipH="1" flipV="1">
                <a:off x="8152606" y="1560161"/>
                <a:ext cx="559185" cy="9018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6" name="円/楕円 65"/>
            <p:cNvSpPr/>
            <p:nvPr/>
          </p:nvSpPr>
          <p:spPr>
            <a:xfrm>
              <a:off x="8641658" y="1938976"/>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7" name="円/楕円 66"/>
            <p:cNvSpPr/>
            <p:nvPr/>
          </p:nvSpPr>
          <p:spPr>
            <a:xfrm>
              <a:off x="8642592" y="2015810"/>
              <a:ext cx="45719" cy="45719"/>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8" name="円/楕円 67"/>
            <p:cNvSpPr/>
            <p:nvPr/>
          </p:nvSpPr>
          <p:spPr>
            <a:xfrm>
              <a:off x="8728884" y="1978347"/>
              <a:ext cx="45719" cy="45719"/>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flipH="1">
              <a:off x="8591110" y="1970091"/>
              <a:ext cx="45719" cy="45719"/>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46" name="テキスト ボックス 85"/>
          <p:cNvSpPr txBox="1">
            <a:spLocks noChangeArrowheads="1"/>
          </p:cNvSpPr>
          <p:nvPr/>
        </p:nvSpPr>
        <p:spPr bwMode="auto">
          <a:xfrm>
            <a:off x="7547641" y="1796739"/>
            <a:ext cx="41549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南部町</a:t>
            </a:r>
            <a:endParaRPr lang="en-US" altLang="ja-JP" sz="600" dirty="0" smtClean="0">
              <a:solidFill>
                <a:srgbClr val="12923D"/>
              </a:solidFill>
              <a:latin typeface="Calibri" panose="020F0502020204030204" pitchFamily="34" charset="0"/>
            </a:endParaRPr>
          </a:p>
        </p:txBody>
      </p:sp>
      <p:cxnSp>
        <p:nvCxnSpPr>
          <p:cNvPr id="51" name="直線コネクタ 50"/>
          <p:cNvCxnSpPr>
            <a:endCxn id="68" idx="7"/>
          </p:cNvCxnSpPr>
          <p:nvPr/>
        </p:nvCxnSpPr>
        <p:spPr>
          <a:xfrm flipH="1">
            <a:off x="8633949" y="1947175"/>
            <a:ext cx="108486" cy="4606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5" name="テキスト ボックス 119"/>
          <p:cNvSpPr txBox="1">
            <a:spLocks noChangeArrowheads="1"/>
          </p:cNvSpPr>
          <p:nvPr/>
        </p:nvSpPr>
        <p:spPr bwMode="auto">
          <a:xfrm>
            <a:off x="8536361" y="1718406"/>
            <a:ext cx="68480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三陸復興国立</a:t>
            </a:r>
            <a:endParaRPr lang="en-US" altLang="ja-JP" sz="600" dirty="0" smtClean="0">
              <a:solidFill>
                <a:srgbClr val="12923D"/>
              </a:solidFill>
              <a:latin typeface="ＭＳ Ｐゴシック" panose="020B0600070205080204" pitchFamily="34" charset="-128"/>
            </a:endParaRPr>
          </a:p>
          <a:p>
            <a:pPr eaLnBrk="1" hangingPunct="1"/>
            <a:r>
              <a:rPr lang="ja-JP" altLang="en-US" sz="600" dirty="0" smtClean="0">
                <a:solidFill>
                  <a:srgbClr val="12923D"/>
                </a:solidFill>
                <a:latin typeface="ＭＳ Ｐゴシック" panose="020B0600070205080204" pitchFamily="34" charset="-128"/>
              </a:rPr>
              <a:t>公園・種差海岸</a:t>
            </a:r>
            <a:endParaRPr lang="ja-JP" altLang="en-US" sz="600" dirty="0">
              <a:solidFill>
                <a:srgbClr val="12923D"/>
              </a:solidFill>
              <a:latin typeface="ＭＳ Ｐゴシック" panose="020B0600070205080204" pitchFamily="34" charset="-128"/>
            </a:endParaRPr>
          </a:p>
        </p:txBody>
      </p:sp>
      <p:pic>
        <p:nvPicPr>
          <p:cNvPr id="41" name="図 40"/>
          <p:cNvPicPr/>
          <p:nvPr/>
        </p:nvPicPr>
        <p:blipFill rotWithShape="1">
          <a:blip r:embed="rId4"/>
          <a:srcRect r="7193" b="6652"/>
          <a:stretch/>
        </p:blipFill>
        <p:spPr>
          <a:xfrm>
            <a:off x="34246" y="5286905"/>
            <a:ext cx="1126408" cy="781815"/>
          </a:xfrm>
          <a:prstGeom prst="rect">
            <a:avLst/>
          </a:prstGeom>
        </p:spPr>
      </p:pic>
      <p:pic>
        <p:nvPicPr>
          <p:cNvPr id="2" name="図 1"/>
          <p:cNvPicPr>
            <a:picLocks noChangeAspect="1"/>
          </p:cNvPicPr>
          <p:nvPr/>
        </p:nvPicPr>
        <p:blipFill rotWithShape="1">
          <a:blip r:embed="rId5" cstate="print">
            <a:extLst>
              <a:ext uri="{28A0092B-C50C-407E-A947-70E740481C1C}">
                <a14:useLocalDpi xmlns:a14="http://schemas.microsoft.com/office/drawing/2010/main" val="0"/>
              </a:ext>
            </a:extLst>
          </a:blip>
          <a:srcRect t="11340" b="4753"/>
          <a:stretch/>
        </p:blipFill>
        <p:spPr>
          <a:xfrm>
            <a:off x="2337449" y="5271231"/>
            <a:ext cx="644712" cy="792089"/>
          </a:xfrm>
          <a:prstGeom prst="rect">
            <a:avLst/>
          </a:prstGeom>
        </p:spPr>
      </p:pic>
      <p:pic>
        <p:nvPicPr>
          <p:cNvPr id="5" name="図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462943" y="5265206"/>
            <a:ext cx="1189177" cy="792784"/>
          </a:xfrm>
          <a:prstGeom prst="rect">
            <a:avLst/>
          </a:prstGeom>
        </p:spPr>
      </p:pic>
      <p:pic>
        <p:nvPicPr>
          <p:cNvPr id="6" name="図 5"/>
          <p:cNvPicPr>
            <a:picLocks noChangeAspect="1"/>
          </p:cNvPicPr>
          <p:nvPr/>
        </p:nvPicPr>
        <p:blipFill rotWithShape="1">
          <a:blip r:embed="rId7" cstate="print">
            <a:extLst>
              <a:ext uri="{28A0092B-C50C-407E-A947-70E740481C1C}">
                <a14:useLocalDpi xmlns:a14="http://schemas.microsoft.com/office/drawing/2010/main" val="0"/>
              </a:ext>
            </a:extLst>
          </a:blip>
          <a:srcRect l="6182"/>
          <a:stretch/>
        </p:blipFill>
        <p:spPr>
          <a:xfrm>
            <a:off x="6897466" y="5277852"/>
            <a:ext cx="1104617" cy="784935"/>
          </a:xfrm>
          <a:prstGeom prst="rect">
            <a:avLst/>
          </a:prstGeom>
        </p:spPr>
      </p:pic>
    </p:spTree>
    <p:extLst>
      <p:ext uri="{BB962C8B-B14F-4D97-AF65-F5344CB8AC3E}">
        <p14:creationId xmlns:p14="http://schemas.microsoft.com/office/powerpoint/2010/main" val="37743156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342</Words>
  <Application>Microsoft Office PowerPoint</Application>
  <PresentationFormat>画面に合わせる (4:3)</PresentationFormat>
  <Paragraphs>35</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3</cp:revision>
  <dcterms:created xsi:type="dcterms:W3CDTF">2018-03-29T04:25:33Z</dcterms:created>
  <dcterms:modified xsi:type="dcterms:W3CDTF">2018-03-29T04:31:39Z</dcterms:modified>
</cp:coreProperties>
</file>