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59" d="100"/>
          <a:sy n="59" d="100"/>
        </p:scale>
        <p:origin x="-662"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112AFDE-F1C9-4308-9C35-743FCC4CF794}" type="datetimeFigureOut">
              <a:rPr kumimoji="1" lang="ja-JP" altLang="en-US" smtClean="0"/>
              <a:t>2018/3/29</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8CD1C6-EA89-4AA3-9554-0E957BE56443}" type="slidenum">
              <a:rPr kumimoji="1" lang="ja-JP" altLang="en-US" smtClean="0"/>
              <a:t>‹#›</a:t>
            </a:fld>
            <a:endParaRPr kumimoji="1" lang="ja-JP" altLang="en-US"/>
          </a:p>
        </p:txBody>
      </p:sp>
    </p:spTree>
    <p:extLst>
      <p:ext uri="{BB962C8B-B14F-4D97-AF65-F5344CB8AC3E}">
        <p14:creationId xmlns:p14="http://schemas.microsoft.com/office/powerpoint/2010/main" val="13890015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DB1E4A3-EB20-4FCD-AFAE-BFD12E67BEF8}" type="slidenum">
              <a:rPr lang="ja-JP" altLang="en-US" smtClean="0"/>
              <a:pPr/>
              <a:t>1</a:t>
            </a:fld>
            <a:endParaRPr lang="ja-JP" altLang="en-US"/>
          </a:p>
        </p:txBody>
      </p:sp>
    </p:spTree>
    <p:extLst>
      <p:ext uri="{BB962C8B-B14F-4D97-AF65-F5344CB8AC3E}">
        <p14:creationId xmlns:p14="http://schemas.microsoft.com/office/powerpoint/2010/main" val="3147924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3ECF7BE1-AE48-4A94-9590-BFFF243E3F6C}"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64FF199-C744-4D6B-8390-EA04DEC806FE}" type="slidenum">
              <a:rPr kumimoji="1" lang="ja-JP" altLang="en-US" smtClean="0"/>
              <a:t>‹#›</a:t>
            </a:fld>
            <a:endParaRPr kumimoji="1" lang="ja-JP" altLang="en-US"/>
          </a:p>
        </p:txBody>
      </p:sp>
    </p:spTree>
    <p:extLst>
      <p:ext uri="{BB962C8B-B14F-4D97-AF65-F5344CB8AC3E}">
        <p14:creationId xmlns:p14="http://schemas.microsoft.com/office/powerpoint/2010/main" val="41622574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ECF7BE1-AE48-4A94-9590-BFFF243E3F6C}"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64FF199-C744-4D6B-8390-EA04DEC806FE}" type="slidenum">
              <a:rPr kumimoji="1" lang="ja-JP" altLang="en-US" smtClean="0"/>
              <a:t>‹#›</a:t>
            </a:fld>
            <a:endParaRPr kumimoji="1" lang="ja-JP" altLang="en-US"/>
          </a:p>
        </p:txBody>
      </p:sp>
    </p:spTree>
    <p:extLst>
      <p:ext uri="{BB962C8B-B14F-4D97-AF65-F5344CB8AC3E}">
        <p14:creationId xmlns:p14="http://schemas.microsoft.com/office/powerpoint/2010/main" val="1529802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ECF7BE1-AE48-4A94-9590-BFFF243E3F6C}"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64FF199-C744-4D6B-8390-EA04DEC806FE}" type="slidenum">
              <a:rPr kumimoji="1" lang="ja-JP" altLang="en-US" smtClean="0"/>
              <a:t>‹#›</a:t>
            </a:fld>
            <a:endParaRPr kumimoji="1" lang="ja-JP" altLang="en-US"/>
          </a:p>
        </p:txBody>
      </p:sp>
    </p:spTree>
    <p:extLst>
      <p:ext uri="{BB962C8B-B14F-4D97-AF65-F5344CB8AC3E}">
        <p14:creationId xmlns:p14="http://schemas.microsoft.com/office/powerpoint/2010/main" val="1341336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ECF7BE1-AE48-4A94-9590-BFFF243E3F6C}"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64FF199-C744-4D6B-8390-EA04DEC806FE}" type="slidenum">
              <a:rPr kumimoji="1" lang="ja-JP" altLang="en-US" smtClean="0"/>
              <a:t>‹#›</a:t>
            </a:fld>
            <a:endParaRPr kumimoji="1" lang="ja-JP" altLang="en-US"/>
          </a:p>
        </p:txBody>
      </p:sp>
    </p:spTree>
    <p:extLst>
      <p:ext uri="{BB962C8B-B14F-4D97-AF65-F5344CB8AC3E}">
        <p14:creationId xmlns:p14="http://schemas.microsoft.com/office/powerpoint/2010/main" val="3523241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3ECF7BE1-AE48-4A94-9590-BFFF243E3F6C}"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64FF199-C744-4D6B-8390-EA04DEC806FE}" type="slidenum">
              <a:rPr kumimoji="1" lang="ja-JP" altLang="en-US" smtClean="0"/>
              <a:t>‹#›</a:t>
            </a:fld>
            <a:endParaRPr kumimoji="1" lang="ja-JP" altLang="en-US"/>
          </a:p>
        </p:txBody>
      </p:sp>
    </p:spTree>
    <p:extLst>
      <p:ext uri="{BB962C8B-B14F-4D97-AF65-F5344CB8AC3E}">
        <p14:creationId xmlns:p14="http://schemas.microsoft.com/office/powerpoint/2010/main" val="889605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3ECF7BE1-AE48-4A94-9590-BFFF243E3F6C}"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64FF199-C744-4D6B-8390-EA04DEC806FE}" type="slidenum">
              <a:rPr kumimoji="1" lang="ja-JP" altLang="en-US" smtClean="0"/>
              <a:t>‹#›</a:t>
            </a:fld>
            <a:endParaRPr kumimoji="1" lang="ja-JP" altLang="en-US"/>
          </a:p>
        </p:txBody>
      </p:sp>
    </p:spTree>
    <p:extLst>
      <p:ext uri="{BB962C8B-B14F-4D97-AF65-F5344CB8AC3E}">
        <p14:creationId xmlns:p14="http://schemas.microsoft.com/office/powerpoint/2010/main" val="999690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3ECF7BE1-AE48-4A94-9590-BFFF243E3F6C}" type="datetimeFigureOut">
              <a:rPr kumimoji="1" lang="ja-JP" altLang="en-US" smtClean="0"/>
              <a:t>2018/3/29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64FF199-C744-4D6B-8390-EA04DEC806FE}" type="slidenum">
              <a:rPr kumimoji="1" lang="ja-JP" altLang="en-US" smtClean="0"/>
              <a:t>‹#›</a:t>
            </a:fld>
            <a:endParaRPr kumimoji="1" lang="ja-JP" altLang="en-US"/>
          </a:p>
        </p:txBody>
      </p:sp>
    </p:spTree>
    <p:extLst>
      <p:ext uri="{BB962C8B-B14F-4D97-AF65-F5344CB8AC3E}">
        <p14:creationId xmlns:p14="http://schemas.microsoft.com/office/powerpoint/2010/main" val="644916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3ECF7BE1-AE48-4A94-9590-BFFF243E3F6C}" type="datetimeFigureOut">
              <a:rPr kumimoji="1" lang="ja-JP" altLang="en-US" smtClean="0"/>
              <a:t>2018/3/29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64FF199-C744-4D6B-8390-EA04DEC806FE}" type="slidenum">
              <a:rPr kumimoji="1" lang="ja-JP" altLang="en-US" smtClean="0"/>
              <a:t>‹#›</a:t>
            </a:fld>
            <a:endParaRPr kumimoji="1" lang="ja-JP" altLang="en-US"/>
          </a:p>
        </p:txBody>
      </p:sp>
    </p:spTree>
    <p:extLst>
      <p:ext uri="{BB962C8B-B14F-4D97-AF65-F5344CB8AC3E}">
        <p14:creationId xmlns:p14="http://schemas.microsoft.com/office/powerpoint/2010/main" val="1642808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ECF7BE1-AE48-4A94-9590-BFFF243E3F6C}" type="datetimeFigureOut">
              <a:rPr kumimoji="1" lang="ja-JP" altLang="en-US" smtClean="0"/>
              <a:t>2018/3/29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64FF199-C744-4D6B-8390-EA04DEC806FE}" type="slidenum">
              <a:rPr kumimoji="1" lang="ja-JP" altLang="en-US" smtClean="0"/>
              <a:t>‹#›</a:t>
            </a:fld>
            <a:endParaRPr kumimoji="1" lang="ja-JP" altLang="en-US"/>
          </a:p>
        </p:txBody>
      </p:sp>
    </p:spTree>
    <p:extLst>
      <p:ext uri="{BB962C8B-B14F-4D97-AF65-F5344CB8AC3E}">
        <p14:creationId xmlns:p14="http://schemas.microsoft.com/office/powerpoint/2010/main" val="2108448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3ECF7BE1-AE48-4A94-9590-BFFF243E3F6C}"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64FF199-C744-4D6B-8390-EA04DEC806FE}" type="slidenum">
              <a:rPr kumimoji="1" lang="ja-JP" altLang="en-US" smtClean="0"/>
              <a:t>‹#›</a:t>
            </a:fld>
            <a:endParaRPr kumimoji="1" lang="ja-JP" altLang="en-US"/>
          </a:p>
        </p:txBody>
      </p:sp>
    </p:spTree>
    <p:extLst>
      <p:ext uri="{BB962C8B-B14F-4D97-AF65-F5344CB8AC3E}">
        <p14:creationId xmlns:p14="http://schemas.microsoft.com/office/powerpoint/2010/main" val="3433017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3ECF7BE1-AE48-4A94-9590-BFFF243E3F6C}"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64FF199-C744-4D6B-8390-EA04DEC806FE}" type="slidenum">
              <a:rPr kumimoji="1" lang="ja-JP" altLang="en-US" smtClean="0"/>
              <a:t>‹#›</a:t>
            </a:fld>
            <a:endParaRPr kumimoji="1" lang="ja-JP" altLang="en-US"/>
          </a:p>
        </p:txBody>
      </p:sp>
    </p:spTree>
    <p:extLst>
      <p:ext uri="{BB962C8B-B14F-4D97-AF65-F5344CB8AC3E}">
        <p14:creationId xmlns:p14="http://schemas.microsoft.com/office/powerpoint/2010/main" val="2575967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CF7BE1-AE48-4A94-9590-BFFF243E3F6C}" type="datetimeFigureOut">
              <a:rPr kumimoji="1" lang="ja-JP" altLang="en-US" smtClean="0"/>
              <a:t>2018/3/29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4FF199-C744-4D6B-8390-EA04DEC806FE}" type="slidenum">
              <a:rPr kumimoji="1" lang="ja-JP" altLang="en-US" smtClean="0"/>
              <a:t>‹#›</a:t>
            </a:fld>
            <a:endParaRPr kumimoji="1" lang="ja-JP" altLang="en-US"/>
          </a:p>
        </p:txBody>
      </p:sp>
    </p:spTree>
    <p:extLst>
      <p:ext uri="{BB962C8B-B14F-4D97-AF65-F5344CB8AC3E}">
        <p14:creationId xmlns:p14="http://schemas.microsoft.com/office/powerpoint/2010/main" val="38128611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 Id="rId9"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4" name="テキスト ボックス 77"/>
          <p:cNvSpPr txBox="1">
            <a:spLocks noChangeArrowheads="1"/>
          </p:cNvSpPr>
          <p:nvPr/>
        </p:nvSpPr>
        <p:spPr bwMode="auto">
          <a:xfrm>
            <a:off x="5046" y="5009855"/>
            <a:ext cx="2212617" cy="244475"/>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立佞武多の館</a:t>
            </a:r>
            <a:endParaRPr lang="en-US" altLang="ja-JP" sz="1000" b="1" dirty="0">
              <a:latin typeface="Calibri" panose="020F0502020204030204" pitchFamily="34" charset="0"/>
            </a:endParaRPr>
          </a:p>
        </p:txBody>
      </p:sp>
      <p:sp>
        <p:nvSpPr>
          <p:cNvPr id="2145" name="テキスト ボックス 77"/>
          <p:cNvSpPr txBox="1">
            <a:spLocks noChangeArrowheads="1"/>
          </p:cNvSpPr>
          <p:nvPr/>
        </p:nvSpPr>
        <p:spPr bwMode="auto">
          <a:xfrm>
            <a:off x="2289100" y="5010644"/>
            <a:ext cx="2214921" cy="246062"/>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斜陽館</a:t>
            </a:r>
            <a:endParaRPr lang="en-US" altLang="ja-JP" sz="1000" b="1" dirty="0">
              <a:latin typeface="Calibri" panose="020F0502020204030204" pitchFamily="34" charset="0"/>
            </a:endParaRPr>
          </a:p>
        </p:txBody>
      </p:sp>
      <p:sp>
        <p:nvSpPr>
          <p:cNvPr id="2147" name="テキスト ボックス 77"/>
          <p:cNvSpPr txBox="1">
            <a:spLocks noChangeArrowheads="1"/>
          </p:cNvSpPr>
          <p:nvPr/>
        </p:nvSpPr>
        <p:spPr bwMode="auto">
          <a:xfrm>
            <a:off x="4571108" y="5007146"/>
            <a:ext cx="2215455"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弘前リンゴ公園（農作業体験）</a:t>
            </a:r>
            <a:endParaRPr lang="en-US" altLang="ja-JP" sz="1000" b="1" dirty="0">
              <a:latin typeface="Calibri" panose="020F0502020204030204" pitchFamily="34" charset="0"/>
            </a:endParaRPr>
          </a:p>
        </p:txBody>
      </p:sp>
      <p:sp>
        <p:nvSpPr>
          <p:cNvPr id="2149" name="Text Box 65"/>
          <p:cNvSpPr txBox="1">
            <a:spLocks noChangeArrowheads="1"/>
          </p:cNvSpPr>
          <p:nvPr/>
        </p:nvSpPr>
        <p:spPr bwMode="auto">
          <a:xfrm>
            <a:off x="6860167" y="5007146"/>
            <a:ext cx="2283833" cy="247650"/>
          </a:xfrm>
          <a:prstGeom prst="rect">
            <a:avLst/>
          </a:prstGeom>
          <a:solidFill>
            <a:schemeClr val="accent2">
              <a:lumMod val="20000"/>
              <a:lumOff val="80000"/>
            </a:schemeClr>
          </a:solidFill>
          <a:ln>
            <a:noFill/>
          </a:ln>
          <a:extLst/>
        </p:spPr>
        <p:txBody>
          <a:bodyPr wrap="square" lIns="90000" tIns="46800" rIns="90000" bIns="468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津軽藩</a:t>
            </a:r>
            <a:r>
              <a:rPr lang="ja-JP" altLang="en-US" sz="1000" b="1" dirty="0" err="1" smtClean="0">
                <a:latin typeface="Calibri" panose="020F0502020204030204" pitchFamily="34" charset="0"/>
              </a:rPr>
              <a:t>ねぷた</a:t>
            </a:r>
            <a:r>
              <a:rPr lang="ja-JP" altLang="en-US" sz="1000" b="1" dirty="0" smtClean="0">
                <a:latin typeface="Calibri" panose="020F0502020204030204" pitchFamily="34" charset="0"/>
              </a:rPr>
              <a:t>村</a:t>
            </a:r>
            <a:endParaRPr lang="en-US" altLang="ja-JP" sz="1000" b="1" dirty="0">
              <a:latin typeface="Calibri" panose="020F0502020204030204" pitchFamily="34" charset="0"/>
            </a:endParaRPr>
          </a:p>
        </p:txBody>
      </p:sp>
      <p:sp>
        <p:nvSpPr>
          <p:cNvPr id="7" name="正方形/長方形 6"/>
          <p:cNvSpPr/>
          <p:nvPr/>
        </p:nvSpPr>
        <p:spPr>
          <a:xfrm>
            <a:off x="0" y="562942"/>
            <a:ext cx="9144000" cy="71437"/>
          </a:xfrm>
          <a:prstGeom prst="rect">
            <a:avLst/>
          </a:prstGeom>
          <a:solidFill>
            <a:srgbClr val="E9463F"/>
          </a:solidFill>
          <a:ln>
            <a:noFill/>
          </a:ln>
          <a:effectLst/>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ja-JP" altLang="en-US" dirty="0"/>
          </a:p>
        </p:txBody>
      </p:sp>
      <p:sp>
        <p:nvSpPr>
          <p:cNvPr id="2053" name="正方形/長方形 9"/>
          <p:cNvSpPr>
            <a:spLocks noChangeArrowheads="1"/>
          </p:cNvSpPr>
          <p:nvPr/>
        </p:nvSpPr>
        <p:spPr bwMode="auto">
          <a:xfrm>
            <a:off x="121677" y="177433"/>
            <a:ext cx="6372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津軽の文化を学ぶ</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青森県</a:t>
            </a:r>
            <a:r>
              <a:rPr lang="en-US" altLang="ja-JP" sz="1400" dirty="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a:solidFill>
                  <a:srgbClr val="0070C0"/>
                </a:solidFill>
                <a:latin typeface="HGS創英角ｺﾞｼｯｸUB" panose="020B0900000000000000" pitchFamily="34" charset="-128"/>
                <a:ea typeface="HGS創英角ｺﾞｼｯｸUB" panose="020B0900000000000000" pitchFamily="34" charset="-128"/>
              </a:rPr>
              <a:t>　</a:t>
            </a:r>
            <a:endParaRPr lang="en-US" altLang="ja-JP" sz="1400" dirty="0">
              <a:solidFill>
                <a:srgbClr val="FF0000"/>
              </a:solidFill>
              <a:latin typeface="HGS創英角ｺﾞｼｯｸUB" panose="020B0900000000000000" pitchFamily="34" charset="-128"/>
              <a:ea typeface="HGS創英角ｺﾞｼｯｸUB" panose="020B0900000000000000" pitchFamily="34" charset="-128"/>
            </a:endParaRPr>
          </a:p>
        </p:txBody>
      </p:sp>
      <p:graphicFrame>
        <p:nvGraphicFramePr>
          <p:cNvPr id="35" name="Group 82"/>
          <p:cNvGraphicFramePr>
            <a:graphicFrameLocks noGrp="1"/>
          </p:cNvGraphicFramePr>
          <p:nvPr>
            <p:extLst>
              <p:ext uri="{D42A27DB-BD31-4B8C-83A1-F6EECF244321}">
                <p14:modId xmlns:p14="http://schemas.microsoft.com/office/powerpoint/2010/main" val="2379841179"/>
              </p:ext>
            </p:extLst>
          </p:nvPr>
        </p:nvGraphicFramePr>
        <p:xfrm>
          <a:off x="7937" y="871845"/>
          <a:ext cx="6652295" cy="3667014"/>
        </p:xfrm>
        <a:graphic>
          <a:graphicData uri="http://schemas.openxmlformats.org/drawingml/2006/table">
            <a:tbl>
              <a:tblPr/>
              <a:tblGrid>
                <a:gridCol w="369593">
                  <a:extLst>
                    <a:ext uri="{9D8B030D-6E8A-4147-A177-3AD203B41FA5}">
                      <a16:colId xmlns="" xmlns:a16="http://schemas.microsoft.com/office/drawing/2014/main" val="20000"/>
                    </a:ext>
                  </a:extLst>
                </a:gridCol>
                <a:gridCol w="5361544">
                  <a:extLst>
                    <a:ext uri="{9D8B030D-6E8A-4147-A177-3AD203B41FA5}">
                      <a16:colId xmlns="" xmlns:a16="http://schemas.microsoft.com/office/drawing/2014/main" val="20001"/>
                    </a:ext>
                  </a:extLst>
                </a:gridCol>
                <a:gridCol w="921158">
                  <a:extLst>
                    <a:ext uri="{9D8B030D-6E8A-4147-A177-3AD203B41FA5}">
                      <a16:colId xmlns="" xmlns:a16="http://schemas.microsoft.com/office/drawing/2014/main" val="20003"/>
                    </a:ext>
                  </a:extLst>
                </a:gridCol>
              </a:tblGrid>
              <a:tr h="66548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日次</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行　　　　　　　　程</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宿泊</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 xmlns:a16="http://schemas.microsoft.com/office/drawing/2014/main" val="10000"/>
                  </a:ext>
                </a:extLst>
              </a:tr>
              <a:tr h="150076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1</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各地＝＝＝五所川原市内（昼食）＝（</a:t>
                      </a:r>
                      <a:r>
                        <a:rPr kumimoji="1" lang="en-US" altLang="ja-JP" sz="900" b="0" i="0" u="none" strike="noStrike" cap="none" normalizeH="0" baseline="0" dirty="0" smtClean="0">
                          <a:ln>
                            <a:noFill/>
                          </a:ln>
                          <a:solidFill>
                            <a:schemeClr val="tx1"/>
                          </a:solidFill>
                          <a:effectLst/>
                          <a:latin typeface="+mn-ea"/>
                          <a:ea typeface="+mn-ea"/>
                        </a:rPr>
                        <a:t>3</a:t>
                      </a:r>
                      <a:r>
                        <a:rPr kumimoji="1" lang="ja-JP" altLang="en-US" sz="900" b="0" i="0" u="none" strike="noStrike" cap="none" normalizeH="0" baseline="0" dirty="0" smtClean="0">
                          <a:ln>
                            <a:noFill/>
                          </a:ln>
                          <a:solidFill>
                            <a:schemeClr val="tx1"/>
                          </a:solidFill>
                          <a:effectLst/>
                          <a:latin typeface="+mn-ea"/>
                          <a:ea typeface="+mn-ea"/>
                        </a:rPr>
                        <a:t>分）＝＝立佞武多の館・・・五所川原駅■□（津軽鉄道）■□金木駅</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・・・斜陽館＝＝（</a:t>
                      </a:r>
                      <a:r>
                        <a:rPr kumimoji="1" lang="en-US" altLang="ja-JP" sz="900" b="0" i="0" u="none" strike="noStrike" cap="none" normalizeH="0" baseline="0" dirty="0" smtClean="0">
                          <a:ln>
                            <a:noFill/>
                          </a:ln>
                          <a:solidFill>
                            <a:schemeClr val="tx1"/>
                          </a:solidFill>
                          <a:effectLst/>
                          <a:latin typeface="+mn-ea"/>
                          <a:ea typeface="+mn-ea"/>
                        </a:rPr>
                        <a:t>60</a:t>
                      </a:r>
                      <a:r>
                        <a:rPr kumimoji="1" lang="ja-JP" altLang="en-US" sz="900" b="0" i="0" u="none" strike="noStrike" cap="none" normalizeH="0" baseline="0" dirty="0" smtClean="0">
                          <a:ln>
                            <a:noFill/>
                          </a:ln>
                          <a:solidFill>
                            <a:schemeClr val="tx1"/>
                          </a:solidFill>
                          <a:effectLst/>
                          <a:latin typeface="+mn-ea"/>
                          <a:ea typeface="+mn-ea"/>
                        </a:rPr>
                        <a:t>分）＝弘前市内泊</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青森県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弘前市内</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1"/>
                  </a:ext>
                </a:extLst>
              </a:tr>
              <a:tr h="150076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2</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a:t>
                      </a:r>
                      <a:r>
                        <a:rPr kumimoji="1" lang="en-US" altLang="ja-JP" sz="900" b="0" i="0" u="none" strike="noStrike" cap="none" normalizeH="0" baseline="0" dirty="0" smtClean="0">
                          <a:ln>
                            <a:noFill/>
                          </a:ln>
                          <a:solidFill>
                            <a:schemeClr val="tx1"/>
                          </a:solidFill>
                          <a:effectLst/>
                          <a:latin typeface="+mn-ea"/>
                          <a:ea typeface="+mn-ea"/>
                        </a:rPr>
                        <a:t>15</a:t>
                      </a:r>
                      <a:r>
                        <a:rPr kumimoji="1" lang="ja-JP" altLang="en-US" sz="900" b="0" i="0" u="none" strike="noStrike" cap="none" normalizeH="0" baseline="0" dirty="0" smtClean="0">
                          <a:ln>
                            <a:noFill/>
                          </a:ln>
                          <a:solidFill>
                            <a:schemeClr val="tx1"/>
                          </a:solidFill>
                          <a:effectLst/>
                          <a:latin typeface="+mn-ea"/>
                          <a:ea typeface="+mn-ea"/>
                        </a:rPr>
                        <a:t>分）＝弘前市リンゴ公園（農作業体験）＝（</a:t>
                      </a:r>
                      <a:r>
                        <a:rPr kumimoji="1" lang="en-US" altLang="ja-JP" sz="900" b="0" i="0" u="none" strike="noStrike" cap="none" normalizeH="0" baseline="0" dirty="0" smtClean="0">
                          <a:ln>
                            <a:noFill/>
                          </a:ln>
                          <a:solidFill>
                            <a:schemeClr val="tx1"/>
                          </a:solidFill>
                          <a:effectLst/>
                          <a:latin typeface="+mn-ea"/>
                          <a:ea typeface="+mn-ea"/>
                        </a:rPr>
                        <a:t>15</a:t>
                      </a:r>
                      <a:r>
                        <a:rPr kumimoji="1" lang="ja-JP" altLang="en-US" sz="900" b="0" i="0" u="none" strike="noStrike" cap="none" normalizeH="0" baseline="0" dirty="0" smtClean="0">
                          <a:ln>
                            <a:noFill/>
                          </a:ln>
                          <a:solidFill>
                            <a:schemeClr val="tx1"/>
                          </a:solidFill>
                          <a:effectLst/>
                          <a:latin typeface="+mn-ea"/>
                          <a:ea typeface="+mn-ea"/>
                        </a:rPr>
                        <a:t>分）＝＝津軽藩</a:t>
                      </a:r>
                      <a:r>
                        <a:rPr kumimoji="1" lang="ja-JP" altLang="en-US" sz="900" b="0" i="0" u="none" strike="noStrike" cap="none" normalizeH="0" baseline="0" dirty="0" err="1" smtClean="0">
                          <a:ln>
                            <a:noFill/>
                          </a:ln>
                          <a:solidFill>
                            <a:schemeClr val="tx1"/>
                          </a:solidFill>
                          <a:effectLst/>
                          <a:latin typeface="+mn-ea"/>
                          <a:ea typeface="+mn-ea"/>
                        </a:rPr>
                        <a:t>ねぷた</a:t>
                      </a:r>
                      <a:r>
                        <a:rPr kumimoji="1" lang="ja-JP" altLang="en-US" sz="900" b="0" i="0" u="none" strike="noStrike" cap="none" normalizeH="0" baseline="0" dirty="0" smtClean="0">
                          <a:ln>
                            <a:noFill/>
                          </a:ln>
                          <a:solidFill>
                            <a:schemeClr val="tx1"/>
                          </a:solidFill>
                          <a:effectLst/>
                          <a:latin typeface="+mn-ea"/>
                          <a:ea typeface="+mn-ea"/>
                        </a:rPr>
                        <a:t>村（津軽三味線・昼食）・・</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弘前市内班別研修＝＝＝各地</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2"/>
                  </a:ext>
                </a:extLst>
              </a:tr>
            </a:tbl>
          </a:graphicData>
        </a:graphic>
      </p:graphicFrame>
      <p:sp>
        <p:nvSpPr>
          <p:cNvPr id="2096" name="Text Box 90"/>
          <p:cNvSpPr txBox="1">
            <a:spLocks noChangeArrowheads="1"/>
          </p:cNvSpPr>
          <p:nvPr/>
        </p:nvSpPr>
        <p:spPr bwMode="auto">
          <a:xfrm>
            <a:off x="6173156" y="198649"/>
            <a:ext cx="11721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latin typeface="Calibri" panose="020F0502020204030204" pitchFamily="34" charset="0"/>
                <a:ea typeface="HGP創英角ｺﾞｼｯｸUB" panose="020B0900000000000000" pitchFamily="34" charset="-128"/>
              </a:rPr>
              <a:t>出発地：各地</a:t>
            </a:r>
          </a:p>
        </p:txBody>
      </p:sp>
      <p:sp>
        <p:nvSpPr>
          <p:cNvPr id="103" name="正方形/長方形 102"/>
          <p:cNvSpPr/>
          <p:nvPr/>
        </p:nvSpPr>
        <p:spPr>
          <a:xfrm>
            <a:off x="3458" y="5011200"/>
            <a:ext cx="2214563"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5" name="正方形/長方形 104"/>
          <p:cNvSpPr/>
          <p:nvPr/>
        </p:nvSpPr>
        <p:spPr>
          <a:xfrm>
            <a:off x="2289458" y="5009726"/>
            <a:ext cx="2214563"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7" name="正方形/長方形 106"/>
          <p:cNvSpPr/>
          <p:nvPr/>
        </p:nvSpPr>
        <p:spPr>
          <a:xfrm>
            <a:off x="4572000" y="5004539"/>
            <a:ext cx="2214563"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9" name="正方形/長方形 108"/>
          <p:cNvSpPr/>
          <p:nvPr/>
        </p:nvSpPr>
        <p:spPr>
          <a:xfrm>
            <a:off x="6858000" y="5004539"/>
            <a:ext cx="2286000"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146" name="テキスト ボックス 34"/>
          <p:cNvSpPr txBox="1">
            <a:spLocks noChangeArrowheads="1"/>
          </p:cNvSpPr>
          <p:nvPr/>
        </p:nvSpPr>
        <p:spPr bwMode="auto">
          <a:xfrm>
            <a:off x="3341710" y="5260203"/>
            <a:ext cx="1223692"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「走</a:t>
            </a:r>
            <a:r>
              <a:rPr lang="ja-JP" altLang="en-US" sz="700" dirty="0" err="1" smtClean="0">
                <a:latin typeface="Calibri" panose="020F0502020204030204" pitchFamily="34" charset="0"/>
              </a:rPr>
              <a:t>れ</a:t>
            </a:r>
            <a:r>
              <a:rPr lang="ja-JP" altLang="en-US" sz="700" dirty="0" smtClean="0">
                <a:latin typeface="Calibri" panose="020F0502020204030204" pitchFamily="34" charset="0"/>
              </a:rPr>
              <a:t>メロス」の作者太宰修の生家と蔵を活用した展示室の「斜陽館」</a:t>
            </a:r>
            <a:endParaRPr lang="en-US" altLang="ja-JP" sz="700" dirty="0" smtClean="0">
              <a:latin typeface="Calibri" panose="020F0502020204030204" pitchFamily="34" charset="0"/>
            </a:endParaRPr>
          </a:p>
          <a:p>
            <a:r>
              <a:rPr lang="ja-JP" altLang="en-US" sz="700" dirty="0" smtClean="0">
                <a:latin typeface="Calibri" panose="020F0502020204030204" pitchFamily="34" charset="0"/>
              </a:rPr>
              <a:t>文学を育んだ津軽の風土と「家」の問題にふれ家族愛や「生きる」ことについて考えます。</a:t>
            </a:r>
            <a:endParaRPr lang="ja-JP" altLang="en-US" sz="700" dirty="0">
              <a:latin typeface="Calibri" panose="020F0502020204030204" pitchFamily="34" charset="0"/>
            </a:endParaRPr>
          </a:p>
        </p:txBody>
      </p:sp>
      <p:sp>
        <p:nvSpPr>
          <p:cNvPr id="2148" name="テキスト ボックス 63"/>
          <p:cNvSpPr txBox="1">
            <a:spLocks noChangeArrowheads="1"/>
          </p:cNvSpPr>
          <p:nvPr/>
        </p:nvSpPr>
        <p:spPr bwMode="auto">
          <a:xfrm>
            <a:off x="5686499" y="5234901"/>
            <a:ext cx="1120434"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季節に応じて実すぐり（摘果）やもぎとりなどの農作業体験ができます。公園内の「りんごの家」にはりんごについて学べるコーナーがあります。</a:t>
            </a:r>
            <a:endParaRPr lang="ja-JP" altLang="en-US" sz="700" dirty="0">
              <a:latin typeface="Calibri" panose="020F0502020204030204" pitchFamily="34" charset="0"/>
            </a:endParaRPr>
          </a:p>
        </p:txBody>
      </p:sp>
      <p:sp>
        <p:nvSpPr>
          <p:cNvPr id="2150" name="テキスト ボックス 95"/>
          <p:cNvSpPr txBox="1">
            <a:spLocks noChangeArrowheads="1"/>
          </p:cNvSpPr>
          <p:nvPr/>
        </p:nvSpPr>
        <p:spPr bwMode="auto">
          <a:xfrm>
            <a:off x="7984214" y="5252144"/>
            <a:ext cx="1240317"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青森ねぶたが歌舞伎風の人形の灯篭なのに対して、弘前</a:t>
            </a:r>
            <a:r>
              <a:rPr lang="ja-JP" altLang="en-US" sz="700" dirty="0" err="1" smtClean="0">
                <a:latin typeface="Calibri" panose="020F0502020204030204" pitchFamily="34" charset="0"/>
              </a:rPr>
              <a:t>ねぷたは</a:t>
            </a:r>
            <a:r>
              <a:rPr lang="ja-JP" altLang="en-US" sz="700" dirty="0" smtClean="0">
                <a:latin typeface="Calibri" panose="020F0502020204030204" pitchFamily="34" charset="0"/>
              </a:rPr>
              <a:t>扇形が主体です。弘前ねぷた館では高さ</a:t>
            </a:r>
            <a:r>
              <a:rPr lang="en-US" altLang="ja-JP" sz="700" dirty="0" smtClean="0">
                <a:latin typeface="Calibri" panose="020F0502020204030204" pitchFamily="34" charset="0"/>
              </a:rPr>
              <a:t>10</a:t>
            </a:r>
            <a:r>
              <a:rPr lang="ja-JP" altLang="en-US" sz="700" dirty="0" err="1" smtClean="0">
                <a:latin typeface="Calibri" panose="020F0502020204030204" pitchFamily="34" charset="0"/>
              </a:rPr>
              <a:t>ｍ</a:t>
            </a:r>
            <a:r>
              <a:rPr lang="ja-JP" altLang="en-US" sz="700" dirty="0" smtClean="0">
                <a:latin typeface="Calibri" panose="020F0502020204030204" pitchFamily="34" charset="0"/>
              </a:rPr>
              <a:t>の大型ねぷたと内部の骨組の見学や、笛や太鼓のお囃子を鑑賞します。</a:t>
            </a:r>
            <a:endParaRPr lang="ja-JP" altLang="en-US" sz="700" dirty="0">
              <a:latin typeface="Calibri" panose="020F0502020204030204" pitchFamily="34" charset="0"/>
            </a:endParaRPr>
          </a:p>
        </p:txBody>
      </p:sp>
      <p:sp>
        <p:nvSpPr>
          <p:cNvPr id="2151" name="テキスト ボックス 34"/>
          <p:cNvSpPr txBox="1">
            <a:spLocks noChangeArrowheads="1"/>
          </p:cNvSpPr>
          <p:nvPr/>
        </p:nvSpPr>
        <p:spPr bwMode="auto">
          <a:xfrm>
            <a:off x="730696" y="5278605"/>
            <a:ext cx="148784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大型スクリーンで上映される祭りを体感し、高さが</a:t>
            </a:r>
            <a:r>
              <a:rPr lang="en-US" altLang="ja-JP" sz="700" dirty="0" smtClean="0">
                <a:latin typeface="Calibri" panose="020F0502020204030204" pitchFamily="34" charset="0"/>
              </a:rPr>
              <a:t>20M</a:t>
            </a:r>
            <a:r>
              <a:rPr lang="ja-JP" altLang="en-US" sz="700" dirty="0" smtClean="0">
                <a:latin typeface="Calibri" panose="020F0502020204030204" pitchFamily="34" charset="0"/>
              </a:rPr>
              <a:t>を超す巨大な山車が迫力の五所川原の立佞武多の実物を見学します。</a:t>
            </a:r>
            <a:endParaRPr lang="ja-JP" altLang="en-US" sz="700" dirty="0">
              <a:latin typeface="Calibri" panose="020F0502020204030204" pitchFamily="34" charset="0"/>
            </a:endParaRPr>
          </a:p>
        </p:txBody>
      </p:sp>
      <p:pic>
        <p:nvPicPr>
          <p:cNvPr id="3" name="図 2">
            <a:extLst>
              <a:ext uri="{FF2B5EF4-FFF2-40B4-BE49-F238E27FC236}">
                <a16:creationId xmlns="" xmlns:a16="http://schemas.microsoft.com/office/drawing/2014/main" id="{BEDB32D4-23CE-A444-ACBD-132A7B54D68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51553" y="50261"/>
            <a:ext cx="640930" cy="483324"/>
          </a:xfrm>
          <a:prstGeom prst="rect">
            <a:avLst/>
          </a:prstGeom>
        </p:spPr>
      </p:pic>
      <p:sp>
        <p:nvSpPr>
          <p:cNvPr id="4" name="テキスト ボックス 3">
            <a:extLst>
              <a:ext uri="{FF2B5EF4-FFF2-40B4-BE49-F238E27FC236}">
                <a16:creationId xmlns="" xmlns:a16="http://schemas.microsoft.com/office/drawing/2014/main" id="{93F76B8F-10FF-BE44-8688-F932A9EFF90C}"/>
              </a:ext>
            </a:extLst>
          </p:cNvPr>
          <p:cNvSpPr txBox="1"/>
          <p:nvPr/>
        </p:nvSpPr>
        <p:spPr>
          <a:xfrm>
            <a:off x="2987824" y="4563527"/>
            <a:ext cx="3677610" cy="215444"/>
          </a:xfrm>
          <a:prstGeom prst="rect">
            <a:avLst/>
          </a:prstGeom>
          <a:noFill/>
        </p:spPr>
        <p:txBody>
          <a:bodyPr wrap="none" rtlCol="0">
            <a:spAutoFit/>
          </a:bodyPr>
          <a:lstStyle/>
          <a:p>
            <a:r>
              <a:rPr lang="ja-JP" altLang="en-US" sz="800" dirty="0">
                <a:solidFill>
                  <a:schemeClr val="tx1">
                    <a:lumMod val="95000"/>
                    <a:lumOff val="5000"/>
                  </a:schemeClr>
                </a:solidFill>
              </a:rPr>
              <a:t>（凡例）　・・・：徒歩　 ■□■□：</a:t>
            </a:r>
            <a:r>
              <a:rPr lang="en-US" altLang="ja-JP" sz="800" dirty="0">
                <a:solidFill>
                  <a:schemeClr val="tx1">
                    <a:lumMod val="95000"/>
                    <a:lumOff val="5000"/>
                  </a:schemeClr>
                </a:solidFill>
              </a:rPr>
              <a:t>JR</a:t>
            </a:r>
            <a:r>
              <a:rPr lang="ja-JP" altLang="en-US" sz="800" dirty="0">
                <a:solidFill>
                  <a:schemeClr val="tx1">
                    <a:lumMod val="95000"/>
                    <a:lumOff val="5000"/>
                  </a:schemeClr>
                </a:solidFill>
              </a:rPr>
              <a:t>　＝＝＝：バス　 ～～～：船舶　－－－：航空機</a:t>
            </a:r>
            <a:endParaRPr kumimoji="1" lang="ja-JP" altLang="en-US" sz="800" dirty="0">
              <a:solidFill>
                <a:schemeClr val="tx1">
                  <a:lumMod val="95000"/>
                  <a:lumOff val="5000"/>
                </a:schemeClr>
              </a:solidFill>
            </a:endParaRPr>
          </a:p>
        </p:txBody>
      </p:sp>
      <p:grpSp>
        <p:nvGrpSpPr>
          <p:cNvPr id="13" name="グループ化 12"/>
          <p:cNvGrpSpPr/>
          <p:nvPr/>
        </p:nvGrpSpPr>
        <p:grpSpPr>
          <a:xfrm>
            <a:off x="6688439" y="855922"/>
            <a:ext cx="2224344" cy="3715803"/>
            <a:chOff x="6822398" y="847723"/>
            <a:chExt cx="2224344" cy="3715803"/>
          </a:xfrm>
        </p:grpSpPr>
        <p:grpSp>
          <p:nvGrpSpPr>
            <p:cNvPr id="47" name="グループ化 46"/>
            <p:cNvGrpSpPr/>
            <p:nvPr/>
          </p:nvGrpSpPr>
          <p:grpSpPr>
            <a:xfrm>
              <a:off x="6822398" y="847723"/>
              <a:ext cx="2224344" cy="3715803"/>
              <a:chOff x="7059613" y="571500"/>
              <a:chExt cx="2084387" cy="3500438"/>
            </a:xfrm>
          </p:grpSpPr>
          <p:sp>
            <p:nvSpPr>
              <p:cNvPr id="48" name="テキスト ボックス 77"/>
              <p:cNvSpPr txBox="1">
                <a:spLocks noChangeArrowheads="1"/>
              </p:cNvSpPr>
              <p:nvPr/>
            </p:nvSpPr>
            <p:spPr bwMode="auto">
              <a:xfrm>
                <a:off x="7086600" y="723900"/>
                <a:ext cx="2057400" cy="274638"/>
              </a:xfrm>
              <a:prstGeom prst="rect">
                <a:avLst/>
              </a:prstGeom>
              <a:noFill/>
              <a:ln w="9525">
                <a:noFill/>
                <a:miter lim="800000"/>
                <a:headEnd/>
                <a:tailEnd/>
              </a:ln>
            </p:spPr>
            <p:txBody>
              <a:bodyPr>
                <a:spAutoFit/>
              </a:bodyPr>
              <a:lstStyle/>
              <a:p>
                <a:pPr algn="dist" fontAlgn="auto">
                  <a:spcBef>
                    <a:spcPts val="0"/>
                  </a:spcBef>
                  <a:spcAft>
                    <a:spcPts val="0"/>
                  </a:spcAft>
                  <a:defRPr/>
                </a:pPr>
                <a:r>
                  <a:rPr lang="ja-JP" altLang="en-US" sz="1200" b="1" u="sng" spc="300" dirty="0">
                    <a:effectLst>
                      <a:outerShdw blurRad="38100" dist="38100" dir="2700000" algn="tl">
                        <a:srgbClr val="000000">
                          <a:alpha val="43137"/>
                        </a:srgbClr>
                      </a:outerShdw>
                    </a:effectLst>
                    <a:latin typeface="Calibri" pitchFamily="34" charset="0"/>
                    <a:ea typeface="+mn-ea"/>
                  </a:rPr>
                  <a:t>東北ルートマップ</a:t>
                </a:r>
                <a:endParaRPr lang="en-US" altLang="ja-JP" sz="1200" b="1" u="sng" spc="300" dirty="0">
                  <a:effectLst>
                    <a:outerShdw blurRad="38100" dist="38100" dir="2700000" algn="tl">
                      <a:srgbClr val="000000">
                        <a:alpha val="43137"/>
                      </a:srgbClr>
                    </a:outerShdw>
                  </a:effectLst>
                  <a:latin typeface="Calibri" pitchFamily="34" charset="0"/>
                  <a:ea typeface="+mn-ea"/>
                </a:endParaRPr>
              </a:p>
            </p:txBody>
          </p:sp>
          <p:pic>
            <p:nvPicPr>
              <p:cNvPr id="49" name="Picture 4" descr="\\Seisakuserver\メンバー\奥山豊\教育旅行map\PPTマップ.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43824" y="1094577"/>
                <a:ext cx="1982788" cy="294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3" name="直線コネクタ 52"/>
              <p:cNvCxnSpPr/>
              <p:nvPr/>
            </p:nvCxnSpPr>
            <p:spPr>
              <a:xfrm flipV="1">
                <a:off x="8042324" y="1568097"/>
                <a:ext cx="389873" cy="80583"/>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58" name="テキスト ボックス 85"/>
              <p:cNvSpPr txBox="1">
                <a:spLocks noChangeArrowheads="1"/>
              </p:cNvSpPr>
              <p:nvPr/>
            </p:nvSpPr>
            <p:spPr bwMode="auto">
              <a:xfrm>
                <a:off x="7619158" y="1163914"/>
                <a:ext cx="641715" cy="17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金木駅・斜陽館</a:t>
                </a:r>
                <a:endParaRPr lang="en-US" altLang="ja-JP" sz="600" dirty="0" smtClean="0">
                  <a:solidFill>
                    <a:srgbClr val="12923D"/>
                  </a:solidFill>
                  <a:latin typeface="Calibri" panose="020F0502020204030204" pitchFamily="34" charset="0"/>
                </a:endParaRPr>
              </a:p>
            </p:txBody>
          </p:sp>
          <p:cxnSp>
            <p:nvCxnSpPr>
              <p:cNvPr id="59" name="直線コネクタ 58"/>
              <p:cNvCxnSpPr/>
              <p:nvPr/>
            </p:nvCxnSpPr>
            <p:spPr>
              <a:xfrm flipH="1" flipV="1">
                <a:off x="8180293" y="1299583"/>
                <a:ext cx="194195" cy="134043"/>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3" name="テキスト ボックス 119"/>
              <p:cNvSpPr txBox="1">
                <a:spLocks noChangeArrowheads="1"/>
              </p:cNvSpPr>
              <p:nvPr/>
            </p:nvSpPr>
            <p:spPr bwMode="auto">
              <a:xfrm>
                <a:off x="7201382" y="1561699"/>
                <a:ext cx="894074" cy="260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600" dirty="0" smtClean="0">
                    <a:solidFill>
                      <a:srgbClr val="12923D"/>
                    </a:solidFill>
                    <a:latin typeface="ＭＳ Ｐゴシック" panose="020B0600070205080204" pitchFamily="34" charset="-128"/>
                  </a:rPr>
                  <a:t>弘前市・弘前</a:t>
                </a:r>
                <a:r>
                  <a:rPr lang="ja-JP" altLang="en-US" sz="600" dirty="0">
                    <a:solidFill>
                      <a:srgbClr val="12923D"/>
                    </a:solidFill>
                    <a:latin typeface="ＭＳ Ｐゴシック" panose="020B0600070205080204" pitchFamily="34" charset="-128"/>
                  </a:rPr>
                  <a:t>リンゴ</a:t>
                </a:r>
                <a:r>
                  <a:rPr lang="ja-JP" altLang="en-US" sz="600" dirty="0" smtClean="0">
                    <a:solidFill>
                      <a:srgbClr val="12923D"/>
                    </a:solidFill>
                    <a:latin typeface="ＭＳ Ｐゴシック" panose="020B0600070205080204" pitchFamily="34" charset="-128"/>
                  </a:rPr>
                  <a:t>公園</a:t>
                </a:r>
                <a:endParaRPr lang="en-US" altLang="ja-JP" sz="600" dirty="0" smtClean="0">
                  <a:solidFill>
                    <a:srgbClr val="12923D"/>
                  </a:solidFill>
                  <a:latin typeface="ＭＳ Ｐゴシック" panose="020B0600070205080204" pitchFamily="34" charset="-128"/>
                </a:endParaRPr>
              </a:p>
              <a:p>
                <a:pPr eaLnBrk="1" hangingPunct="1"/>
                <a:r>
                  <a:rPr lang="ja-JP" altLang="en-US" sz="600" dirty="0" smtClean="0">
                    <a:solidFill>
                      <a:srgbClr val="12923D"/>
                    </a:solidFill>
                    <a:latin typeface="ＭＳ Ｐゴシック" panose="020B0600070205080204" pitchFamily="34" charset="-128"/>
                  </a:rPr>
                  <a:t>津軽藩</a:t>
                </a:r>
                <a:r>
                  <a:rPr lang="ja-JP" altLang="en-US" sz="600" dirty="0" err="1" smtClean="0">
                    <a:solidFill>
                      <a:srgbClr val="12923D"/>
                    </a:solidFill>
                    <a:latin typeface="ＭＳ Ｐゴシック" panose="020B0600070205080204" pitchFamily="34" charset="-128"/>
                  </a:rPr>
                  <a:t>ねぷた</a:t>
                </a:r>
                <a:r>
                  <a:rPr lang="ja-JP" altLang="en-US" sz="600" dirty="0">
                    <a:solidFill>
                      <a:srgbClr val="12923D"/>
                    </a:solidFill>
                    <a:latin typeface="ＭＳ Ｐゴシック" panose="020B0600070205080204" pitchFamily="34" charset="-128"/>
                  </a:rPr>
                  <a:t>村</a:t>
                </a:r>
              </a:p>
            </p:txBody>
          </p:sp>
          <p:cxnSp>
            <p:nvCxnSpPr>
              <p:cNvPr id="64" name="直線コネクタ 63"/>
              <p:cNvCxnSpPr/>
              <p:nvPr/>
            </p:nvCxnSpPr>
            <p:spPr>
              <a:xfrm flipH="1" flipV="1">
                <a:off x="8045339" y="1435252"/>
                <a:ext cx="362815" cy="64793"/>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5" name="角丸四角形 64"/>
              <p:cNvSpPr/>
              <p:nvPr/>
            </p:nvSpPr>
            <p:spPr>
              <a:xfrm>
                <a:off x="7059613" y="571500"/>
                <a:ext cx="2071687" cy="3500438"/>
              </a:xfrm>
              <a:prstGeom prst="roundRect">
                <a:avLst>
                  <a:gd name="adj" fmla="val 7913"/>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66" name="円/楕円 65"/>
            <p:cNvSpPr/>
            <p:nvPr/>
          </p:nvSpPr>
          <p:spPr>
            <a:xfrm>
              <a:off x="8244291" y="1876646"/>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7" name="円/楕円 66"/>
            <p:cNvSpPr/>
            <p:nvPr/>
          </p:nvSpPr>
          <p:spPr>
            <a:xfrm>
              <a:off x="8225560" y="1757361"/>
              <a:ext cx="45719" cy="45719"/>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9" name="円/楕円 68"/>
            <p:cNvSpPr/>
            <p:nvPr/>
          </p:nvSpPr>
          <p:spPr>
            <a:xfrm flipH="1">
              <a:off x="8235828" y="1809160"/>
              <a:ext cx="51317" cy="49847"/>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46" name="テキスト ボックス 85"/>
          <p:cNvSpPr txBox="1">
            <a:spLocks noChangeArrowheads="1"/>
          </p:cNvSpPr>
          <p:nvPr/>
        </p:nvSpPr>
        <p:spPr bwMode="auto">
          <a:xfrm>
            <a:off x="6754837" y="1680483"/>
            <a:ext cx="1069524"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五所川原駅・立佞武多の館</a:t>
            </a:r>
            <a:endParaRPr lang="en-US" altLang="ja-JP" sz="600" dirty="0" smtClean="0">
              <a:solidFill>
                <a:srgbClr val="12923D"/>
              </a:solidFill>
              <a:latin typeface="Calibri" panose="020F0502020204030204" pitchFamily="34" charset="0"/>
            </a:endParaRPr>
          </a:p>
        </p:txBody>
      </p:sp>
      <p:pic>
        <p:nvPicPr>
          <p:cNvPr id="2" name="図 1"/>
          <p:cNvPicPr>
            <a:picLocks noChangeAspect="1"/>
          </p:cNvPicPr>
          <p:nvPr/>
        </p:nvPicPr>
        <p:blipFill rotWithShape="1">
          <a:blip r:embed="rId5" cstate="print">
            <a:extLst>
              <a:ext uri="{28A0092B-C50C-407E-A947-70E740481C1C}">
                <a14:useLocalDpi xmlns:a14="http://schemas.microsoft.com/office/drawing/2010/main" val="0"/>
              </a:ext>
            </a:extLst>
          </a:blip>
          <a:srcRect b="14164"/>
          <a:stretch/>
        </p:blipFill>
        <p:spPr>
          <a:xfrm>
            <a:off x="101265" y="5260203"/>
            <a:ext cx="629431" cy="813673"/>
          </a:xfrm>
          <a:prstGeom prst="rect">
            <a:avLst/>
          </a:prstGeom>
        </p:spPr>
      </p:pic>
      <p:pic>
        <p:nvPicPr>
          <p:cNvPr id="6" name="図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651455" y="5260203"/>
            <a:ext cx="992602" cy="796675"/>
          </a:xfrm>
          <a:prstGeom prst="rect">
            <a:avLst/>
          </a:prstGeom>
        </p:spPr>
      </p:pic>
      <p:pic>
        <p:nvPicPr>
          <p:cNvPr id="8" name="図 7"/>
          <p:cNvPicPr>
            <a:picLocks noChangeAspect="1"/>
          </p:cNvPicPr>
          <p:nvPr/>
        </p:nvPicPr>
        <p:blipFill>
          <a:blip r:embed="rId7" cstate="print">
            <a:extLst>
              <a:ext uri="{BEBA8EAE-BF5A-486C-A8C5-ECC9F3942E4B}">
                <a14:imgProps xmlns:a14="http://schemas.microsoft.com/office/drawing/2010/main">
                  <a14:imgLayer r:embed="rId8">
                    <a14:imgEffect>
                      <a14:brightnessContrast bright="20000"/>
                    </a14:imgEffect>
                  </a14:imgLayer>
                </a14:imgProps>
              </a:ext>
              <a:ext uri="{28A0092B-C50C-407E-A947-70E740481C1C}">
                <a14:useLocalDpi xmlns:a14="http://schemas.microsoft.com/office/drawing/2010/main" val="0"/>
              </a:ext>
            </a:extLst>
          </a:blip>
          <a:stretch>
            <a:fillRect/>
          </a:stretch>
        </p:blipFill>
        <p:spPr>
          <a:xfrm>
            <a:off x="6880160" y="5278657"/>
            <a:ext cx="1145691" cy="767060"/>
          </a:xfrm>
          <a:prstGeom prst="rect">
            <a:avLst/>
          </a:prstGeom>
        </p:spPr>
      </p:pic>
      <p:pic>
        <p:nvPicPr>
          <p:cNvPr id="9" name="図 8"/>
          <p:cNvPicPr>
            <a:picLocks noChangeAspect="1"/>
          </p:cNvPicPr>
          <p:nvPr/>
        </p:nvPicPr>
        <p:blipFill rotWithShape="1">
          <a:blip r:embed="rId9" cstate="print">
            <a:extLst>
              <a:ext uri="{28A0092B-C50C-407E-A947-70E740481C1C}">
                <a14:useLocalDpi xmlns:a14="http://schemas.microsoft.com/office/drawing/2010/main" val="0"/>
              </a:ext>
            </a:extLst>
          </a:blip>
          <a:srcRect r="8648"/>
          <a:stretch/>
        </p:blipFill>
        <p:spPr>
          <a:xfrm>
            <a:off x="2321452" y="5292181"/>
            <a:ext cx="1035735" cy="753632"/>
          </a:xfrm>
          <a:prstGeom prst="rect">
            <a:avLst/>
          </a:prstGeom>
        </p:spPr>
      </p:pic>
    </p:spTree>
    <p:extLst>
      <p:ext uri="{BB962C8B-B14F-4D97-AF65-F5344CB8AC3E}">
        <p14:creationId xmlns:p14="http://schemas.microsoft.com/office/powerpoint/2010/main" val="28801518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310</Words>
  <Application>Microsoft Office PowerPoint</Application>
  <PresentationFormat>画面に合わせる (4:3)</PresentationFormat>
  <Paragraphs>31</Paragraphs>
  <Slides>1</Slides>
  <Notes>1</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aritv-Ise</dc:creator>
  <cp:lastModifiedBy>aritv-Ise</cp:lastModifiedBy>
  <cp:revision>3</cp:revision>
  <dcterms:created xsi:type="dcterms:W3CDTF">2018-03-29T04:26:46Z</dcterms:created>
  <dcterms:modified xsi:type="dcterms:W3CDTF">2018-03-29T04:32:05Z</dcterms:modified>
</cp:coreProperties>
</file>