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7" r:id="rId2"/>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howGuides="1">
      <p:cViewPr varScale="1">
        <p:scale>
          <a:sx n="59" d="100"/>
          <a:sy n="59" d="100"/>
        </p:scale>
        <p:origin x="-662" y="-8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E1C168B-4C83-4AD7-8D0B-976D3BE1D94A}" type="datetimeFigureOut">
              <a:rPr kumimoji="1" lang="ja-JP" altLang="en-US" smtClean="0"/>
              <a:t>2018/3/29</a:t>
            </a:fld>
            <a:endParaRPr kumimoji="1" lang="ja-JP" altLang="en-US"/>
          </a:p>
        </p:txBody>
      </p:sp>
      <p:sp>
        <p:nvSpPr>
          <p:cNvPr id="4" name="スライド イメージ プレースホルダー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52151DC-B768-4E2D-9813-45D0FC29C3A4}" type="slidenum">
              <a:rPr kumimoji="1" lang="ja-JP" altLang="en-US" smtClean="0"/>
              <a:t>‹#›</a:t>
            </a:fld>
            <a:endParaRPr kumimoji="1" lang="ja-JP" altLang="en-US"/>
          </a:p>
        </p:txBody>
      </p:sp>
    </p:spTree>
    <p:extLst>
      <p:ext uri="{BB962C8B-B14F-4D97-AF65-F5344CB8AC3E}">
        <p14:creationId xmlns:p14="http://schemas.microsoft.com/office/powerpoint/2010/main" val="123995912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0DB1E4A3-EB20-4FCD-AFAE-BFD12E67BEF8}" type="slidenum">
              <a:rPr lang="ja-JP" altLang="en-US" smtClean="0"/>
              <a:pPr/>
              <a:t>1</a:t>
            </a:fld>
            <a:endParaRPr lang="ja-JP" altLang="en-US"/>
          </a:p>
        </p:txBody>
      </p:sp>
    </p:spTree>
    <p:extLst>
      <p:ext uri="{BB962C8B-B14F-4D97-AF65-F5344CB8AC3E}">
        <p14:creationId xmlns:p14="http://schemas.microsoft.com/office/powerpoint/2010/main" val="41268298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B4DAC6A9-3303-4878-B7E5-F3EFC5820959}" type="datetimeFigureOut">
              <a:rPr kumimoji="1" lang="ja-JP" altLang="en-US" smtClean="0"/>
              <a:t>2018/3/29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FAD4B17-81F0-4FE7-90E0-730FF86EF43A}" type="slidenum">
              <a:rPr kumimoji="1" lang="ja-JP" altLang="en-US" smtClean="0"/>
              <a:t>‹#›</a:t>
            </a:fld>
            <a:endParaRPr kumimoji="1" lang="ja-JP" altLang="en-US"/>
          </a:p>
        </p:txBody>
      </p:sp>
    </p:spTree>
    <p:extLst>
      <p:ext uri="{BB962C8B-B14F-4D97-AF65-F5344CB8AC3E}">
        <p14:creationId xmlns:p14="http://schemas.microsoft.com/office/powerpoint/2010/main" val="2705783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B4DAC6A9-3303-4878-B7E5-F3EFC5820959}" type="datetimeFigureOut">
              <a:rPr kumimoji="1" lang="ja-JP" altLang="en-US" smtClean="0"/>
              <a:t>2018/3/29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FAD4B17-81F0-4FE7-90E0-730FF86EF43A}" type="slidenum">
              <a:rPr kumimoji="1" lang="ja-JP" altLang="en-US" smtClean="0"/>
              <a:t>‹#›</a:t>
            </a:fld>
            <a:endParaRPr kumimoji="1" lang="ja-JP" altLang="en-US"/>
          </a:p>
        </p:txBody>
      </p:sp>
    </p:spTree>
    <p:extLst>
      <p:ext uri="{BB962C8B-B14F-4D97-AF65-F5344CB8AC3E}">
        <p14:creationId xmlns:p14="http://schemas.microsoft.com/office/powerpoint/2010/main" val="20768041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B4DAC6A9-3303-4878-B7E5-F3EFC5820959}" type="datetimeFigureOut">
              <a:rPr kumimoji="1" lang="ja-JP" altLang="en-US" smtClean="0"/>
              <a:t>2018/3/29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FAD4B17-81F0-4FE7-90E0-730FF86EF43A}" type="slidenum">
              <a:rPr kumimoji="1" lang="ja-JP" altLang="en-US" smtClean="0"/>
              <a:t>‹#›</a:t>
            </a:fld>
            <a:endParaRPr kumimoji="1" lang="ja-JP" altLang="en-US"/>
          </a:p>
        </p:txBody>
      </p:sp>
    </p:spTree>
    <p:extLst>
      <p:ext uri="{BB962C8B-B14F-4D97-AF65-F5344CB8AC3E}">
        <p14:creationId xmlns:p14="http://schemas.microsoft.com/office/powerpoint/2010/main" val="31383758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B4DAC6A9-3303-4878-B7E5-F3EFC5820959}" type="datetimeFigureOut">
              <a:rPr kumimoji="1" lang="ja-JP" altLang="en-US" smtClean="0"/>
              <a:t>2018/3/29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FAD4B17-81F0-4FE7-90E0-730FF86EF43A}" type="slidenum">
              <a:rPr kumimoji="1" lang="ja-JP" altLang="en-US" smtClean="0"/>
              <a:t>‹#›</a:t>
            </a:fld>
            <a:endParaRPr kumimoji="1" lang="ja-JP" altLang="en-US"/>
          </a:p>
        </p:txBody>
      </p:sp>
    </p:spTree>
    <p:extLst>
      <p:ext uri="{BB962C8B-B14F-4D97-AF65-F5344CB8AC3E}">
        <p14:creationId xmlns:p14="http://schemas.microsoft.com/office/powerpoint/2010/main" val="42869904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B4DAC6A9-3303-4878-B7E5-F3EFC5820959}" type="datetimeFigureOut">
              <a:rPr kumimoji="1" lang="ja-JP" altLang="en-US" smtClean="0"/>
              <a:t>2018/3/29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FAD4B17-81F0-4FE7-90E0-730FF86EF43A}" type="slidenum">
              <a:rPr kumimoji="1" lang="ja-JP" altLang="en-US" smtClean="0"/>
              <a:t>‹#›</a:t>
            </a:fld>
            <a:endParaRPr kumimoji="1" lang="ja-JP" altLang="en-US"/>
          </a:p>
        </p:txBody>
      </p:sp>
    </p:spTree>
    <p:extLst>
      <p:ext uri="{BB962C8B-B14F-4D97-AF65-F5344CB8AC3E}">
        <p14:creationId xmlns:p14="http://schemas.microsoft.com/office/powerpoint/2010/main" val="40352787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B4DAC6A9-3303-4878-B7E5-F3EFC5820959}" type="datetimeFigureOut">
              <a:rPr kumimoji="1" lang="ja-JP" altLang="en-US" smtClean="0"/>
              <a:t>2018/3/29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FAD4B17-81F0-4FE7-90E0-730FF86EF43A}" type="slidenum">
              <a:rPr kumimoji="1" lang="ja-JP" altLang="en-US" smtClean="0"/>
              <a:t>‹#›</a:t>
            </a:fld>
            <a:endParaRPr kumimoji="1" lang="ja-JP" altLang="en-US"/>
          </a:p>
        </p:txBody>
      </p:sp>
    </p:spTree>
    <p:extLst>
      <p:ext uri="{BB962C8B-B14F-4D97-AF65-F5344CB8AC3E}">
        <p14:creationId xmlns:p14="http://schemas.microsoft.com/office/powerpoint/2010/main" val="38778120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B4DAC6A9-3303-4878-B7E5-F3EFC5820959}" type="datetimeFigureOut">
              <a:rPr kumimoji="1" lang="ja-JP" altLang="en-US" smtClean="0"/>
              <a:t>2018/3/29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FFAD4B17-81F0-4FE7-90E0-730FF86EF43A}" type="slidenum">
              <a:rPr kumimoji="1" lang="ja-JP" altLang="en-US" smtClean="0"/>
              <a:t>‹#›</a:t>
            </a:fld>
            <a:endParaRPr kumimoji="1" lang="ja-JP" altLang="en-US"/>
          </a:p>
        </p:txBody>
      </p:sp>
    </p:spTree>
    <p:extLst>
      <p:ext uri="{BB962C8B-B14F-4D97-AF65-F5344CB8AC3E}">
        <p14:creationId xmlns:p14="http://schemas.microsoft.com/office/powerpoint/2010/main" val="2711819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B4DAC6A9-3303-4878-B7E5-F3EFC5820959}" type="datetimeFigureOut">
              <a:rPr kumimoji="1" lang="ja-JP" altLang="en-US" smtClean="0"/>
              <a:t>2018/3/29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FFAD4B17-81F0-4FE7-90E0-730FF86EF43A}" type="slidenum">
              <a:rPr kumimoji="1" lang="ja-JP" altLang="en-US" smtClean="0"/>
              <a:t>‹#›</a:t>
            </a:fld>
            <a:endParaRPr kumimoji="1" lang="ja-JP" altLang="en-US"/>
          </a:p>
        </p:txBody>
      </p:sp>
    </p:spTree>
    <p:extLst>
      <p:ext uri="{BB962C8B-B14F-4D97-AF65-F5344CB8AC3E}">
        <p14:creationId xmlns:p14="http://schemas.microsoft.com/office/powerpoint/2010/main" val="30888532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B4DAC6A9-3303-4878-B7E5-F3EFC5820959}" type="datetimeFigureOut">
              <a:rPr kumimoji="1" lang="ja-JP" altLang="en-US" smtClean="0"/>
              <a:t>2018/3/29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FFAD4B17-81F0-4FE7-90E0-730FF86EF43A}" type="slidenum">
              <a:rPr kumimoji="1" lang="ja-JP" altLang="en-US" smtClean="0"/>
              <a:t>‹#›</a:t>
            </a:fld>
            <a:endParaRPr kumimoji="1" lang="ja-JP" altLang="en-US"/>
          </a:p>
        </p:txBody>
      </p:sp>
    </p:spTree>
    <p:extLst>
      <p:ext uri="{BB962C8B-B14F-4D97-AF65-F5344CB8AC3E}">
        <p14:creationId xmlns:p14="http://schemas.microsoft.com/office/powerpoint/2010/main" val="18901434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B4DAC6A9-3303-4878-B7E5-F3EFC5820959}" type="datetimeFigureOut">
              <a:rPr kumimoji="1" lang="ja-JP" altLang="en-US" smtClean="0"/>
              <a:t>2018/3/29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FAD4B17-81F0-4FE7-90E0-730FF86EF43A}" type="slidenum">
              <a:rPr kumimoji="1" lang="ja-JP" altLang="en-US" smtClean="0"/>
              <a:t>‹#›</a:t>
            </a:fld>
            <a:endParaRPr kumimoji="1" lang="ja-JP" altLang="en-US"/>
          </a:p>
        </p:txBody>
      </p:sp>
    </p:spTree>
    <p:extLst>
      <p:ext uri="{BB962C8B-B14F-4D97-AF65-F5344CB8AC3E}">
        <p14:creationId xmlns:p14="http://schemas.microsoft.com/office/powerpoint/2010/main" val="9401627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B4DAC6A9-3303-4878-B7E5-F3EFC5820959}" type="datetimeFigureOut">
              <a:rPr kumimoji="1" lang="ja-JP" altLang="en-US" smtClean="0"/>
              <a:t>2018/3/29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FAD4B17-81F0-4FE7-90E0-730FF86EF43A}" type="slidenum">
              <a:rPr kumimoji="1" lang="ja-JP" altLang="en-US" smtClean="0"/>
              <a:t>‹#›</a:t>
            </a:fld>
            <a:endParaRPr kumimoji="1" lang="ja-JP" altLang="en-US"/>
          </a:p>
        </p:txBody>
      </p:sp>
    </p:spTree>
    <p:extLst>
      <p:ext uri="{BB962C8B-B14F-4D97-AF65-F5344CB8AC3E}">
        <p14:creationId xmlns:p14="http://schemas.microsoft.com/office/powerpoint/2010/main" val="12724490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DAC6A9-3303-4878-B7E5-F3EFC5820959}" type="datetimeFigureOut">
              <a:rPr kumimoji="1" lang="ja-JP" altLang="en-US" smtClean="0"/>
              <a:t>2018/3/29</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AD4B17-81F0-4FE7-90E0-730FF86EF43A}" type="slidenum">
              <a:rPr kumimoji="1" lang="ja-JP" altLang="en-US" smtClean="0"/>
              <a:t>‹#›</a:t>
            </a:fld>
            <a:endParaRPr kumimoji="1" lang="ja-JP" altLang="en-US"/>
          </a:p>
        </p:txBody>
      </p:sp>
    </p:spTree>
    <p:extLst>
      <p:ext uri="{BB962C8B-B14F-4D97-AF65-F5344CB8AC3E}">
        <p14:creationId xmlns:p14="http://schemas.microsoft.com/office/powerpoint/2010/main" val="42715537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1.png"/><Relationship Id="rId7"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jpeg"/><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4" name="テキスト ボックス 77"/>
          <p:cNvSpPr txBox="1">
            <a:spLocks noChangeArrowheads="1"/>
          </p:cNvSpPr>
          <p:nvPr/>
        </p:nvSpPr>
        <p:spPr bwMode="auto">
          <a:xfrm>
            <a:off x="5046" y="5009855"/>
            <a:ext cx="2212617" cy="244475"/>
          </a:xfrm>
          <a:prstGeom prst="rect">
            <a:avLst/>
          </a:prstGeom>
          <a:solidFill>
            <a:schemeClr val="accent2">
              <a:lumMod val="20000"/>
              <a:lumOff val="80000"/>
            </a:schemeClr>
          </a:solidFill>
          <a:ln>
            <a:noFill/>
          </a:ln>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000" b="1" dirty="0" smtClean="0">
                <a:latin typeface="Calibri" panose="020F0502020204030204" pitchFamily="34" charset="0"/>
              </a:rPr>
              <a:t>津軽藩</a:t>
            </a:r>
            <a:r>
              <a:rPr lang="ja-JP" altLang="en-US" sz="1000" b="1" dirty="0" err="1" smtClean="0">
                <a:latin typeface="Calibri" panose="020F0502020204030204" pitchFamily="34" charset="0"/>
              </a:rPr>
              <a:t>ねぷた</a:t>
            </a:r>
            <a:r>
              <a:rPr lang="ja-JP" altLang="en-US" sz="1000" b="1" dirty="0" smtClean="0">
                <a:latin typeface="Calibri" panose="020F0502020204030204" pitchFamily="34" charset="0"/>
              </a:rPr>
              <a:t>村</a:t>
            </a:r>
            <a:endParaRPr lang="en-US" altLang="ja-JP" sz="1000" b="1" dirty="0">
              <a:latin typeface="Calibri" panose="020F0502020204030204" pitchFamily="34" charset="0"/>
            </a:endParaRPr>
          </a:p>
        </p:txBody>
      </p:sp>
      <p:sp>
        <p:nvSpPr>
          <p:cNvPr id="2145" name="テキスト ボックス 77"/>
          <p:cNvSpPr txBox="1">
            <a:spLocks noChangeArrowheads="1"/>
          </p:cNvSpPr>
          <p:nvPr/>
        </p:nvSpPr>
        <p:spPr bwMode="auto">
          <a:xfrm>
            <a:off x="2289100" y="5010644"/>
            <a:ext cx="2214921" cy="246062"/>
          </a:xfrm>
          <a:prstGeom prst="rect">
            <a:avLst/>
          </a:prstGeom>
          <a:solidFill>
            <a:schemeClr val="accent2">
              <a:lumMod val="20000"/>
              <a:lumOff val="80000"/>
            </a:schemeClr>
          </a:solidFill>
          <a:ln>
            <a:noFill/>
          </a:ln>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000" b="1" dirty="0" smtClean="0">
                <a:latin typeface="Calibri" panose="020F0502020204030204" pitchFamily="34" charset="0"/>
              </a:rPr>
              <a:t>白神山地トレッキング</a:t>
            </a:r>
            <a:endParaRPr lang="en-US" altLang="ja-JP" sz="1000" b="1" dirty="0">
              <a:latin typeface="Calibri" panose="020F0502020204030204" pitchFamily="34" charset="0"/>
            </a:endParaRPr>
          </a:p>
        </p:txBody>
      </p:sp>
      <p:sp>
        <p:nvSpPr>
          <p:cNvPr id="2147" name="テキスト ボックス 77"/>
          <p:cNvSpPr txBox="1">
            <a:spLocks noChangeArrowheads="1"/>
          </p:cNvSpPr>
          <p:nvPr/>
        </p:nvSpPr>
        <p:spPr bwMode="auto">
          <a:xfrm>
            <a:off x="4571108" y="5007146"/>
            <a:ext cx="2215455" cy="246221"/>
          </a:xfrm>
          <a:prstGeom prst="rect">
            <a:avLst/>
          </a:prstGeom>
          <a:solidFill>
            <a:schemeClr val="accent2">
              <a:lumMod val="20000"/>
              <a:lumOff val="80000"/>
            </a:schemeClr>
          </a:solidFill>
          <a:ln>
            <a:noFill/>
          </a:ln>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000" b="1" dirty="0" smtClean="0">
                <a:latin typeface="Calibri" panose="020F0502020204030204" pitchFamily="34" charset="0"/>
              </a:rPr>
              <a:t>平川市農作業・農村生活体験</a:t>
            </a:r>
            <a:endParaRPr lang="en-US" altLang="ja-JP" sz="1000" b="1" dirty="0">
              <a:latin typeface="Calibri" panose="020F0502020204030204" pitchFamily="34" charset="0"/>
            </a:endParaRPr>
          </a:p>
        </p:txBody>
      </p:sp>
      <p:sp>
        <p:nvSpPr>
          <p:cNvPr id="2149" name="Text Box 65"/>
          <p:cNvSpPr txBox="1">
            <a:spLocks noChangeArrowheads="1"/>
          </p:cNvSpPr>
          <p:nvPr/>
        </p:nvSpPr>
        <p:spPr bwMode="auto">
          <a:xfrm>
            <a:off x="6860167" y="5007146"/>
            <a:ext cx="2283833" cy="247650"/>
          </a:xfrm>
          <a:prstGeom prst="rect">
            <a:avLst/>
          </a:prstGeom>
          <a:solidFill>
            <a:schemeClr val="accent2">
              <a:lumMod val="20000"/>
              <a:lumOff val="80000"/>
            </a:schemeClr>
          </a:solidFill>
          <a:ln>
            <a:noFill/>
          </a:ln>
          <a:extLst/>
        </p:spPr>
        <p:txBody>
          <a:bodyPr wrap="square" lIns="90000" tIns="46800" rIns="90000" bIns="46800">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000" b="1" dirty="0" smtClean="0">
                <a:latin typeface="Calibri" panose="020F0502020204030204" pitchFamily="34" charset="0"/>
              </a:rPr>
              <a:t>ねぶたの家 ワ・ラッセ</a:t>
            </a:r>
            <a:endParaRPr lang="en-US" altLang="ja-JP" sz="1000" b="1" dirty="0">
              <a:latin typeface="Calibri" panose="020F0502020204030204" pitchFamily="34" charset="0"/>
            </a:endParaRPr>
          </a:p>
        </p:txBody>
      </p:sp>
      <p:sp>
        <p:nvSpPr>
          <p:cNvPr id="7" name="正方形/長方形 6"/>
          <p:cNvSpPr/>
          <p:nvPr/>
        </p:nvSpPr>
        <p:spPr>
          <a:xfrm>
            <a:off x="0" y="562942"/>
            <a:ext cx="9144000" cy="71437"/>
          </a:xfrm>
          <a:prstGeom prst="rect">
            <a:avLst/>
          </a:prstGeom>
          <a:solidFill>
            <a:srgbClr val="E9463F"/>
          </a:solidFill>
          <a:ln>
            <a:noFill/>
          </a:ln>
          <a:effectLst/>
        </p:spPr>
        <p:style>
          <a:lnRef idx="1">
            <a:schemeClr val="accent2"/>
          </a:lnRef>
          <a:fillRef idx="2">
            <a:schemeClr val="accent2"/>
          </a:fillRef>
          <a:effectRef idx="1">
            <a:schemeClr val="accent2"/>
          </a:effectRef>
          <a:fontRef idx="minor">
            <a:schemeClr val="dk1"/>
          </a:fontRef>
        </p:style>
        <p:txBody>
          <a:bodyPr anchor="ctr"/>
          <a:lstStyle/>
          <a:p>
            <a:pPr algn="ctr" fontAlgn="auto">
              <a:spcBef>
                <a:spcPts val="0"/>
              </a:spcBef>
              <a:spcAft>
                <a:spcPts val="0"/>
              </a:spcAft>
              <a:defRPr/>
            </a:pPr>
            <a:endParaRPr lang="ja-JP" altLang="en-US" dirty="0"/>
          </a:p>
        </p:txBody>
      </p:sp>
      <p:sp>
        <p:nvSpPr>
          <p:cNvPr id="2053" name="正方形/長方形 9"/>
          <p:cNvSpPr>
            <a:spLocks noChangeArrowheads="1"/>
          </p:cNvSpPr>
          <p:nvPr/>
        </p:nvSpPr>
        <p:spPr bwMode="auto">
          <a:xfrm>
            <a:off x="121677" y="177433"/>
            <a:ext cx="637222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400" dirty="0" smtClean="0">
                <a:solidFill>
                  <a:srgbClr val="E9463F"/>
                </a:solidFill>
                <a:latin typeface="HGS創英角ｺﾞｼｯｸUB" panose="020B0900000000000000" pitchFamily="34" charset="-128"/>
                <a:ea typeface="HGS創英角ｺﾞｼｯｸUB" panose="020B0900000000000000" pitchFamily="34" charset="-128"/>
              </a:rPr>
              <a:t>津軽文化</a:t>
            </a:r>
            <a:r>
              <a:rPr lang="ja-JP" altLang="en-US" sz="1400" smtClean="0">
                <a:solidFill>
                  <a:srgbClr val="E9463F"/>
                </a:solidFill>
                <a:latin typeface="HGS創英角ｺﾞｼｯｸUB" panose="020B0900000000000000" pitchFamily="34" charset="-128"/>
                <a:ea typeface="HGS創英角ｺﾞｼｯｸUB" panose="020B0900000000000000" pitchFamily="34" charset="-128"/>
              </a:rPr>
              <a:t>と平川地区農作業</a:t>
            </a:r>
            <a:r>
              <a:rPr lang="ja-JP" altLang="en-US" sz="1400">
                <a:solidFill>
                  <a:srgbClr val="E9463F"/>
                </a:solidFill>
                <a:latin typeface="HGS創英角ｺﾞｼｯｸUB" panose="020B0900000000000000" pitchFamily="34" charset="-128"/>
                <a:ea typeface="HGS創英角ｺﾞｼｯｸUB" panose="020B0900000000000000" pitchFamily="34" charset="-128"/>
              </a:rPr>
              <a:t>体験</a:t>
            </a:r>
            <a:r>
              <a:rPr lang="en-US" altLang="ja-JP" sz="1400" smtClean="0">
                <a:solidFill>
                  <a:srgbClr val="E9463F"/>
                </a:solidFill>
                <a:latin typeface="HGS創英角ｺﾞｼｯｸUB" panose="020B0900000000000000" pitchFamily="34" charset="-128"/>
                <a:ea typeface="HGS創英角ｺﾞｼｯｸUB" panose="020B0900000000000000" pitchFamily="34" charset="-128"/>
              </a:rPr>
              <a:t>【</a:t>
            </a:r>
            <a:r>
              <a:rPr lang="ja-JP" altLang="en-US" sz="1400" dirty="0" smtClean="0">
                <a:solidFill>
                  <a:srgbClr val="E9463F"/>
                </a:solidFill>
                <a:latin typeface="HGS創英角ｺﾞｼｯｸUB" panose="020B0900000000000000" pitchFamily="34" charset="-128"/>
                <a:ea typeface="HGS創英角ｺﾞｼｯｸUB" panose="020B0900000000000000" pitchFamily="34" charset="-128"/>
              </a:rPr>
              <a:t>青森県</a:t>
            </a:r>
            <a:r>
              <a:rPr lang="en-US" altLang="ja-JP" sz="1400" dirty="0">
                <a:solidFill>
                  <a:srgbClr val="E9463F"/>
                </a:solidFill>
                <a:latin typeface="HGS創英角ｺﾞｼｯｸUB" panose="020B0900000000000000" pitchFamily="34" charset="-128"/>
                <a:ea typeface="HGS創英角ｺﾞｼｯｸUB" panose="020B0900000000000000" pitchFamily="34" charset="-128"/>
              </a:rPr>
              <a:t>】</a:t>
            </a:r>
            <a:r>
              <a:rPr lang="ja-JP" altLang="en-US" sz="1400" dirty="0">
                <a:solidFill>
                  <a:srgbClr val="0070C0"/>
                </a:solidFill>
                <a:latin typeface="HGS創英角ｺﾞｼｯｸUB" panose="020B0900000000000000" pitchFamily="34" charset="-128"/>
                <a:ea typeface="HGS創英角ｺﾞｼｯｸUB" panose="020B0900000000000000" pitchFamily="34" charset="-128"/>
              </a:rPr>
              <a:t>　</a:t>
            </a:r>
            <a:endParaRPr lang="en-US" altLang="ja-JP" sz="1400" dirty="0">
              <a:solidFill>
                <a:srgbClr val="FF0000"/>
              </a:solidFill>
              <a:latin typeface="HGS創英角ｺﾞｼｯｸUB" panose="020B0900000000000000" pitchFamily="34" charset="-128"/>
              <a:ea typeface="HGS創英角ｺﾞｼｯｸUB" panose="020B0900000000000000" pitchFamily="34" charset="-128"/>
            </a:endParaRPr>
          </a:p>
        </p:txBody>
      </p:sp>
      <p:graphicFrame>
        <p:nvGraphicFramePr>
          <p:cNvPr id="35" name="Group 82"/>
          <p:cNvGraphicFramePr>
            <a:graphicFrameLocks noGrp="1"/>
          </p:cNvGraphicFramePr>
          <p:nvPr>
            <p:extLst>
              <p:ext uri="{D42A27DB-BD31-4B8C-83A1-F6EECF244321}">
                <p14:modId xmlns:p14="http://schemas.microsoft.com/office/powerpoint/2010/main" val="1421994766"/>
              </p:ext>
            </p:extLst>
          </p:nvPr>
        </p:nvGraphicFramePr>
        <p:xfrm>
          <a:off x="7937" y="871843"/>
          <a:ext cx="6652295" cy="3673530"/>
        </p:xfrm>
        <a:graphic>
          <a:graphicData uri="http://schemas.openxmlformats.org/drawingml/2006/table">
            <a:tbl>
              <a:tblPr/>
              <a:tblGrid>
                <a:gridCol w="369593">
                  <a:extLst>
                    <a:ext uri="{9D8B030D-6E8A-4147-A177-3AD203B41FA5}">
                      <a16:colId xmlns="" xmlns:a16="http://schemas.microsoft.com/office/drawing/2014/main" val="20000"/>
                    </a:ext>
                  </a:extLst>
                </a:gridCol>
                <a:gridCol w="5274590">
                  <a:extLst>
                    <a:ext uri="{9D8B030D-6E8A-4147-A177-3AD203B41FA5}">
                      <a16:colId xmlns="" xmlns:a16="http://schemas.microsoft.com/office/drawing/2014/main" val="20001"/>
                    </a:ext>
                  </a:extLst>
                </a:gridCol>
                <a:gridCol w="1008112">
                  <a:extLst>
                    <a:ext uri="{9D8B030D-6E8A-4147-A177-3AD203B41FA5}">
                      <a16:colId xmlns="" xmlns:a16="http://schemas.microsoft.com/office/drawing/2014/main" val="20003"/>
                    </a:ext>
                  </a:extLst>
                </a:gridCol>
              </a:tblGrid>
              <a:tr h="47305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Calibri" pitchFamily="34" charset="0"/>
                          <a:ea typeface="ＭＳ Ｐゴシック" pitchFamily="50" charset="-128"/>
                        </a:rPr>
                        <a:t>日次</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Calibri" pitchFamily="34" charset="0"/>
                          <a:ea typeface="ＭＳ Ｐゴシック" pitchFamily="50" charset="-128"/>
                        </a:rPr>
                        <a:t>行　　　　　　　　程</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Calibri" pitchFamily="34" charset="0"/>
                          <a:ea typeface="ＭＳ Ｐゴシック" pitchFamily="50" charset="-128"/>
                        </a:rPr>
                        <a:t>宿泊</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extLst>
                  <a:ext uri="{0D108BD9-81ED-4DB2-BD59-A6C34878D82A}">
                    <a16:rowId xmlns="" xmlns:a16="http://schemas.microsoft.com/office/drawing/2014/main" val="10000"/>
                  </a:ext>
                </a:extLst>
              </a:tr>
              <a:tr h="1066824">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dirty="0">
                          <a:ln>
                            <a:noFill/>
                          </a:ln>
                          <a:solidFill>
                            <a:schemeClr val="tx1"/>
                          </a:solidFill>
                          <a:effectLst/>
                          <a:latin typeface="Calibri" pitchFamily="34" charset="0"/>
                          <a:ea typeface="ＭＳ Ｐゴシック" pitchFamily="50" charset="-128"/>
                        </a:rPr>
                        <a:t>1</a:t>
                      </a:r>
                      <a:endParaRPr kumimoji="1" lang="ja-JP" altLang="en-US" sz="1400" b="0" i="0" u="none" strike="noStrike" cap="none" normalizeH="0" baseline="0" dirty="0">
                        <a:ln>
                          <a:noFill/>
                        </a:ln>
                        <a:solidFill>
                          <a:schemeClr val="tx1"/>
                        </a:solidFill>
                        <a:effectLst/>
                        <a:latin typeface="Calibri" pitchFamily="34" charset="0"/>
                        <a:ea typeface="ＭＳ Ｐゴシック" pitchFamily="50" charset="-128"/>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各地＝＝＝津軽藩</a:t>
                      </a:r>
                      <a:r>
                        <a:rPr kumimoji="1" lang="ja-JP" altLang="en-US" sz="900" b="0" i="0" u="none" strike="noStrike" cap="none" normalizeH="0" baseline="0" dirty="0" err="1" smtClean="0">
                          <a:ln>
                            <a:noFill/>
                          </a:ln>
                          <a:solidFill>
                            <a:schemeClr val="tx1"/>
                          </a:solidFill>
                          <a:effectLst/>
                          <a:latin typeface="+mn-ea"/>
                          <a:ea typeface="+mn-ea"/>
                        </a:rPr>
                        <a:t>ねぷた</a:t>
                      </a:r>
                      <a:r>
                        <a:rPr kumimoji="1" lang="ja-JP" altLang="en-US" sz="900" b="0" i="0" u="none" strike="noStrike" cap="none" normalizeH="0" baseline="0" dirty="0" smtClean="0">
                          <a:ln>
                            <a:noFill/>
                          </a:ln>
                          <a:solidFill>
                            <a:schemeClr val="tx1"/>
                          </a:solidFill>
                          <a:effectLst/>
                          <a:latin typeface="+mn-ea"/>
                          <a:ea typeface="+mn-ea"/>
                        </a:rPr>
                        <a:t>村（昼食）＝＝（</a:t>
                      </a:r>
                      <a:r>
                        <a:rPr kumimoji="1" lang="en-US" altLang="ja-JP" sz="900" b="0" i="0" u="none" strike="noStrike" cap="none" normalizeH="0" baseline="0" dirty="0" smtClean="0">
                          <a:ln>
                            <a:noFill/>
                          </a:ln>
                          <a:solidFill>
                            <a:schemeClr val="tx1"/>
                          </a:solidFill>
                          <a:effectLst/>
                          <a:latin typeface="+mn-ea"/>
                          <a:ea typeface="+mn-ea"/>
                        </a:rPr>
                        <a:t>30</a:t>
                      </a:r>
                      <a:r>
                        <a:rPr kumimoji="1" lang="ja-JP" altLang="en-US" sz="900" b="0" i="0" u="none" strike="noStrike" cap="none" normalizeH="0" baseline="0" dirty="0" smtClean="0">
                          <a:ln>
                            <a:noFill/>
                          </a:ln>
                          <a:solidFill>
                            <a:schemeClr val="tx1"/>
                          </a:solidFill>
                          <a:effectLst/>
                          <a:latin typeface="+mn-ea"/>
                          <a:ea typeface="+mn-ea"/>
                        </a:rPr>
                        <a:t>分）＝白神山地トレッキング＝（</a:t>
                      </a:r>
                      <a:r>
                        <a:rPr kumimoji="1" lang="en-US" altLang="ja-JP" sz="900" b="0" i="0" u="none" strike="noStrike" cap="none" normalizeH="0" baseline="0" dirty="0" smtClean="0">
                          <a:ln>
                            <a:noFill/>
                          </a:ln>
                          <a:solidFill>
                            <a:schemeClr val="tx1"/>
                          </a:solidFill>
                          <a:effectLst/>
                          <a:latin typeface="+mn-ea"/>
                          <a:ea typeface="+mn-ea"/>
                        </a:rPr>
                        <a:t>30</a:t>
                      </a:r>
                      <a:r>
                        <a:rPr kumimoji="1" lang="ja-JP" altLang="en-US" sz="900" b="0" i="0" u="none" strike="noStrike" cap="none" normalizeH="0" baseline="0" dirty="0" smtClean="0">
                          <a:ln>
                            <a:noFill/>
                          </a:ln>
                          <a:solidFill>
                            <a:schemeClr val="tx1"/>
                          </a:solidFill>
                          <a:effectLst/>
                          <a:latin typeface="+mn-ea"/>
                          <a:ea typeface="+mn-ea"/>
                        </a:rPr>
                        <a:t>分）＝弘前市内泊</a:t>
                      </a:r>
                      <a:endParaRPr kumimoji="1" lang="en-US" altLang="ja-JP"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青森県</a:t>
                      </a: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弘前市内</a:t>
                      </a:r>
                      <a:endParaRPr kumimoji="1" lang="en-US" altLang="ja-JP"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 xmlns:a16="http://schemas.microsoft.com/office/drawing/2014/main" val="10001"/>
                  </a:ext>
                </a:extLst>
              </a:tr>
              <a:tr h="1066824">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dirty="0">
                          <a:ln>
                            <a:noFill/>
                          </a:ln>
                          <a:solidFill>
                            <a:schemeClr val="tx1"/>
                          </a:solidFill>
                          <a:effectLst/>
                          <a:latin typeface="Calibri" pitchFamily="34" charset="0"/>
                          <a:ea typeface="ＭＳ Ｐゴシック" pitchFamily="50" charset="-128"/>
                        </a:rPr>
                        <a:t>2</a:t>
                      </a:r>
                      <a:endParaRPr kumimoji="1" lang="ja-JP" altLang="en-US" sz="1400" b="0" i="0" u="none" strike="noStrike" cap="none" normalizeH="0" baseline="0" dirty="0">
                        <a:ln>
                          <a:noFill/>
                        </a:ln>
                        <a:solidFill>
                          <a:schemeClr val="tx1"/>
                        </a:solidFill>
                        <a:effectLst/>
                        <a:latin typeface="Calibri" pitchFamily="34" charset="0"/>
                        <a:ea typeface="ＭＳ Ｐゴシック" pitchFamily="50" charset="-128"/>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宿泊地＝（</a:t>
                      </a:r>
                      <a:r>
                        <a:rPr kumimoji="1" lang="en-US" altLang="ja-JP" sz="900" b="0" i="0" u="none" strike="noStrike" cap="none" normalizeH="0" baseline="0" dirty="0" smtClean="0">
                          <a:ln>
                            <a:noFill/>
                          </a:ln>
                          <a:solidFill>
                            <a:schemeClr val="tx1"/>
                          </a:solidFill>
                          <a:effectLst/>
                          <a:latin typeface="+mn-ea"/>
                          <a:ea typeface="+mn-ea"/>
                        </a:rPr>
                        <a:t>30</a:t>
                      </a:r>
                      <a:r>
                        <a:rPr kumimoji="1" lang="ja-JP" altLang="en-US" sz="900" b="0" i="0" u="none" strike="noStrike" cap="none" normalizeH="0" baseline="0" dirty="0" smtClean="0">
                          <a:ln>
                            <a:noFill/>
                          </a:ln>
                          <a:solidFill>
                            <a:schemeClr val="tx1"/>
                          </a:solidFill>
                          <a:effectLst/>
                          <a:latin typeface="+mn-ea"/>
                          <a:ea typeface="+mn-ea"/>
                        </a:rPr>
                        <a:t>分）＝＝入村式・・・平川市農作業・農村生活体験＝（</a:t>
                      </a:r>
                      <a:r>
                        <a:rPr kumimoji="1" lang="en-US" altLang="ja-JP" sz="900" b="0" i="0" u="none" strike="noStrike" cap="none" normalizeH="0" baseline="0" dirty="0" smtClean="0">
                          <a:ln>
                            <a:noFill/>
                          </a:ln>
                          <a:solidFill>
                            <a:schemeClr val="tx1"/>
                          </a:solidFill>
                          <a:effectLst/>
                          <a:latin typeface="+mn-ea"/>
                          <a:ea typeface="+mn-ea"/>
                        </a:rPr>
                        <a:t>5</a:t>
                      </a:r>
                      <a:r>
                        <a:rPr kumimoji="1" lang="ja-JP" altLang="en-US" sz="900" b="0" i="0" u="none" strike="noStrike" cap="none" normalizeH="0" baseline="0" dirty="0" smtClean="0">
                          <a:ln>
                            <a:noFill/>
                          </a:ln>
                          <a:solidFill>
                            <a:schemeClr val="tx1"/>
                          </a:solidFill>
                          <a:effectLst/>
                          <a:latin typeface="+mn-ea"/>
                          <a:ea typeface="+mn-ea"/>
                        </a:rPr>
                        <a:t>分）＝＝農家民泊</a:t>
                      </a:r>
                      <a:endParaRPr kumimoji="1" lang="ja-JP" altLang="en-US"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青森県</a:t>
                      </a: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平川市農家民泊</a:t>
                      </a:r>
                      <a:endParaRPr kumimoji="1" lang="en-US" altLang="ja-JP"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 xmlns:a16="http://schemas.microsoft.com/office/drawing/2014/main" val="10002"/>
                  </a:ext>
                </a:extLst>
              </a:tr>
              <a:tr h="1066824">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dirty="0" smtClean="0">
                          <a:ln>
                            <a:noFill/>
                          </a:ln>
                          <a:solidFill>
                            <a:schemeClr val="tx1"/>
                          </a:solidFill>
                          <a:effectLst/>
                          <a:latin typeface="Calibri" pitchFamily="34" charset="0"/>
                          <a:ea typeface="ＭＳ Ｐゴシック" pitchFamily="50" charset="-128"/>
                        </a:rPr>
                        <a:t>3</a:t>
                      </a:r>
                      <a:endParaRPr kumimoji="1" lang="ja-JP" altLang="en-US" sz="1400" b="0" i="0" u="none" strike="noStrike" cap="none" normalizeH="0" baseline="0" dirty="0">
                        <a:ln>
                          <a:noFill/>
                        </a:ln>
                        <a:solidFill>
                          <a:schemeClr val="tx1"/>
                        </a:solidFill>
                        <a:effectLst/>
                        <a:latin typeface="Calibri" pitchFamily="34" charset="0"/>
                        <a:ea typeface="ＭＳ Ｐゴシック" pitchFamily="50" charset="-128"/>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宿泊地・・・・・・平川市農作業・農村生活体験・・・離村式＝＝（</a:t>
                      </a:r>
                      <a:r>
                        <a:rPr kumimoji="1" lang="en-US" altLang="ja-JP" sz="900" b="0" i="0" u="none" strike="noStrike" cap="none" normalizeH="0" baseline="0" dirty="0" smtClean="0">
                          <a:ln>
                            <a:noFill/>
                          </a:ln>
                          <a:solidFill>
                            <a:schemeClr val="tx1"/>
                          </a:solidFill>
                          <a:effectLst/>
                          <a:latin typeface="+mn-ea"/>
                          <a:ea typeface="+mn-ea"/>
                        </a:rPr>
                        <a:t>60</a:t>
                      </a:r>
                      <a:r>
                        <a:rPr kumimoji="1" lang="ja-JP" altLang="en-US" sz="900" b="0" i="0" u="none" strike="noStrike" cap="none" normalizeH="0" baseline="0" dirty="0" smtClean="0">
                          <a:ln>
                            <a:noFill/>
                          </a:ln>
                          <a:solidFill>
                            <a:schemeClr val="tx1"/>
                          </a:solidFill>
                          <a:effectLst/>
                          <a:latin typeface="+mn-ea"/>
                          <a:ea typeface="+mn-ea"/>
                        </a:rPr>
                        <a:t>分）＝青森市内（昼食）＝（</a:t>
                      </a:r>
                      <a:r>
                        <a:rPr kumimoji="1" lang="en-US" altLang="ja-JP" sz="900" b="0" i="0" u="none" strike="noStrike" cap="none" normalizeH="0" baseline="0" dirty="0" smtClean="0">
                          <a:ln>
                            <a:noFill/>
                          </a:ln>
                          <a:solidFill>
                            <a:schemeClr val="tx1"/>
                          </a:solidFill>
                          <a:effectLst/>
                          <a:latin typeface="+mn-ea"/>
                          <a:ea typeface="+mn-ea"/>
                        </a:rPr>
                        <a:t>5</a:t>
                      </a:r>
                      <a:r>
                        <a:rPr kumimoji="1" lang="ja-JP" altLang="en-US" sz="900" b="0" i="0" u="none" strike="noStrike" cap="none" normalizeH="0" baseline="0" dirty="0" smtClean="0">
                          <a:ln>
                            <a:noFill/>
                          </a:ln>
                          <a:solidFill>
                            <a:schemeClr val="tx1"/>
                          </a:solidFill>
                          <a:effectLst/>
                          <a:latin typeface="+mn-ea"/>
                          <a:ea typeface="+mn-ea"/>
                        </a:rPr>
                        <a:t>分）＝＝</a:t>
                      </a: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50000"/>
                        </a:lnSpc>
                        <a:spcBef>
                          <a:spcPct val="0"/>
                        </a:spcBef>
                        <a:spcAft>
                          <a:spcPct val="0"/>
                        </a:spcAft>
                        <a:buClrTx/>
                        <a:buSzTx/>
                        <a:buFontTx/>
                        <a:buNone/>
                        <a:tabLst/>
                      </a:pP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5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＝＝ねぶたの家 ワ・ラッセ＝＝＝各地</a:t>
                      </a:r>
                      <a:endParaRPr kumimoji="1" lang="ja-JP" altLang="en-US"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 xmlns:a16="http://schemas.microsoft.com/office/drawing/2014/main" val="10003"/>
                  </a:ext>
                </a:extLst>
              </a:tr>
            </a:tbl>
          </a:graphicData>
        </a:graphic>
      </p:graphicFrame>
      <p:sp>
        <p:nvSpPr>
          <p:cNvPr id="2096" name="Text Box 90"/>
          <p:cNvSpPr txBox="1">
            <a:spLocks noChangeArrowheads="1"/>
          </p:cNvSpPr>
          <p:nvPr/>
        </p:nvSpPr>
        <p:spPr bwMode="auto">
          <a:xfrm>
            <a:off x="6173156" y="198649"/>
            <a:ext cx="1172116"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400" dirty="0">
                <a:latin typeface="Calibri" panose="020F0502020204030204" pitchFamily="34" charset="0"/>
                <a:ea typeface="HGP創英角ｺﾞｼｯｸUB" panose="020B0900000000000000" pitchFamily="34" charset="-128"/>
              </a:rPr>
              <a:t>出発地：各地</a:t>
            </a:r>
          </a:p>
        </p:txBody>
      </p:sp>
      <p:sp>
        <p:nvSpPr>
          <p:cNvPr id="103" name="正方形/長方形 102"/>
          <p:cNvSpPr/>
          <p:nvPr/>
        </p:nvSpPr>
        <p:spPr>
          <a:xfrm>
            <a:off x="3458" y="5011200"/>
            <a:ext cx="2214563" cy="1071562"/>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105" name="正方形/長方形 104"/>
          <p:cNvSpPr/>
          <p:nvPr/>
        </p:nvSpPr>
        <p:spPr>
          <a:xfrm>
            <a:off x="2289458" y="5009726"/>
            <a:ext cx="2214563" cy="1071562"/>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107" name="正方形/長方形 106"/>
          <p:cNvSpPr/>
          <p:nvPr/>
        </p:nvSpPr>
        <p:spPr>
          <a:xfrm>
            <a:off x="4572000" y="5004539"/>
            <a:ext cx="2214563" cy="1076749"/>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109" name="正方形/長方形 108"/>
          <p:cNvSpPr/>
          <p:nvPr/>
        </p:nvSpPr>
        <p:spPr>
          <a:xfrm>
            <a:off x="6858000" y="5004539"/>
            <a:ext cx="2286000" cy="1076749"/>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2146" name="テキスト ボックス 34"/>
          <p:cNvSpPr txBox="1">
            <a:spLocks noChangeArrowheads="1"/>
          </p:cNvSpPr>
          <p:nvPr/>
        </p:nvSpPr>
        <p:spPr bwMode="auto">
          <a:xfrm>
            <a:off x="3300917" y="5225516"/>
            <a:ext cx="1313588" cy="8463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r>
              <a:rPr lang="ja-JP" altLang="en-US" sz="700" dirty="0" smtClean="0">
                <a:latin typeface="Calibri" panose="020F0502020204030204" pitchFamily="34" charset="0"/>
              </a:rPr>
              <a:t>世界自然遺産「白神山地」で自然界の共生や水の循環など多岐にわたるブナ林の役割を学びます。ブナの原生林でのトレッキングは自然の神秘や偉大さを感じ命の尊さを考える機会になります。</a:t>
            </a:r>
            <a:endParaRPr lang="ja-JP" altLang="en-US" sz="700" dirty="0">
              <a:latin typeface="Calibri" panose="020F0502020204030204" pitchFamily="34" charset="0"/>
            </a:endParaRPr>
          </a:p>
        </p:txBody>
      </p:sp>
      <p:sp>
        <p:nvSpPr>
          <p:cNvPr id="2148" name="テキスト ボックス 63"/>
          <p:cNvSpPr txBox="1">
            <a:spLocks noChangeArrowheads="1"/>
          </p:cNvSpPr>
          <p:nvPr/>
        </p:nvSpPr>
        <p:spPr bwMode="auto">
          <a:xfrm>
            <a:off x="5679281" y="5279377"/>
            <a:ext cx="1120434"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r>
              <a:rPr lang="ja-JP" altLang="en-US" sz="700" dirty="0" smtClean="0">
                <a:latin typeface="Calibri" panose="020F0502020204030204" pitchFamily="34" charset="0"/>
              </a:rPr>
              <a:t>季節に応じた農作業を農家の方と一緒に汗をながしながら体験することを通じ、農業の大切さ食糧や食の大切さ、働く事の喜びと尊さを学びます。</a:t>
            </a:r>
            <a:endParaRPr lang="ja-JP" altLang="en-US" sz="700" dirty="0">
              <a:latin typeface="Calibri" panose="020F0502020204030204" pitchFamily="34" charset="0"/>
            </a:endParaRPr>
          </a:p>
        </p:txBody>
      </p:sp>
      <p:pic>
        <p:nvPicPr>
          <p:cNvPr id="3" name="図 2">
            <a:extLst>
              <a:ext uri="{FF2B5EF4-FFF2-40B4-BE49-F238E27FC236}">
                <a16:creationId xmlns="" xmlns:a16="http://schemas.microsoft.com/office/drawing/2014/main" id="{BEDB32D4-23CE-A444-ACBD-132A7B54D68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451553" y="50261"/>
            <a:ext cx="640930" cy="483324"/>
          </a:xfrm>
          <a:prstGeom prst="rect">
            <a:avLst/>
          </a:prstGeom>
        </p:spPr>
      </p:pic>
      <p:sp>
        <p:nvSpPr>
          <p:cNvPr id="4" name="テキスト ボックス 3">
            <a:extLst>
              <a:ext uri="{FF2B5EF4-FFF2-40B4-BE49-F238E27FC236}">
                <a16:creationId xmlns="" xmlns:a16="http://schemas.microsoft.com/office/drawing/2014/main" id="{93F76B8F-10FF-BE44-8688-F932A9EFF90C}"/>
              </a:ext>
            </a:extLst>
          </p:cNvPr>
          <p:cNvSpPr txBox="1"/>
          <p:nvPr/>
        </p:nvSpPr>
        <p:spPr>
          <a:xfrm>
            <a:off x="2987824" y="4563527"/>
            <a:ext cx="3677610" cy="215444"/>
          </a:xfrm>
          <a:prstGeom prst="rect">
            <a:avLst/>
          </a:prstGeom>
          <a:noFill/>
        </p:spPr>
        <p:txBody>
          <a:bodyPr wrap="none" rtlCol="0">
            <a:spAutoFit/>
          </a:bodyPr>
          <a:lstStyle/>
          <a:p>
            <a:r>
              <a:rPr lang="ja-JP" altLang="en-US" sz="800" dirty="0">
                <a:solidFill>
                  <a:schemeClr val="tx1">
                    <a:lumMod val="95000"/>
                    <a:lumOff val="5000"/>
                  </a:schemeClr>
                </a:solidFill>
              </a:rPr>
              <a:t>（凡例）　・・・：徒歩　 ■□■□：</a:t>
            </a:r>
            <a:r>
              <a:rPr lang="en-US" altLang="ja-JP" sz="800" dirty="0">
                <a:solidFill>
                  <a:schemeClr val="tx1">
                    <a:lumMod val="95000"/>
                    <a:lumOff val="5000"/>
                  </a:schemeClr>
                </a:solidFill>
              </a:rPr>
              <a:t>JR</a:t>
            </a:r>
            <a:r>
              <a:rPr lang="ja-JP" altLang="en-US" sz="800" dirty="0">
                <a:solidFill>
                  <a:schemeClr val="tx1">
                    <a:lumMod val="95000"/>
                    <a:lumOff val="5000"/>
                  </a:schemeClr>
                </a:solidFill>
              </a:rPr>
              <a:t>　＝＝＝：バス　 ～～～：船舶　－－－：航空機</a:t>
            </a:r>
            <a:endParaRPr kumimoji="1" lang="ja-JP" altLang="en-US" sz="800" dirty="0">
              <a:solidFill>
                <a:schemeClr val="tx1">
                  <a:lumMod val="95000"/>
                  <a:lumOff val="5000"/>
                </a:schemeClr>
              </a:solidFill>
            </a:endParaRPr>
          </a:p>
        </p:txBody>
      </p:sp>
      <p:grpSp>
        <p:nvGrpSpPr>
          <p:cNvPr id="42" name="グループ化 41"/>
          <p:cNvGrpSpPr/>
          <p:nvPr/>
        </p:nvGrpSpPr>
        <p:grpSpPr>
          <a:xfrm>
            <a:off x="6779587" y="829571"/>
            <a:ext cx="2235797" cy="3715803"/>
            <a:chOff x="6822403" y="847723"/>
            <a:chExt cx="2235797" cy="3715803"/>
          </a:xfrm>
        </p:grpSpPr>
        <p:grpSp>
          <p:nvGrpSpPr>
            <p:cNvPr id="43" name="グループ化 42"/>
            <p:cNvGrpSpPr/>
            <p:nvPr/>
          </p:nvGrpSpPr>
          <p:grpSpPr>
            <a:xfrm>
              <a:off x="6822403" y="847723"/>
              <a:ext cx="2235797" cy="3715803"/>
              <a:chOff x="7059613" y="571500"/>
              <a:chExt cx="2095118" cy="3500438"/>
            </a:xfrm>
          </p:grpSpPr>
          <p:sp>
            <p:nvSpPr>
              <p:cNvPr id="52" name="テキスト ボックス 77"/>
              <p:cNvSpPr txBox="1">
                <a:spLocks noChangeArrowheads="1"/>
              </p:cNvSpPr>
              <p:nvPr/>
            </p:nvSpPr>
            <p:spPr bwMode="auto">
              <a:xfrm>
                <a:off x="7086600" y="723900"/>
                <a:ext cx="2057400" cy="274638"/>
              </a:xfrm>
              <a:prstGeom prst="rect">
                <a:avLst/>
              </a:prstGeom>
              <a:noFill/>
              <a:ln w="9525">
                <a:noFill/>
                <a:miter lim="800000"/>
                <a:headEnd/>
                <a:tailEnd/>
              </a:ln>
            </p:spPr>
            <p:txBody>
              <a:bodyPr>
                <a:spAutoFit/>
              </a:bodyPr>
              <a:lstStyle/>
              <a:p>
                <a:pPr algn="dist" fontAlgn="auto">
                  <a:spcBef>
                    <a:spcPts val="0"/>
                  </a:spcBef>
                  <a:spcAft>
                    <a:spcPts val="0"/>
                  </a:spcAft>
                  <a:defRPr/>
                </a:pPr>
                <a:r>
                  <a:rPr lang="ja-JP" altLang="en-US" sz="1200" b="1" u="sng" spc="300" dirty="0">
                    <a:effectLst>
                      <a:outerShdw blurRad="38100" dist="38100" dir="2700000" algn="tl">
                        <a:srgbClr val="000000">
                          <a:alpha val="43137"/>
                        </a:srgbClr>
                      </a:outerShdw>
                    </a:effectLst>
                    <a:latin typeface="Calibri" pitchFamily="34" charset="0"/>
                    <a:ea typeface="+mn-ea"/>
                  </a:rPr>
                  <a:t>東北ルートマップ</a:t>
                </a:r>
                <a:endParaRPr lang="en-US" altLang="ja-JP" sz="1200" b="1" u="sng" spc="300" dirty="0">
                  <a:effectLst>
                    <a:outerShdw blurRad="38100" dist="38100" dir="2700000" algn="tl">
                      <a:srgbClr val="000000">
                        <a:alpha val="43137"/>
                      </a:srgbClr>
                    </a:outerShdw>
                  </a:effectLst>
                  <a:latin typeface="Calibri" pitchFamily="34" charset="0"/>
                  <a:ea typeface="+mn-ea"/>
                </a:endParaRPr>
              </a:p>
            </p:txBody>
          </p:sp>
          <p:pic>
            <p:nvPicPr>
              <p:cNvPr id="54" name="Picture 4" descr="\\Seisakuserver\メンバー\奥山豊\教育旅行map\PPTマップ.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171943" y="1075175"/>
                <a:ext cx="1982788" cy="294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6" name="直線コネクタ 55"/>
              <p:cNvCxnSpPr>
                <a:endCxn id="44" idx="2"/>
              </p:cNvCxnSpPr>
              <p:nvPr/>
            </p:nvCxnSpPr>
            <p:spPr>
              <a:xfrm>
                <a:off x="8087836" y="1459120"/>
                <a:ext cx="321874" cy="89687"/>
              </a:xfrm>
              <a:prstGeom prst="line">
                <a:avLst/>
              </a:prstGeom>
              <a:ln w="3175">
                <a:solidFill>
                  <a:srgbClr val="12923D"/>
                </a:solidFill>
              </a:ln>
            </p:spPr>
            <p:style>
              <a:lnRef idx="1">
                <a:schemeClr val="accent1"/>
              </a:lnRef>
              <a:fillRef idx="0">
                <a:schemeClr val="accent1"/>
              </a:fillRef>
              <a:effectRef idx="0">
                <a:schemeClr val="accent1"/>
              </a:effectRef>
              <a:fontRef idx="minor">
                <a:schemeClr val="tx1"/>
              </a:fontRef>
            </p:style>
          </p:cxnSp>
          <p:sp>
            <p:nvSpPr>
              <p:cNvPr id="57" name="テキスト ボックス 85"/>
              <p:cNvSpPr txBox="1">
                <a:spLocks noChangeArrowheads="1"/>
              </p:cNvSpPr>
              <p:nvPr/>
            </p:nvSpPr>
            <p:spPr bwMode="auto">
              <a:xfrm>
                <a:off x="7646731" y="1214910"/>
                <a:ext cx="677766" cy="173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algn="r" eaLnBrk="1" hangingPunct="1"/>
                <a:r>
                  <a:rPr lang="ja-JP" altLang="en-US" sz="600" dirty="0" smtClean="0">
                    <a:solidFill>
                      <a:srgbClr val="12923D"/>
                    </a:solidFill>
                    <a:latin typeface="Calibri" panose="020F0502020204030204" pitchFamily="34" charset="0"/>
                  </a:rPr>
                  <a:t>平川市農村体験</a:t>
                </a:r>
                <a:endParaRPr lang="en-US" altLang="ja-JP" sz="600" dirty="0" smtClean="0">
                  <a:solidFill>
                    <a:srgbClr val="12923D"/>
                  </a:solidFill>
                  <a:latin typeface="Calibri" panose="020F0502020204030204" pitchFamily="34" charset="0"/>
                </a:endParaRPr>
              </a:p>
            </p:txBody>
          </p:sp>
          <p:cxnSp>
            <p:nvCxnSpPr>
              <p:cNvPr id="60" name="直線コネクタ 59"/>
              <p:cNvCxnSpPr/>
              <p:nvPr/>
            </p:nvCxnSpPr>
            <p:spPr>
              <a:xfrm flipH="1" flipV="1">
                <a:off x="8226118" y="1316573"/>
                <a:ext cx="248772" cy="198283"/>
              </a:xfrm>
              <a:prstGeom prst="line">
                <a:avLst/>
              </a:prstGeom>
              <a:ln w="3175">
                <a:solidFill>
                  <a:srgbClr val="12923D"/>
                </a:solidFill>
              </a:ln>
            </p:spPr>
            <p:style>
              <a:lnRef idx="1">
                <a:schemeClr val="accent1"/>
              </a:lnRef>
              <a:fillRef idx="0">
                <a:schemeClr val="accent1"/>
              </a:fillRef>
              <a:effectRef idx="0">
                <a:schemeClr val="accent1"/>
              </a:effectRef>
              <a:fontRef idx="minor">
                <a:schemeClr val="tx1"/>
              </a:fontRef>
            </p:style>
          </p:cxnSp>
          <p:sp>
            <p:nvSpPr>
              <p:cNvPr id="61" name="テキスト ボックス 119"/>
              <p:cNvSpPr txBox="1">
                <a:spLocks noChangeArrowheads="1"/>
              </p:cNvSpPr>
              <p:nvPr/>
            </p:nvSpPr>
            <p:spPr bwMode="auto">
              <a:xfrm>
                <a:off x="7255664" y="1364217"/>
                <a:ext cx="924117" cy="173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600" dirty="0" smtClean="0">
                    <a:solidFill>
                      <a:srgbClr val="12923D"/>
                    </a:solidFill>
                    <a:latin typeface="ＭＳ Ｐゴシック" panose="020B0600070205080204" pitchFamily="34" charset="-128"/>
                  </a:rPr>
                  <a:t>弘前市・津軽藩</a:t>
                </a:r>
                <a:r>
                  <a:rPr lang="ja-JP" altLang="en-US" sz="600" dirty="0" err="1" smtClean="0">
                    <a:solidFill>
                      <a:srgbClr val="12923D"/>
                    </a:solidFill>
                    <a:latin typeface="ＭＳ Ｐゴシック" panose="020B0600070205080204" pitchFamily="34" charset="-128"/>
                  </a:rPr>
                  <a:t>ねぷた</a:t>
                </a:r>
                <a:r>
                  <a:rPr lang="ja-JP" altLang="en-US" sz="600" dirty="0">
                    <a:solidFill>
                      <a:srgbClr val="12923D"/>
                    </a:solidFill>
                    <a:latin typeface="ＭＳ Ｐゴシック" panose="020B0600070205080204" pitchFamily="34" charset="-128"/>
                  </a:rPr>
                  <a:t>村</a:t>
                </a:r>
              </a:p>
            </p:txBody>
          </p:sp>
          <p:cxnSp>
            <p:nvCxnSpPr>
              <p:cNvPr id="62" name="直線コネクタ 61"/>
              <p:cNvCxnSpPr/>
              <p:nvPr/>
            </p:nvCxnSpPr>
            <p:spPr>
              <a:xfrm flipH="1">
                <a:off x="8018497" y="1631867"/>
                <a:ext cx="281621" cy="14560"/>
              </a:xfrm>
              <a:prstGeom prst="line">
                <a:avLst/>
              </a:prstGeom>
              <a:ln w="3175">
                <a:solidFill>
                  <a:srgbClr val="12923D"/>
                </a:solidFill>
              </a:ln>
            </p:spPr>
            <p:style>
              <a:lnRef idx="1">
                <a:schemeClr val="accent1"/>
              </a:lnRef>
              <a:fillRef idx="0">
                <a:schemeClr val="accent1"/>
              </a:fillRef>
              <a:effectRef idx="0">
                <a:schemeClr val="accent1"/>
              </a:effectRef>
              <a:fontRef idx="minor">
                <a:schemeClr val="tx1"/>
              </a:fontRef>
            </p:style>
          </p:cxnSp>
          <p:sp>
            <p:nvSpPr>
              <p:cNvPr id="70" name="角丸四角形 69"/>
              <p:cNvSpPr/>
              <p:nvPr/>
            </p:nvSpPr>
            <p:spPr>
              <a:xfrm>
                <a:off x="7059613" y="571500"/>
                <a:ext cx="2071687" cy="3500438"/>
              </a:xfrm>
              <a:prstGeom prst="roundRect">
                <a:avLst>
                  <a:gd name="adj" fmla="val 7913"/>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grpSp>
        <p:sp>
          <p:nvSpPr>
            <p:cNvPr id="44" name="円/楕円 43"/>
            <p:cNvSpPr/>
            <p:nvPr/>
          </p:nvSpPr>
          <p:spPr>
            <a:xfrm>
              <a:off x="8263146" y="1858171"/>
              <a:ext cx="53975" cy="53975"/>
            </a:xfrm>
            <a:prstGeom prst="ellipse">
              <a:avLst/>
            </a:prstGeom>
            <a:solidFill>
              <a:srgbClr val="12923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45" name="円/楕円 44"/>
            <p:cNvSpPr/>
            <p:nvPr/>
          </p:nvSpPr>
          <p:spPr>
            <a:xfrm>
              <a:off x="8310176" y="1824290"/>
              <a:ext cx="45719" cy="45719"/>
            </a:xfrm>
            <a:prstGeom prst="ellipse">
              <a:avLst/>
            </a:prstGeom>
            <a:solidFill>
              <a:srgbClr val="12923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50" name="円/楕円 49"/>
            <p:cNvSpPr/>
            <p:nvPr/>
          </p:nvSpPr>
          <p:spPr>
            <a:xfrm flipH="1">
              <a:off x="8134620" y="1948405"/>
              <a:ext cx="51317" cy="49847"/>
            </a:xfrm>
            <a:prstGeom prst="ellipse">
              <a:avLst/>
            </a:prstGeom>
            <a:solidFill>
              <a:srgbClr val="12923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grpSp>
      <p:sp>
        <p:nvSpPr>
          <p:cNvPr id="71" name="テキスト ボックス 119"/>
          <p:cNvSpPr txBox="1">
            <a:spLocks noChangeArrowheads="1"/>
          </p:cNvSpPr>
          <p:nvPr/>
        </p:nvSpPr>
        <p:spPr bwMode="auto">
          <a:xfrm>
            <a:off x="6999261" y="1876645"/>
            <a:ext cx="875561"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600" dirty="0" smtClean="0">
                <a:solidFill>
                  <a:srgbClr val="12923D"/>
                </a:solidFill>
                <a:latin typeface="ＭＳ Ｐゴシック" panose="020B0600070205080204" pitchFamily="34" charset="-128"/>
              </a:rPr>
              <a:t>白神山地トレッキング</a:t>
            </a:r>
            <a:endParaRPr lang="ja-JP" altLang="en-US" sz="600" dirty="0">
              <a:solidFill>
                <a:srgbClr val="12923D"/>
              </a:solidFill>
              <a:latin typeface="ＭＳ Ｐゴシック" panose="020B0600070205080204" pitchFamily="34" charset="-128"/>
            </a:endParaRPr>
          </a:p>
        </p:txBody>
      </p:sp>
      <p:sp>
        <p:nvSpPr>
          <p:cNvPr id="72" name="円/楕円 71"/>
          <p:cNvSpPr/>
          <p:nvPr/>
        </p:nvSpPr>
        <p:spPr>
          <a:xfrm>
            <a:off x="8332419" y="1793814"/>
            <a:ext cx="45719" cy="45719"/>
          </a:xfrm>
          <a:prstGeom prst="ellipse">
            <a:avLst/>
          </a:prstGeom>
          <a:solidFill>
            <a:srgbClr val="12923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cxnSp>
        <p:nvCxnSpPr>
          <p:cNvPr id="73" name="直線コネクタ 72"/>
          <p:cNvCxnSpPr/>
          <p:nvPr/>
        </p:nvCxnSpPr>
        <p:spPr>
          <a:xfrm flipH="1" flipV="1">
            <a:off x="8117463" y="1467210"/>
            <a:ext cx="217700" cy="335329"/>
          </a:xfrm>
          <a:prstGeom prst="line">
            <a:avLst/>
          </a:prstGeom>
          <a:ln w="3175">
            <a:solidFill>
              <a:srgbClr val="12923D"/>
            </a:solidFill>
          </a:ln>
        </p:spPr>
        <p:style>
          <a:lnRef idx="1">
            <a:schemeClr val="accent1"/>
          </a:lnRef>
          <a:fillRef idx="0">
            <a:schemeClr val="accent1"/>
          </a:fillRef>
          <a:effectRef idx="0">
            <a:schemeClr val="accent1"/>
          </a:effectRef>
          <a:fontRef idx="minor">
            <a:schemeClr val="tx1"/>
          </a:fontRef>
        </p:style>
      </p:cxnSp>
      <p:sp>
        <p:nvSpPr>
          <p:cNvPr id="74" name="テキスト ボックス 85"/>
          <p:cNvSpPr txBox="1">
            <a:spLocks noChangeArrowheads="1"/>
          </p:cNvSpPr>
          <p:nvPr/>
        </p:nvSpPr>
        <p:spPr bwMode="auto">
          <a:xfrm>
            <a:off x="7257592" y="1326610"/>
            <a:ext cx="1149674"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algn="r" eaLnBrk="1" hangingPunct="1"/>
            <a:r>
              <a:rPr lang="ja-JP" altLang="en-US" sz="600" dirty="0" smtClean="0">
                <a:solidFill>
                  <a:srgbClr val="12923D"/>
                </a:solidFill>
                <a:latin typeface="Calibri" panose="020F0502020204030204" pitchFamily="34" charset="0"/>
              </a:rPr>
              <a:t>青森市・ねぶたの家 ワ・ラッセ</a:t>
            </a:r>
            <a:endParaRPr lang="en-US" altLang="ja-JP" sz="600" dirty="0" smtClean="0">
              <a:solidFill>
                <a:srgbClr val="12923D"/>
              </a:solidFill>
              <a:latin typeface="Calibri" panose="020F0502020204030204" pitchFamily="34" charset="0"/>
            </a:endParaRPr>
          </a:p>
        </p:txBody>
      </p:sp>
      <p:pic>
        <p:nvPicPr>
          <p:cNvPr id="5" name="図 4"/>
          <p:cNvPicPr>
            <a:picLocks noChangeAspect="1"/>
          </p:cNvPicPr>
          <p:nvPr/>
        </p:nvPicPr>
        <p:blipFill>
          <a:blip r:embed="rId5"/>
          <a:stretch>
            <a:fillRect/>
          </a:stretch>
        </p:blipFill>
        <p:spPr>
          <a:xfrm>
            <a:off x="27229" y="5291024"/>
            <a:ext cx="1146147" cy="768163"/>
          </a:xfrm>
          <a:prstGeom prst="rect">
            <a:avLst/>
          </a:prstGeom>
        </p:spPr>
      </p:pic>
      <p:pic>
        <p:nvPicPr>
          <p:cNvPr id="6" name="図 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308374" y="5271217"/>
            <a:ext cx="1043168" cy="782375"/>
          </a:xfrm>
          <a:prstGeom prst="rect">
            <a:avLst/>
          </a:prstGeom>
        </p:spPr>
      </p:pic>
      <p:pic>
        <p:nvPicPr>
          <p:cNvPr id="46" name="Picture 11" descr="DSC01456"/>
          <p:cNvPicPr/>
          <p:nvPr/>
        </p:nvPicPr>
        <p:blipFill rotWithShape="1">
          <a:blip r:embed="rId7" cstate="print">
            <a:extLst>
              <a:ext uri="{28A0092B-C50C-407E-A947-70E740481C1C}">
                <a14:useLocalDpi xmlns:a14="http://schemas.microsoft.com/office/drawing/2010/main" val="0"/>
              </a:ext>
            </a:extLst>
          </a:blip>
          <a:srcRect l="9633"/>
          <a:stretch/>
        </p:blipFill>
        <p:spPr bwMode="auto">
          <a:xfrm>
            <a:off x="4622330" y="5279378"/>
            <a:ext cx="1083191" cy="764674"/>
          </a:xfrm>
          <a:prstGeom prst="rect">
            <a:avLst/>
          </a:prstGeom>
          <a:noFill/>
          <a:ln>
            <a:noFill/>
          </a:ln>
          <a:extLst/>
        </p:spPr>
      </p:pic>
      <p:pic>
        <p:nvPicPr>
          <p:cNvPr id="8" name="図 7"/>
          <p:cNvPicPr>
            <a:picLocks noChangeAspect="1"/>
          </p:cNvPicPr>
          <p:nvPr/>
        </p:nvPicPr>
        <p:blipFill rotWithShape="1">
          <a:blip r:embed="rId8" cstate="print">
            <a:extLst>
              <a:ext uri="{28A0092B-C50C-407E-A947-70E740481C1C}">
                <a14:useLocalDpi xmlns:a14="http://schemas.microsoft.com/office/drawing/2010/main" val="0"/>
              </a:ext>
            </a:extLst>
          </a:blip>
          <a:srcRect l="5700"/>
          <a:stretch/>
        </p:blipFill>
        <p:spPr>
          <a:xfrm>
            <a:off x="6917265" y="5305728"/>
            <a:ext cx="1057855" cy="747864"/>
          </a:xfrm>
          <a:prstGeom prst="rect">
            <a:avLst/>
          </a:prstGeom>
        </p:spPr>
      </p:pic>
      <p:sp>
        <p:nvSpPr>
          <p:cNvPr id="48" name="テキスト ボックス 95"/>
          <p:cNvSpPr txBox="1">
            <a:spLocks noChangeArrowheads="1"/>
          </p:cNvSpPr>
          <p:nvPr/>
        </p:nvSpPr>
        <p:spPr bwMode="auto">
          <a:xfrm>
            <a:off x="1108879" y="5238522"/>
            <a:ext cx="1199496" cy="8463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r>
              <a:rPr lang="ja-JP" altLang="en-US" sz="700" dirty="0" smtClean="0">
                <a:latin typeface="Calibri" panose="020F0502020204030204" pitchFamily="34" charset="0"/>
              </a:rPr>
              <a:t>青森ねぶたが歌舞伎風の人形の灯篭なのに対して、弘前</a:t>
            </a:r>
            <a:r>
              <a:rPr lang="ja-JP" altLang="en-US" sz="700" dirty="0" err="1" smtClean="0">
                <a:latin typeface="Calibri" panose="020F0502020204030204" pitchFamily="34" charset="0"/>
              </a:rPr>
              <a:t>ねぷたは</a:t>
            </a:r>
            <a:r>
              <a:rPr lang="ja-JP" altLang="en-US" sz="700" dirty="0" smtClean="0">
                <a:latin typeface="Calibri" panose="020F0502020204030204" pitchFamily="34" charset="0"/>
              </a:rPr>
              <a:t>扇形が主体です。弘前ねぷた館では高さ</a:t>
            </a:r>
            <a:r>
              <a:rPr lang="en-US" altLang="ja-JP" sz="700" dirty="0" smtClean="0">
                <a:latin typeface="Calibri" panose="020F0502020204030204" pitchFamily="34" charset="0"/>
              </a:rPr>
              <a:t>10</a:t>
            </a:r>
            <a:r>
              <a:rPr lang="ja-JP" altLang="en-US" sz="700" dirty="0" err="1" smtClean="0">
                <a:latin typeface="Calibri" panose="020F0502020204030204" pitchFamily="34" charset="0"/>
              </a:rPr>
              <a:t>ｍ</a:t>
            </a:r>
            <a:r>
              <a:rPr lang="ja-JP" altLang="en-US" sz="700" dirty="0" smtClean="0">
                <a:latin typeface="Calibri" panose="020F0502020204030204" pitchFamily="34" charset="0"/>
              </a:rPr>
              <a:t>の大型ねぷたと内部の骨組の見学や、笛や太鼓のお囃子を鑑賞します。</a:t>
            </a:r>
            <a:endParaRPr lang="ja-JP" altLang="en-US" sz="700" dirty="0">
              <a:latin typeface="Calibri" panose="020F0502020204030204" pitchFamily="34" charset="0"/>
            </a:endParaRPr>
          </a:p>
        </p:txBody>
      </p:sp>
      <p:sp>
        <p:nvSpPr>
          <p:cNvPr id="49" name="テキスト ボックス 34"/>
          <p:cNvSpPr txBox="1">
            <a:spLocks noChangeArrowheads="1"/>
          </p:cNvSpPr>
          <p:nvPr/>
        </p:nvSpPr>
        <p:spPr bwMode="auto">
          <a:xfrm>
            <a:off x="7974970" y="5238522"/>
            <a:ext cx="1202266" cy="9002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a:lnSpc>
                <a:spcPts val="900"/>
              </a:lnSpc>
            </a:pPr>
            <a:r>
              <a:rPr lang="ja-JP" altLang="en-US" sz="700" dirty="0" smtClean="0"/>
              <a:t>大型ねぶたに囲まれ、本番さながらの祭りを体験します。地元に長く伝承されているねぶた祭りを体験する事で自分たちの地域文化に目を向けるきっかけとなります。</a:t>
            </a:r>
            <a:endParaRPr lang="ja-JP" altLang="en-US" sz="700" dirty="0">
              <a:latin typeface="Calibri" panose="020F0502020204030204" pitchFamily="34" charset="0"/>
            </a:endParaRPr>
          </a:p>
        </p:txBody>
      </p:sp>
    </p:spTree>
    <p:extLst>
      <p:ext uri="{BB962C8B-B14F-4D97-AF65-F5344CB8AC3E}">
        <p14:creationId xmlns:p14="http://schemas.microsoft.com/office/powerpoint/2010/main" val="405094937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349</Words>
  <Application>Microsoft Office PowerPoint</Application>
  <PresentationFormat>画面に合わせる (4:3)</PresentationFormat>
  <Paragraphs>32</Paragraphs>
  <Slides>1</Slides>
  <Notes>1</Notes>
  <HiddenSlides>0</HiddenSlides>
  <MMClips>0</MMClips>
  <ScaleCrop>false</ScaleCrop>
  <HeadingPairs>
    <vt:vector size="4" baseType="variant">
      <vt:variant>
        <vt:lpstr>テーマ</vt:lpstr>
      </vt:variant>
      <vt:variant>
        <vt:i4>1</vt:i4>
      </vt:variant>
      <vt:variant>
        <vt:lpstr>スライド タイトル</vt:lpstr>
      </vt:variant>
      <vt:variant>
        <vt:i4>1</vt:i4>
      </vt:variant>
    </vt:vector>
  </HeadingPairs>
  <TitlesOfParts>
    <vt:vector size="2" baseType="lpstr">
      <vt:lpstr>Office ​​テーマ</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aritv-Ise</dc:creator>
  <cp:lastModifiedBy>aritv-Ise</cp:lastModifiedBy>
  <cp:revision>3</cp:revision>
  <dcterms:created xsi:type="dcterms:W3CDTF">2018-03-29T04:27:29Z</dcterms:created>
  <dcterms:modified xsi:type="dcterms:W3CDTF">2018-03-29T04:31:51Z</dcterms:modified>
</cp:coreProperties>
</file>