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090588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2113214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83199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76877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2767323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04617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243402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120181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24354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2337804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BFBA2BA-A6AD-4F7E-ADD6-D1D643390C5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42303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BA2BA-A6AD-4F7E-ADD6-D1D643390C57}"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64C58-A810-4DF7-A86E-6A6DB1068098}" type="slidenum">
              <a:rPr kumimoji="1" lang="ja-JP" altLang="en-US" smtClean="0"/>
              <a:t>‹#›</a:t>
            </a:fld>
            <a:endParaRPr kumimoji="1" lang="ja-JP" altLang="en-US"/>
          </a:p>
        </p:txBody>
      </p:sp>
    </p:spTree>
    <p:extLst>
      <p:ext uri="{BB962C8B-B14F-4D97-AF65-F5344CB8AC3E}">
        <p14:creationId xmlns:p14="http://schemas.microsoft.com/office/powerpoint/2010/main" val="3589505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奥入瀬自然体験（苔観察・苔玉づくり）</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十和田湖遊覧船</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八食センター</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是</a:t>
            </a:r>
            <a:r>
              <a:rPr lang="ja-JP" altLang="en-US" sz="1000" b="1" dirty="0" smtClean="0">
                <a:latin typeface="Calibri" panose="020F0502020204030204" pitchFamily="34" charset="0"/>
              </a:rPr>
              <a:t>川縄文館（合掌土偶）</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奥入瀬自然体験と南部地方の芸術・歴史を学ぶ</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162150082"/>
              </p:ext>
            </p:extLst>
          </p:nvPr>
        </p:nvGraphicFramePr>
        <p:xfrm>
          <a:off x="7937" y="871845"/>
          <a:ext cx="6652295" cy="3649808"/>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6623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493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各地＝＝＝十和田市内（昼食</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バラ焼き）＝（</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分）＝＝奥入瀬自然体験（苔観察・苔玉づくり）＝（</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＝＝十和田湖遊覧船＝＝＝十和田湖付近泊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十和田湖付近</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493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宿泊地＝＝＝十和田市現代美術館＝（</a:t>
                      </a:r>
                      <a:r>
                        <a:rPr kumimoji="1" lang="en-US" altLang="ja-JP" sz="900" b="0" i="0" u="none" strike="noStrike" cap="none" normalizeH="0" baseline="0" dirty="0" smtClean="0">
                          <a:ln>
                            <a:noFill/>
                          </a:ln>
                          <a:solidFill>
                            <a:schemeClr val="tx1"/>
                          </a:solidFill>
                          <a:effectLst/>
                          <a:latin typeface="+mn-ea"/>
                          <a:ea typeface="+mn-ea"/>
                        </a:rPr>
                        <a:t>45</a:t>
                      </a:r>
                      <a:r>
                        <a:rPr kumimoji="1" lang="ja-JP" altLang="en-US" sz="900" b="0" i="0" u="none" strike="noStrike" cap="none" normalizeH="0" baseline="0" dirty="0" smtClean="0">
                          <a:ln>
                            <a:noFill/>
                          </a:ln>
                          <a:solidFill>
                            <a:schemeClr val="tx1"/>
                          </a:solidFill>
                          <a:effectLst/>
                          <a:latin typeface="+mn-ea"/>
                          <a:ea typeface="+mn-ea"/>
                        </a:rPr>
                        <a:t>分）＝＝八食センター（昼食）＝（</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分）＝＝是川縄文館（合掌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土偶）＝＝＝各地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688572" y="847669"/>
            <a:ext cx="2509060" cy="3715803"/>
            <a:chOff x="6822399" y="847723"/>
            <a:chExt cx="2509060" cy="3715803"/>
          </a:xfrm>
        </p:grpSpPr>
        <p:grpSp>
          <p:nvGrpSpPr>
            <p:cNvPr id="47" name="グループ化 46"/>
            <p:cNvGrpSpPr/>
            <p:nvPr/>
          </p:nvGrpSpPr>
          <p:grpSpPr>
            <a:xfrm>
              <a:off x="6822399" y="847723"/>
              <a:ext cx="2509060" cy="3715803"/>
              <a:chOff x="7059613" y="571500"/>
              <a:chExt cx="2351188"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1438" y="1086142"/>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p:nvPr/>
            </p:nvCxnSpPr>
            <p:spPr>
              <a:xfrm flipH="1">
                <a:off x="8723347" y="1464045"/>
                <a:ext cx="89530" cy="11003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718504" y="1679663"/>
                <a:ext cx="461458"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十和田湖</a:t>
                </a:r>
                <a:endParaRPr lang="en-US" altLang="ja-JP" sz="600" dirty="0" smtClean="0">
                  <a:solidFill>
                    <a:srgbClr val="12923D"/>
                  </a:solidFill>
                  <a:latin typeface="Calibri" panose="020F0502020204030204" pitchFamily="34" charset="0"/>
                </a:endParaRPr>
              </a:p>
            </p:txBody>
          </p:sp>
          <p:cxnSp>
            <p:nvCxnSpPr>
              <p:cNvPr id="59" name="直線コネクタ 58"/>
              <p:cNvCxnSpPr/>
              <p:nvPr/>
            </p:nvCxnSpPr>
            <p:spPr>
              <a:xfrm flipV="1">
                <a:off x="8123934" y="1705332"/>
                <a:ext cx="452630" cy="4496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588830" y="1228480"/>
                <a:ext cx="821971"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十和田市・</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十和田市現代美術館</a:t>
                </a:r>
                <a:endParaRPr lang="ja-JP" altLang="en-US" sz="600" dirty="0">
                  <a:solidFill>
                    <a:srgbClr val="12923D"/>
                  </a:solidFill>
                  <a:latin typeface="ＭＳ Ｐゴシック" panose="020B0600070205080204" pitchFamily="34" charset="-128"/>
                </a:endParaRPr>
              </a:p>
            </p:txBody>
          </p:sp>
          <p:cxnSp>
            <p:nvCxnSpPr>
              <p:cNvPr id="64" name="直線コネクタ 63"/>
              <p:cNvCxnSpPr/>
              <p:nvPr/>
            </p:nvCxnSpPr>
            <p:spPr>
              <a:xfrm flipH="1" flipV="1">
                <a:off x="8070656" y="1534739"/>
                <a:ext cx="559185" cy="9018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6" name="円/楕円 65"/>
            <p:cNvSpPr/>
            <p:nvPr/>
          </p:nvSpPr>
          <p:spPr>
            <a:xfrm>
              <a:off x="8543872" y="191198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7" name="円/楕円 66"/>
            <p:cNvSpPr/>
            <p:nvPr/>
          </p:nvSpPr>
          <p:spPr>
            <a:xfrm>
              <a:off x="8452343" y="2017029"/>
              <a:ext cx="45719"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610724" y="194432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flipH="1">
              <a:off x="8488347" y="1947232"/>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6" name="テキスト ボックス 85"/>
          <p:cNvSpPr txBox="1">
            <a:spLocks noChangeArrowheads="1"/>
          </p:cNvSpPr>
          <p:nvPr/>
        </p:nvSpPr>
        <p:spPr bwMode="auto">
          <a:xfrm>
            <a:off x="7164288" y="1724693"/>
            <a:ext cx="72327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奥入瀬自然体験</a:t>
            </a:r>
            <a:endParaRPr lang="en-US" altLang="ja-JP" sz="600" dirty="0" smtClean="0">
              <a:solidFill>
                <a:srgbClr val="12923D"/>
              </a:solidFill>
              <a:latin typeface="Calibri" panose="020F0502020204030204" pitchFamily="34" charset="0"/>
            </a:endParaRPr>
          </a:p>
        </p:txBody>
      </p:sp>
      <p:cxnSp>
        <p:nvCxnSpPr>
          <p:cNvPr id="51" name="直線コネクタ 50"/>
          <p:cNvCxnSpPr>
            <a:endCxn id="68" idx="7"/>
          </p:cNvCxnSpPr>
          <p:nvPr/>
        </p:nvCxnSpPr>
        <p:spPr>
          <a:xfrm flipH="1">
            <a:off x="8522968" y="1918040"/>
            <a:ext cx="81480" cy="3413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0" name="テキスト ボックス 85"/>
          <p:cNvSpPr txBox="1">
            <a:spLocks noChangeArrowheads="1"/>
          </p:cNvSpPr>
          <p:nvPr/>
        </p:nvSpPr>
        <p:spPr bwMode="auto">
          <a:xfrm>
            <a:off x="8495668" y="1808231"/>
            <a:ext cx="62846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八食センター</a:t>
            </a:r>
            <a:endParaRPr lang="en-US" altLang="ja-JP" sz="600" dirty="0" smtClean="0">
              <a:solidFill>
                <a:srgbClr val="12923D"/>
              </a:solidFill>
              <a:latin typeface="Calibri" panose="020F0502020204030204" pitchFamily="34" charset="0"/>
            </a:endParaRPr>
          </a:p>
        </p:txBody>
      </p:sp>
      <p:pic>
        <p:nvPicPr>
          <p:cNvPr id="6" name="図 5"/>
          <p:cNvPicPr>
            <a:picLocks noChangeAspect="1"/>
          </p:cNvPicPr>
          <p:nvPr/>
        </p:nvPicPr>
        <p:blipFill rotWithShape="1">
          <a:blip r:embed="rId4">
            <a:extLst>
              <a:ext uri="{28A0092B-C50C-407E-A947-70E740481C1C}">
                <a14:useLocalDpi xmlns:a14="http://schemas.microsoft.com/office/drawing/2010/main" val="0"/>
              </a:ext>
            </a:extLst>
          </a:blip>
          <a:srcRect t="8670" b="4431"/>
          <a:stretch/>
        </p:blipFill>
        <p:spPr>
          <a:xfrm>
            <a:off x="2321431" y="5271663"/>
            <a:ext cx="1029271" cy="792087"/>
          </a:xfrm>
          <a:prstGeom prst="rect">
            <a:avLst/>
          </a:prstGeom>
        </p:spPr>
      </p:pic>
      <p:pic>
        <p:nvPicPr>
          <p:cNvPr id="8" name="図 7"/>
          <p:cNvPicPr>
            <a:picLocks noChangeAspect="1"/>
          </p:cNvPicPr>
          <p:nvPr/>
        </p:nvPicPr>
        <p:blipFill rotWithShape="1">
          <a:blip r:embed="rId5" cstate="print">
            <a:extLst>
              <a:ext uri="{28A0092B-C50C-407E-A947-70E740481C1C}">
                <a14:useLocalDpi xmlns:a14="http://schemas.microsoft.com/office/drawing/2010/main" val="0"/>
              </a:ext>
            </a:extLst>
          </a:blip>
          <a:srcRect l="7514" r="3857"/>
          <a:stretch/>
        </p:blipFill>
        <p:spPr>
          <a:xfrm>
            <a:off x="4604390" y="5245912"/>
            <a:ext cx="1072121" cy="806265"/>
          </a:xfrm>
          <a:prstGeom prst="rect">
            <a:avLst/>
          </a:prstGeom>
        </p:spPr>
      </p:pic>
      <p:pic>
        <p:nvPicPr>
          <p:cNvPr id="45" name="図 44"/>
          <p:cNvPicPr>
            <a:picLocks noChangeAspect="1"/>
          </p:cNvPicPr>
          <p:nvPr/>
        </p:nvPicPr>
        <p:blipFill rotWithShape="1">
          <a:blip r:embed="rId6" cstate="print">
            <a:extLst>
              <a:ext uri="{28A0092B-C50C-407E-A947-70E740481C1C}">
                <a14:useLocalDpi xmlns:a14="http://schemas.microsoft.com/office/drawing/2010/main" val="0"/>
              </a:ext>
            </a:extLst>
          </a:blip>
          <a:srcRect t="11340" b="4753"/>
          <a:stretch/>
        </p:blipFill>
        <p:spPr>
          <a:xfrm>
            <a:off x="7082886" y="5271661"/>
            <a:ext cx="644712" cy="792089"/>
          </a:xfrm>
          <a:prstGeom prst="rect">
            <a:avLst/>
          </a:prstGeom>
        </p:spPr>
      </p:pic>
      <p:pic>
        <p:nvPicPr>
          <p:cNvPr id="9" name="図 8"/>
          <p:cNvPicPr>
            <a:picLocks noChangeAspect="1"/>
          </p:cNvPicPr>
          <p:nvPr/>
        </p:nvPicPr>
        <p:blipFill>
          <a:blip r:embed="rId7"/>
          <a:stretch>
            <a:fillRect/>
          </a:stretch>
        </p:blipFill>
        <p:spPr>
          <a:xfrm>
            <a:off x="16405" y="5279377"/>
            <a:ext cx="1127858" cy="798645"/>
          </a:xfrm>
          <a:prstGeom prst="rect">
            <a:avLst/>
          </a:prstGeom>
        </p:spPr>
      </p:pic>
      <p:sp>
        <p:nvSpPr>
          <p:cNvPr id="52" name="テキスト ボックス 34"/>
          <p:cNvSpPr txBox="1">
            <a:spLocks noChangeArrowheads="1"/>
          </p:cNvSpPr>
          <p:nvPr/>
        </p:nvSpPr>
        <p:spPr bwMode="auto">
          <a:xfrm>
            <a:off x="7897159" y="5255506"/>
            <a:ext cx="123983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八戸市の南東部の新井田川沿いの台地で見つかった重要な縄文時代の遺跡が昭和</a:t>
            </a:r>
            <a:r>
              <a:rPr lang="en-US" altLang="ja-JP" sz="700" dirty="0" smtClean="0">
                <a:latin typeface="Calibri" panose="020F0502020204030204" pitchFamily="34" charset="0"/>
              </a:rPr>
              <a:t>32</a:t>
            </a:r>
            <a:r>
              <a:rPr lang="ja-JP" altLang="en-US" sz="700" dirty="0" smtClean="0">
                <a:latin typeface="Calibri" panose="020F0502020204030204" pitchFamily="34" charset="0"/>
              </a:rPr>
              <a:t>年に国の史跡に指定されました。</a:t>
            </a:r>
            <a:r>
              <a:rPr lang="en-US" altLang="ja-JP" sz="700" dirty="0" smtClean="0">
                <a:latin typeface="Calibri" panose="020F0502020204030204" pitchFamily="34" charset="0"/>
              </a:rPr>
              <a:t>5000</a:t>
            </a:r>
            <a:r>
              <a:rPr lang="ja-JP" altLang="en-US" sz="700" dirty="0" smtClean="0">
                <a:latin typeface="Calibri" panose="020F0502020204030204" pitchFamily="34" charset="0"/>
              </a:rPr>
              <a:t>点を超える貴重な遺物が出土し</a:t>
            </a:r>
            <a:r>
              <a:rPr lang="ja-JP" altLang="en-US" sz="700" dirty="0">
                <a:latin typeface="Calibri" panose="020F0502020204030204" pitchFamily="34" charset="0"/>
              </a:rPr>
              <a:t>納</a:t>
            </a:r>
            <a:r>
              <a:rPr lang="ja-JP" altLang="en-US" sz="700" dirty="0" smtClean="0">
                <a:latin typeface="Calibri" panose="020F0502020204030204" pitchFamily="34" charset="0"/>
              </a:rPr>
              <a:t>められています。</a:t>
            </a:r>
            <a:endParaRPr lang="ja-JP" altLang="en-US" sz="700" dirty="0">
              <a:latin typeface="Calibri" panose="020F0502020204030204" pitchFamily="34" charset="0"/>
            </a:endParaRPr>
          </a:p>
        </p:txBody>
      </p:sp>
      <p:sp>
        <p:nvSpPr>
          <p:cNvPr id="39" name="テキスト ボックス 34"/>
          <p:cNvSpPr txBox="1">
            <a:spLocks noChangeArrowheads="1"/>
          </p:cNvSpPr>
          <p:nvPr/>
        </p:nvSpPr>
        <p:spPr bwMode="auto">
          <a:xfrm>
            <a:off x="3328259" y="5235280"/>
            <a:ext cx="123983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二重式カルデラ湖の誕生と十和田湖に伝わる伝説、歴史などを船内案内にて学習できます。国立公園、天然記念物に指定されている十和田湖の自然美の体験ができます。</a:t>
            </a:r>
            <a:endParaRPr lang="ja-JP" altLang="en-US" sz="700" dirty="0">
              <a:latin typeface="Calibri" panose="020F0502020204030204" pitchFamily="34" charset="0"/>
            </a:endParaRPr>
          </a:p>
        </p:txBody>
      </p:sp>
      <p:sp>
        <p:nvSpPr>
          <p:cNvPr id="41" name="テキスト ボックス 34"/>
          <p:cNvSpPr txBox="1">
            <a:spLocks noChangeArrowheads="1"/>
          </p:cNvSpPr>
          <p:nvPr/>
        </p:nvSpPr>
        <p:spPr bwMode="auto">
          <a:xfrm>
            <a:off x="1066471" y="5224000"/>
            <a:ext cx="1254960"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t>奥入瀬</a:t>
            </a:r>
            <a:r>
              <a:rPr lang="ja-JP" altLang="en-US" sz="700" dirty="0"/>
              <a:t>渓流の景観を、単に視覚的鑑賞に留めることなく</a:t>
            </a:r>
            <a:r>
              <a:rPr lang="ja-JP" altLang="en-US" sz="700" dirty="0" smtClean="0"/>
              <a:t>、長き時</a:t>
            </a:r>
            <a:r>
              <a:rPr lang="ja-JP" altLang="en-US" sz="700" dirty="0"/>
              <a:t>を経て、多様な生命が渾然一体となって</a:t>
            </a:r>
            <a:r>
              <a:rPr lang="ja-JP" altLang="en-US" sz="700" dirty="0" smtClean="0"/>
              <a:t>創りだした上質</a:t>
            </a:r>
            <a:r>
              <a:rPr lang="ja-JP" altLang="en-US" sz="700" dirty="0"/>
              <a:t>な自然景観の成り立ちを、蘚苔類（コケ）という小さな自然を切り口</a:t>
            </a:r>
            <a:r>
              <a:rPr lang="ja-JP" altLang="en-US" sz="700" dirty="0" smtClean="0"/>
              <a:t>に学びます</a:t>
            </a:r>
            <a:endParaRPr lang="ja-JP" altLang="en-US" sz="700" dirty="0">
              <a:latin typeface="Calibri" panose="020F0502020204030204" pitchFamily="34" charset="0"/>
            </a:endParaRPr>
          </a:p>
        </p:txBody>
      </p:sp>
      <p:sp>
        <p:nvSpPr>
          <p:cNvPr id="42" name="テキスト ボックス 34"/>
          <p:cNvSpPr txBox="1">
            <a:spLocks noChangeArrowheads="1"/>
          </p:cNvSpPr>
          <p:nvPr/>
        </p:nvSpPr>
        <p:spPr bwMode="auto">
          <a:xfrm>
            <a:off x="5597585" y="5201645"/>
            <a:ext cx="130094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t>全長</a:t>
            </a:r>
            <a:r>
              <a:rPr lang="en-US" altLang="ja-JP" sz="700" dirty="0"/>
              <a:t>170</a:t>
            </a:r>
            <a:r>
              <a:rPr lang="ja-JP" altLang="en-US" sz="700" dirty="0"/>
              <a:t>メートルに約</a:t>
            </a:r>
            <a:r>
              <a:rPr lang="en-US" altLang="ja-JP" sz="700" dirty="0"/>
              <a:t>60</a:t>
            </a:r>
            <a:r>
              <a:rPr lang="ja-JP" altLang="en-US" sz="700" dirty="0"/>
              <a:t>店舗が並び、屋内型の市場としては国内有数の規模を誇ります。八戸の魚介はもちろん、</a:t>
            </a:r>
            <a:r>
              <a:rPr lang="ja-JP" altLang="en-US" sz="700" dirty="0" smtClean="0"/>
              <a:t>お土産</a:t>
            </a:r>
            <a:r>
              <a:rPr lang="ja-JP" altLang="en-US" sz="700" dirty="0"/>
              <a:t>も</a:t>
            </a:r>
            <a:r>
              <a:rPr lang="ja-JP" altLang="en-US" sz="700" dirty="0" smtClean="0"/>
              <a:t>豊富に</a:t>
            </a:r>
            <a:r>
              <a:rPr lang="ja-JP" altLang="en-US" sz="700" dirty="0"/>
              <a:t>揃</a:t>
            </a:r>
            <a:r>
              <a:rPr lang="ja-JP" altLang="en-US" sz="700" dirty="0" smtClean="0"/>
              <a:t>っています。買った</a:t>
            </a:r>
            <a:r>
              <a:rPr lang="ja-JP" altLang="en-US" sz="700" dirty="0"/>
              <a:t>魚介を焼いて食べる</a:t>
            </a:r>
            <a:r>
              <a:rPr lang="ja-JP" altLang="en-US" sz="700" dirty="0" smtClean="0"/>
              <a:t>こともでき、まさ</a:t>
            </a:r>
            <a:r>
              <a:rPr lang="ja-JP" altLang="en-US" sz="700" dirty="0"/>
              <a:t>に八戸の食の</a:t>
            </a:r>
            <a:r>
              <a:rPr lang="ja-JP" altLang="en-US" sz="700" dirty="0" smtClean="0"/>
              <a:t>テーマパークです。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345956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337</Words>
  <Application>Microsoft Office PowerPoint</Application>
  <PresentationFormat>画面に合わせる (4:3)</PresentationFormat>
  <Paragraphs>30</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3</cp:revision>
  <dcterms:created xsi:type="dcterms:W3CDTF">2018-03-29T04:28:20Z</dcterms:created>
  <dcterms:modified xsi:type="dcterms:W3CDTF">2018-03-29T04:32:42Z</dcterms:modified>
</cp:coreProperties>
</file>