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FE0F9-1C2E-4EE4-B48B-E0F17AA807DD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184FF-2B46-43C5-9C94-0391A65299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5594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1E4A3-EB20-4FCD-AFAE-BFD12E67BEF8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922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89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828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12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543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05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90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424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35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32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934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81FC5-E78D-47FA-91FD-75ADCE8E21C4}" type="datetimeFigureOut">
              <a:rPr kumimoji="1" lang="ja-JP" altLang="en-US" smtClean="0"/>
              <a:t>2018/3/29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90C96-1B87-4E1B-93A7-15F22722BE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18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212617" cy="2444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東通村寒立馬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289100" y="5010644"/>
            <a:ext cx="2214921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三沢航空科学館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571108" y="5007146"/>
            <a:ext cx="2215455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奥入瀬自然体験（苔観察・苔玉づくり）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00" b="1" dirty="0" smtClean="0">
                <a:latin typeface="Calibri" panose="020F0502020204030204" pitchFamily="34" charset="0"/>
              </a:rPr>
              <a:t>十和田湖遊覧船</a:t>
            </a:r>
            <a:endParaRPr lang="en-US" altLang="ja-JP" sz="1000" b="1" dirty="0"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エネルギー学習と自然・芸術に触れる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623608"/>
              </p:ext>
            </p:extLst>
          </p:nvPr>
        </p:nvGraphicFramePr>
        <p:xfrm>
          <a:off x="7937" y="871845"/>
          <a:ext cx="6652295" cy="3642119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69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各地＝＝＝野辺地（昼食）＝（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分）＝東通村寒立馬とのふれあい＝（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分）＝＝むつ市</a:t>
                      </a:r>
                      <a:r>
                        <a:rPr kumimoji="1" lang="ja-JP" altLang="en-US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べこ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もち作り体験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分）＝＝むつ市内泊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むつ市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分）＝＝六ヶ所村環境科学技術研究所＝（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分）＝三沢市内（昼食）＝（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分）＝＝寺山修司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記念館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分）＝＝三沢航空科学館＝（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分）＝十和田湖付近泊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青森県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十和田湖付近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577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分）＝＝奥入瀬自然体験（苔観察・苔玉づくり）＝（３５分）＝＝十和田市内（昼食）＝（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＝＝十和田湖遊覧船＝＝＝各地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5" name="正方形/長方形 104"/>
          <p:cNvSpPr/>
          <p:nvPr/>
        </p:nvSpPr>
        <p:spPr>
          <a:xfrm>
            <a:off x="2289458" y="5009726"/>
            <a:ext cx="221456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7" name="正方形/長方形 106"/>
          <p:cNvSpPr/>
          <p:nvPr/>
        </p:nvSpPr>
        <p:spPr>
          <a:xfrm>
            <a:off x="4572000" y="5004539"/>
            <a:ext cx="2214563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46" name="テキスト ボックス 34"/>
          <p:cNvSpPr txBox="1">
            <a:spLocks noChangeArrowheads="1"/>
          </p:cNvSpPr>
          <p:nvPr/>
        </p:nvSpPr>
        <p:spPr bwMode="auto">
          <a:xfrm>
            <a:off x="3334084" y="5375233"/>
            <a:ext cx="123983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>
                <a:latin typeface="Calibri" panose="020F0502020204030204" pitchFamily="34" charset="0"/>
              </a:rPr>
              <a:t>身近</a:t>
            </a:r>
            <a:r>
              <a:rPr lang="ja-JP" altLang="en-US" sz="700" dirty="0" smtClean="0">
                <a:latin typeface="Calibri" panose="020F0502020204030204" pitchFamily="34" charset="0"/>
              </a:rPr>
              <a:t>な科学現象をテーマにした実験ショーや化学原理を利用した簡単な工作を行える、科学実験工房があります。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754313" y="5270055"/>
            <a:ext cx="148784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全長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6732240" y="849930"/>
            <a:ext cx="2505984" cy="3715803"/>
            <a:chOff x="6822392" y="847723"/>
            <a:chExt cx="250598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822392" y="847723"/>
              <a:ext cx="2505984" cy="3715803"/>
              <a:chOff x="7059613" y="571500"/>
              <a:chExt cx="2348308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152484" y="107677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53" name="直線コネクタ 52"/>
              <p:cNvCxnSpPr/>
              <p:nvPr/>
            </p:nvCxnSpPr>
            <p:spPr>
              <a:xfrm flipH="1">
                <a:off x="8050062" y="1481929"/>
                <a:ext cx="612496" cy="36288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テキスト ボックス 85"/>
              <p:cNvSpPr txBox="1">
                <a:spLocks noChangeArrowheads="1"/>
              </p:cNvSpPr>
              <p:nvPr/>
            </p:nvSpPr>
            <p:spPr bwMode="auto">
              <a:xfrm>
                <a:off x="8662558" y="1205427"/>
                <a:ext cx="745363" cy="2609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六ケ所村環境科学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技術研究所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59" name="直線コネクタ 58"/>
              <p:cNvCxnSpPr/>
              <p:nvPr/>
            </p:nvCxnSpPr>
            <p:spPr>
              <a:xfrm>
                <a:off x="8433842" y="1225552"/>
                <a:ext cx="256527" cy="54816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711797" y="960156"/>
                <a:ext cx="605664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東通村寒立馬</a:t>
                </a:r>
                <a:endParaRPr lang="ja-JP" altLang="en-US" sz="600" dirty="0">
                  <a:solidFill>
                    <a:srgbClr val="12923D"/>
                  </a:solidFill>
                  <a:latin typeface="ＭＳ Ｐゴシック" panose="020B0600070205080204" pitchFamily="34" charset="-128"/>
                </a:endParaRPr>
              </a:p>
            </p:txBody>
          </p:sp>
          <p:cxnSp>
            <p:nvCxnSpPr>
              <p:cNvPr id="64" name="直線コネクタ 63"/>
              <p:cNvCxnSpPr/>
              <p:nvPr/>
            </p:nvCxnSpPr>
            <p:spPr>
              <a:xfrm flipH="1">
                <a:off x="8758577" y="1341096"/>
                <a:ext cx="126392" cy="5667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6" name="円/楕円 65"/>
            <p:cNvSpPr/>
            <p:nvPr/>
          </p:nvSpPr>
          <p:spPr>
            <a:xfrm>
              <a:off x="8621574" y="1480876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7" name="円/楕円 66"/>
            <p:cNvSpPr/>
            <p:nvPr/>
          </p:nvSpPr>
          <p:spPr>
            <a:xfrm>
              <a:off x="8562652" y="1587735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8" name="円/楕円 67"/>
            <p:cNvSpPr/>
            <p:nvPr/>
          </p:nvSpPr>
          <p:spPr>
            <a:xfrm>
              <a:off x="8607696" y="1709553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69" name="円/楕円 68"/>
            <p:cNvSpPr/>
            <p:nvPr/>
          </p:nvSpPr>
          <p:spPr>
            <a:xfrm flipH="1">
              <a:off x="8539793" y="1787708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6" name="テキスト ボックス 85"/>
          <p:cNvSpPr txBox="1">
            <a:spLocks noChangeArrowheads="1"/>
          </p:cNvSpPr>
          <p:nvPr/>
        </p:nvSpPr>
        <p:spPr bwMode="auto">
          <a:xfrm>
            <a:off x="7416870" y="1796493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野辺地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 flipH="1">
            <a:off x="8559941" y="1397554"/>
            <a:ext cx="62663" cy="9712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テキスト ボックス 119"/>
          <p:cNvSpPr txBox="1">
            <a:spLocks noChangeArrowheads="1"/>
          </p:cNvSpPr>
          <p:nvPr/>
        </p:nvSpPr>
        <p:spPr bwMode="auto">
          <a:xfrm>
            <a:off x="7286598" y="1452215"/>
            <a:ext cx="95250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むつ市・</a:t>
            </a:r>
            <a:r>
              <a:rPr lang="ja-JP" altLang="en-US" sz="600" dirty="0" err="1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べこ</a:t>
            </a:r>
            <a:r>
              <a:rPr lang="ja-JP" altLang="en-US" sz="600" dirty="0" smtClean="0">
                <a:solidFill>
                  <a:srgbClr val="12923D"/>
                </a:solidFill>
                <a:latin typeface="ＭＳ Ｐゴシック" panose="020B0600070205080204" pitchFamily="34" charset="-128"/>
              </a:rPr>
              <a:t>餅作り体験</a:t>
            </a:r>
            <a:endParaRPr lang="ja-JP" altLang="en-US" sz="600" dirty="0">
              <a:solidFill>
                <a:srgbClr val="12923D"/>
              </a:solidFill>
              <a:latin typeface="ＭＳ Ｐゴシック" panose="020B0600070205080204" pitchFamily="34" charset="-128"/>
            </a:endParaRPr>
          </a:p>
        </p:txBody>
      </p:sp>
      <p:sp>
        <p:nvSpPr>
          <p:cNvPr id="54" name="円/楕円 53"/>
          <p:cNvSpPr/>
          <p:nvPr/>
        </p:nvSpPr>
        <p:spPr>
          <a:xfrm flipH="1">
            <a:off x="8531422" y="1906357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70" name="直線コネクタ 69"/>
          <p:cNvCxnSpPr/>
          <p:nvPr/>
        </p:nvCxnSpPr>
        <p:spPr>
          <a:xfrm>
            <a:off x="8563380" y="1937876"/>
            <a:ext cx="88366" cy="14401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85"/>
          <p:cNvSpPr txBox="1">
            <a:spLocks noChangeArrowheads="1"/>
          </p:cNvSpPr>
          <p:nvPr/>
        </p:nvSpPr>
        <p:spPr bwMode="auto">
          <a:xfrm>
            <a:off x="8160898" y="2019636"/>
            <a:ext cx="103111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三沢市・寺山修二記念館・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三沢航空博物館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円/楕円 71"/>
          <p:cNvSpPr/>
          <p:nvPr/>
        </p:nvSpPr>
        <p:spPr>
          <a:xfrm flipH="1">
            <a:off x="8336795" y="2009884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73" name="直線コネクタ 72"/>
          <p:cNvCxnSpPr/>
          <p:nvPr/>
        </p:nvCxnSpPr>
        <p:spPr>
          <a:xfrm flipH="1">
            <a:off x="7785489" y="1960735"/>
            <a:ext cx="597026" cy="7922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テキスト ボックス 85"/>
          <p:cNvSpPr txBox="1">
            <a:spLocks noChangeArrowheads="1"/>
          </p:cNvSpPr>
          <p:nvPr/>
        </p:nvSpPr>
        <p:spPr bwMode="auto">
          <a:xfrm>
            <a:off x="7345272" y="2122814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十和田湖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75" name="円/楕円 74"/>
          <p:cNvSpPr/>
          <p:nvPr/>
        </p:nvSpPr>
        <p:spPr>
          <a:xfrm flipH="1">
            <a:off x="8375489" y="1937876"/>
            <a:ext cx="45719" cy="45719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cxnSp>
        <p:nvCxnSpPr>
          <p:cNvPr id="76" name="直線コネクタ 75"/>
          <p:cNvCxnSpPr/>
          <p:nvPr/>
        </p:nvCxnSpPr>
        <p:spPr>
          <a:xfrm flipH="1">
            <a:off x="7779080" y="2039961"/>
            <a:ext cx="546424" cy="164903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テキスト ボックス 85"/>
          <p:cNvSpPr txBox="1">
            <a:spLocks noChangeArrowheads="1"/>
          </p:cNvSpPr>
          <p:nvPr/>
        </p:nvSpPr>
        <p:spPr bwMode="auto">
          <a:xfrm>
            <a:off x="7164288" y="1958861"/>
            <a:ext cx="72327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奥入瀬自然体験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8692"/>
          <a:stretch/>
        </p:blipFill>
        <p:spPr>
          <a:xfrm>
            <a:off x="33189" y="5300537"/>
            <a:ext cx="1047303" cy="76450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35" r="5767" b="11228"/>
          <a:stretch/>
        </p:blipFill>
        <p:spPr>
          <a:xfrm>
            <a:off x="2327867" y="5270181"/>
            <a:ext cx="1039702" cy="78575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1221" y="5270181"/>
            <a:ext cx="1057986" cy="785756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82" r="-3273" b="3282"/>
          <a:stretch/>
        </p:blipFill>
        <p:spPr>
          <a:xfrm>
            <a:off x="6951737" y="5266875"/>
            <a:ext cx="996296" cy="798258"/>
          </a:xfrm>
          <a:prstGeom prst="rect">
            <a:avLst/>
          </a:prstGeom>
        </p:spPr>
      </p:pic>
      <p:sp>
        <p:nvSpPr>
          <p:cNvPr id="50" name="テキスト ボックス 34"/>
          <p:cNvSpPr txBox="1">
            <a:spLocks noChangeArrowheads="1"/>
          </p:cNvSpPr>
          <p:nvPr/>
        </p:nvSpPr>
        <p:spPr bwMode="auto">
          <a:xfrm>
            <a:off x="5615084" y="5239866"/>
            <a:ext cx="1254960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/>
              <a:t>奥入瀬</a:t>
            </a:r>
            <a:r>
              <a:rPr lang="ja-JP" altLang="en-US" sz="700" dirty="0"/>
              <a:t>渓流の景観を、単に視覚的鑑賞に留めることなく</a:t>
            </a:r>
            <a:r>
              <a:rPr lang="ja-JP" altLang="en-US" sz="700" dirty="0" smtClean="0"/>
              <a:t>、長き時</a:t>
            </a:r>
            <a:r>
              <a:rPr lang="ja-JP" altLang="en-US" sz="700" dirty="0"/>
              <a:t>を</a:t>
            </a:r>
            <a:r>
              <a:rPr lang="ja-JP" altLang="en-US" sz="700" dirty="0" smtClean="0"/>
              <a:t>経て多様</a:t>
            </a:r>
            <a:r>
              <a:rPr lang="ja-JP" altLang="en-US" sz="700" dirty="0"/>
              <a:t>な生命が渾然一体となって</a:t>
            </a:r>
            <a:r>
              <a:rPr lang="ja-JP" altLang="en-US" sz="700" dirty="0" smtClean="0"/>
              <a:t>創りだした上質</a:t>
            </a:r>
            <a:r>
              <a:rPr lang="ja-JP" altLang="en-US" sz="700" dirty="0"/>
              <a:t>な自然景観の成り立ちを、蘚苔類（コケ）という小さな自然を切り口</a:t>
            </a:r>
            <a:r>
              <a:rPr lang="ja-JP" altLang="en-US" sz="700" dirty="0" smtClean="0"/>
              <a:t>に学びます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52" name="テキスト ボックス 34"/>
          <p:cNvSpPr txBox="1">
            <a:spLocks noChangeArrowheads="1"/>
          </p:cNvSpPr>
          <p:nvPr/>
        </p:nvSpPr>
        <p:spPr bwMode="auto">
          <a:xfrm>
            <a:off x="7939641" y="5251818"/>
            <a:ext cx="1239837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en-US" sz="700" dirty="0" smtClean="0">
                <a:latin typeface="Calibri" panose="020F0502020204030204" pitchFamily="34" charset="0"/>
              </a:rPr>
              <a:t>二重式カルデラ湖の誕生と十和田湖に伝わる伝説、歴史などを船内案内にて学習できます。国立公園、天然記念物に指定されている十和田湖の自然美の体験ができます。</a:t>
            </a:r>
            <a:endParaRPr lang="ja-JP" altLang="en-US" sz="700" dirty="0">
              <a:latin typeface="Calibri" panose="020F0502020204030204" pitchFamily="34" charset="0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97369" y="5244301"/>
            <a:ext cx="1326482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700" dirty="0"/>
              <a:t>東通村の海岸</a:t>
            </a:r>
            <a:r>
              <a:rPr lang="ja-JP" altLang="en-US" sz="700" dirty="0" smtClean="0"/>
              <a:t>地帯には、青森県の天然記念物に指定された、「寒立馬」と呼ばれる馬が周年放牧されています。南部</a:t>
            </a:r>
            <a:r>
              <a:rPr lang="ja-JP" altLang="en-US" sz="700" dirty="0"/>
              <a:t>藩政時代から田名部馬と呼ばれる比較的小柄で寒気と粗食に耐え、持久力に富んだ</a:t>
            </a:r>
            <a:r>
              <a:rPr lang="ja-JP" altLang="en-US" sz="700" dirty="0" smtClean="0"/>
              <a:t>馬です。</a:t>
            </a:r>
            <a:endParaRPr lang="ja-JP" altLang="en-US" sz="700" dirty="0"/>
          </a:p>
        </p:txBody>
      </p:sp>
    </p:spTree>
    <p:extLst>
      <p:ext uri="{BB962C8B-B14F-4D97-AF65-F5344CB8AC3E}">
        <p14:creationId xmlns:p14="http://schemas.microsoft.com/office/powerpoint/2010/main" val="12780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395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3</cp:revision>
  <dcterms:created xsi:type="dcterms:W3CDTF">2018-03-29T04:29:53Z</dcterms:created>
  <dcterms:modified xsi:type="dcterms:W3CDTF">2018-03-29T04:33:00Z</dcterms:modified>
</cp:coreProperties>
</file>