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59" d="100"/>
          <a:sy n="59" d="100"/>
        </p:scale>
        <p:origin x="-662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937B3-938F-45DD-9972-C6992248CEBC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C5DD9-3ADB-4CDB-84BA-EE8209A3B5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3026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937B3-938F-45DD-9972-C6992248CEBC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C5DD9-3ADB-4CDB-84BA-EE8209A3B5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5038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937B3-938F-45DD-9972-C6992248CEBC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C5DD9-3ADB-4CDB-84BA-EE8209A3B5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9979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937B3-938F-45DD-9972-C6992248CEBC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C5DD9-3ADB-4CDB-84BA-EE8209A3B5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1567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937B3-938F-45DD-9972-C6992248CEBC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C5DD9-3ADB-4CDB-84BA-EE8209A3B5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6387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937B3-938F-45DD-9972-C6992248CEBC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C5DD9-3ADB-4CDB-84BA-EE8209A3B5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428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937B3-938F-45DD-9972-C6992248CEBC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C5DD9-3ADB-4CDB-84BA-EE8209A3B5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6026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937B3-938F-45DD-9972-C6992248CEBC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C5DD9-3ADB-4CDB-84BA-EE8209A3B5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7497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937B3-938F-45DD-9972-C6992248CEBC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C5DD9-3ADB-4CDB-84BA-EE8209A3B5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921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937B3-938F-45DD-9972-C6992248CEBC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C5DD9-3ADB-4CDB-84BA-EE8209A3B5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9607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937B3-938F-45DD-9972-C6992248CEBC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C5DD9-3ADB-4CDB-84BA-EE8209A3B5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6300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3937B3-938F-45DD-9972-C6992248CEBC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BC5DD9-3ADB-4CDB-84BA-EE8209A3B5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1881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7" name="テキスト ボックス 77"/>
          <p:cNvSpPr txBox="1">
            <a:spLocks noChangeArrowheads="1"/>
          </p:cNvSpPr>
          <p:nvPr/>
        </p:nvSpPr>
        <p:spPr bwMode="auto">
          <a:xfrm>
            <a:off x="4587762" y="5021363"/>
            <a:ext cx="2196000" cy="24622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000" b="1" dirty="0">
                <a:latin typeface="Calibri" panose="020F0502020204030204" pitchFamily="34" charset="0"/>
              </a:rPr>
              <a:t>盛岡手づくり</a:t>
            </a:r>
            <a:r>
              <a:rPr lang="ja-JP" altLang="en-US" sz="1000" b="1" dirty="0" smtClean="0">
                <a:latin typeface="Calibri" panose="020F0502020204030204" pitchFamily="34" charset="0"/>
              </a:rPr>
              <a:t>村</a:t>
            </a:r>
            <a:endParaRPr lang="ja-JP" altLang="en-US" sz="1000" b="1" dirty="0">
              <a:latin typeface="Calibri" panose="020F0502020204030204" pitchFamily="34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21677" y="177433"/>
            <a:ext cx="63722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盛岡市内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散策</a:t>
            </a:r>
            <a:r>
              <a:rPr lang="ja-JP" altLang="en-US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といわてモノづくり・自然体験</a:t>
            </a:r>
            <a:r>
              <a:rPr lang="en-US" altLang="ja-JP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岩手県</a:t>
            </a:r>
            <a:r>
              <a:rPr lang="en-US" altLang="ja-JP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7906059"/>
              </p:ext>
            </p:extLst>
          </p:nvPr>
        </p:nvGraphicFramePr>
        <p:xfrm>
          <a:off x="7937" y="871845"/>
          <a:ext cx="6652295" cy="3665116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352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6496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各地＝＝＝盛岡市内自主研修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（昼食／盛岡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冷麺等）＝＝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(30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＝＝盛岡手づくり村（地場産業体験）＝＝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(15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～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＝＝盛岡・雫石周辺、つなぎ・鶯宿温泉等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岩手県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つなぎ温泉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鴬宿温泉　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6496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(20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～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＝＝小岩井農場</a:t>
                      </a:r>
                      <a:r>
                        <a:rPr kumimoji="1" lang="ja-JP" altLang="en-US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まきば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園（昼食・各種体験）＝＝＝各地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173156" y="198649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pic>
        <p:nvPicPr>
          <p:cNvPr id="3" name="図 2">
            <a:extLst>
              <a:ext uri="{FF2B5EF4-FFF2-40B4-BE49-F238E27FC236}">
                <a16:creationId xmlns="" xmlns:a16="http://schemas.microsoft.com/office/drawing/2014/main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93F76B8F-10FF-BE44-8688-F932A9EFF90C}"/>
              </a:ext>
            </a:extLst>
          </p:cNvPr>
          <p:cNvSpPr txBox="1"/>
          <p:nvPr/>
        </p:nvSpPr>
        <p:spPr>
          <a:xfrm>
            <a:off x="2987824" y="4563527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13" name="グループ化 12"/>
          <p:cNvGrpSpPr/>
          <p:nvPr/>
        </p:nvGrpSpPr>
        <p:grpSpPr>
          <a:xfrm>
            <a:off x="6803217" y="847723"/>
            <a:ext cx="2224345" cy="3715803"/>
            <a:chOff x="6822399" y="847723"/>
            <a:chExt cx="2224345" cy="3715803"/>
          </a:xfrm>
        </p:grpSpPr>
        <p:grpSp>
          <p:nvGrpSpPr>
            <p:cNvPr id="47" name="グループ化 46"/>
            <p:cNvGrpSpPr/>
            <p:nvPr/>
          </p:nvGrpSpPr>
          <p:grpSpPr>
            <a:xfrm>
              <a:off x="6822399" y="847723"/>
              <a:ext cx="2224345" cy="3715803"/>
              <a:chOff x="7059613" y="571500"/>
              <a:chExt cx="2084387" cy="3500438"/>
            </a:xfrm>
          </p:grpSpPr>
          <p:sp>
            <p:nvSpPr>
              <p:cNvPr id="48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086600" y="723900"/>
                <a:ext cx="20574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dist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b="1" u="sng" spc="3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ea typeface="+mn-ea"/>
                  </a:rPr>
                  <a:t>東北ルートマップ</a:t>
                </a:r>
                <a:endParaRPr lang="en-US" altLang="ja-JP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endParaRPr>
              </a:p>
            </p:txBody>
          </p:sp>
          <p:pic>
            <p:nvPicPr>
              <p:cNvPr id="49" name="Picture 4" descr="\\Seisakuserver\メンバー\奥山豊\教育旅行map\PPTマップ.png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080250" y="1054100"/>
                <a:ext cx="1982788" cy="2946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53" name="直線コネクタ 52"/>
              <p:cNvCxnSpPr>
                <a:endCxn id="58" idx="3"/>
              </p:cNvCxnSpPr>
              <p:nvPr/>
            </p:nvCxnSpPr>
            <p:spPr>
              <a:xfrm flipH="1" flipV="1">
                <a:off x="8064233" y="1836766"/>
                <a:ext cx="506921" cy="203639"/>
              </a:xfrm>
              <a:prstGeom prst="line">
                <a:avLst/>
              </a:prstGeom>
              <a:ln w="3175">
                <a:solidFill>
                  <a:srgbClr val="12923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直線コネクタ 56"/>
              <p:cNvCxnSpPr/>
              <p:nvPr/>
            </p:nvCxnSpPr>
            <p:spPr>
              <a:xfrm flipH="1">
                <a:off x="8649600" y="1919221"/>
                <a:ext cx="25290" cy="158344"/>
              </a:xfrm>
              <a:prstGeom prst="line">
                <a:avLst/>
              </a:prstGeom>
              <a:ln w="3175">
                <a:solidFill>
                  <a:srgbClr val="12923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8" name="テキスト ボックス 85"/>
              <p:cNvSpPr txBox="1">
                <a:spLocks noChangeArrowheads="1"/>
              </p:cNvSpPr>
              <p:nvPr/>
            </p:nvSpPr>
            <p:spPr bwMode="auto">
              <a:xfrm>
                <a:off x="7703659" y="1749785"/>
                <a:ext cx="360574" cy="173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/>
                <a:r>
                  <a:rPr lang="ja-JP" altLang="en-US" sz="600" dirty="0" smtClean="0">
                    <a:solidFill>
                      <a:srgbClr val="12923D"/>
                    </a:solidFill>
                    <a:latin typeface="Calibri" panose="020F0502020204030204" pitchFamily="34" charset="0"/>
                  </a:rPr>
                  <a:t>小岩井農場</a:t>
                </a:r>
                <a:endParaRPr lang="en-US" altLang="ja-JP" sz="600" dirty="0" smtClean="0">
                  <a:solidFill>
                    <a:srgbClr val="12923D"/>
                  </a:solidFill>
                  <a:latin typeface="Calibri" panose="020F0502020204030204" pitchFamily="34" charset="0"/>
                </a:endParaRPr>
              </a:p>
              <a:p>
                <a:pPr algn="ctr" eaLnBrk="1" hangingPunct="1"/>
                <a:r>
                  <a:rPr lang="ja-JP" altLang="en-US" sz="600" dirty="0" err="1" smtClean="0">
                    <a:solidFill>
                      <a:srgbClr val="12923D"/>
                    </a:solidFill>
                    <a:latin typeface="Calibri" panose="020F0502020204030204" pitchFamily="34" charset="0"/>
                  </a:rPr>
                  <a:t>まきば</a:t>
                </a:r>
                <a:r>
                  <a:rPr lang="ja-JP" altLang="en-US" sz="600" dirty="0" smtClean="0">
                    <a:solidFill>
                      <a:srgbClr val="12923D"/>
                    </a:solidFill>
                    <a:latin typeface="Calibri" panose="020F0502020204030204" pitchFamily="34" charset="0"/>
                  </a:rPr>
                  <a:t>園</a:t>
                </a:r>
                <a:endParaRPr lang="ja-JP" altLang="en-US" sz="600" dirty="0">
                  <a:solidFill>
                    <a:srgbClr val="12923D"/>
                  </a:solidFill>
                  <a:latin typeface="Calibri" panose="020F0502020204030204" pitchFamily="34" charset="0"/>
                </a:endParaRPr>
              </a:p>
            </p:txBody>
          </p:sp>
          <p:cxnSp>
            <p:nvCxnSpPr>
              <p:cNvPr id="64" name="直線コネクタ 63"/>
              <p:cNvCxnSpPr/>
              <p:nvPr/>
            </p:nvCxnSpPr>
            <p:spPr>
              <a:xfrm flipH="1">
                <a:off x="8095456" y="2102988"/>
                <a:ext cx="457920" cy="25423"/>
              </a:xfrm>
              <a:prstGeom prst="line">
                <a:avLst/>
              </a:prstGeom>
              <a:ln w="3175">
                <a:solidFill>
                  <a:srgbClr val="12923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5" name="角丸四角形 64"/>
              <p:cNvSpPr/>
              <p:nvPr/>
            </p:nvSpPr>
            <p:spPr>
              <a:xfrm>
                <a:off x="7059613" y="571500"/>
                <a:ext cx="2071687" cy="3500438"/>
              </a:xfrm>
              <a:prstGeom prst="roundRect">
                <a:avLst>
                  <a:gd name="adj" fmla="val 7913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</p:grpSp>
        <p:sp>
          <p:nvSpPr>
            <p:cNvPr id="68" name="円/楕円 67"/>
            <p:cNvSpPr/>
            <p:nvPr/>
          </p:nvSpPr>
          <p:spPr>
            <a:xfrm>
              <a:off x="8416461" y="2392474"/>
              <a:ext cx="53975" cy="53975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69" name="円/楕円 68"/>
            <p:cNvSpPr/>
            <p:nvPr/>
          </p:nvSpPr>
          <p:spPr>
            <a:xfrm>
              <a:off x="8492160" y="2446449"/>
              <a:ext cx="53975" cy="53975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  <p:sp>
        <p:nvSpPr>
          <p:cNvPr id="42" name="円/楕円 41"/>
          <p:cNvSpPr/>
          <p:nvPr/>
        </p:nvSpPr>
        <p:spPr>
          <a:xfrm>
            <a:off x="8397578" y="2448775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44" name="テキスト ボックス 85"/>
          <p:cNvSpPr txBox="1">
            <a:spLocks noChangeArrowheads="1"/>
          </p:cNvSpPr>
          <p:nvPr/>
        </p:nvSpPr>
        <p:spPr bwMode="auto">
          <a:xfrm>
            <a:off x="7409923" y="2454257"/>
            <a:ext cx="484107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ja-JP" altLang="en-US" sz="600" dirty="0" smtClean="0">
                <a:solidFill>
                  <a:srgbClr val="12923D"/>
                </a:solidFill>
                <a:latin typeface="Calibri" panose="020F0502020204030204" pitchFamily="34" charset="0"/>
              </a:rPr>
              <a:t>盛岡手づくり村</a:t>
            </a:r>
            <a:endParaRPr lang="ja-JP" altLang="en-US" sz="600" dirty="0">
              <a:solidFill>
                <a:srgbClr val="12923D"/>
              </a:solidFill>
              <a:latin typeface="Calibri" panose="020F0502020204030204" pitchFamily="34" charset="0"/>
            </a:endParaRPr>
          </a:p>
        </p:txBody>
      </p:sp>
      <p:sp>
        <p:nvSpPr>
          <p:cNvPr id="45" name="テキスト ボックス 85"/>
          <p:cNvSpPr txBox="1">
            <a:spLocks noChangeArrowheads="1"/>
          </p:cNvSpPr>
          <p:nvPr/>
        </p:nvSpPr>
        <p:spPr bwMode="auto">
          <a:xfrm>
            <a:off x="8542072" y="2230203"/>
            <a:ext cx="307777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ja-JP" altLang="en-US" sz="600" dirty="0" smtClean="0">
                <a:solidFill>
                  <a:srgbClr val="12923D"/>
                </a:solidFill>
                <a:latin typeface="Calibri" panose="020F0502020204030204" pitchFamily="34" charset="0"/>
              </a:rPr>
              <a:t>盛岡市内</a:t>
            </a:r>
            <a:endParaRPr lang="ja-JP" altLang="en-US" sz="600" dirty="0">
              <a:solidFill>
                <a:srgbClr val="12923D"/>
              </a:solidFill>
              <a:latin typeface="Calibri" panose="020F0502020204030204" pitchFamily="34" charset="0"/>
            </a:endParaRPr>
          </a:p>
        </p:txBody>
      </p:sp>
      <p:sp>
        <p:nvSpPr>
          <p:cNvPr id="43" name="テキスト ボックス 77"/>
          <p:cNvSpPr txBox="1">
            <a:spLocks noChangeArrowheads="1"/>
          </p:cNvSpPr>
          <p:nvPr/>
        </p:nvSpPr>
        <p:spPr bwMode="auto">
          <a:xfrm>
            <a:off x="2306494" y="5015666"/>
            <a:ext cx="2196000" cy="24622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000" b="1" dirty="0" smtClean="0">
                <a:latin typeface="Calibri" panose="020F0502020204030204" pitchFamily="34" charset="0"/>
              </a:rPr>
              <a:t>盛岡じゃじゃ麺</a:t>
            </a:r>
            <a:endParaRPr lang="ja-JP" altLang="en-US" sz="1000" b="1" dirty="0">
              <a:latin typeface="Calibri" panose="020F0502020204030204" pitchFamily="34" charset="0"/>
            </a:endParaRPr>
          </a:p>
        </p:txBody>
      </p:sp>
      <p:sp>
        <p:nvSpPr>
          <p:cNvPr id="46" name="テキスト ボックス 34"/>
          <p:cNvSpPr txBox="1">
            <a:spLocks noChangeArrowheads="1"/>
          </p:cNvSpPr>
          <p:nvPr/>
        </p:nvSpPr>
        <p:spPr bwMode="auto">
          <a:xfrm>
            <a:off x="3307790" y="5271796"/>
            <a:ext cx="1196232" cy="846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2000" rIns="7200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ja-JP" altLang="en-US" sz="700" dirty="0" smtClean="0">
                <a:latin typeface="Calibri" panose="020F0502020204030204" pitchFamily="34" charset="0"/>
              </a:rPr>
              <a:t>盛岡</a:t>
            </a:r>
            <a:r>
              <a:rPr lang="ja-JP" altLang="en-US" sz="700" dirty="0">
                <a:latin typeface="Calibri" panose="020F0502020204030204" pitchFamily="34" charset="0"/>
              </a:rPr>
              <a:t>市民</a:t>
            </a:r>
            <a:r>
              <a:rPr lang="ja-JP" altLang="en-US" sz="700" dirty="0" smtClean="0">
                <a:latin typeface="Calibri" panose="020F0502020204030204" pitchFamily="34" charset="0"/>
              </a:rPr>
              <a:t>のソウルフードとして親しまれる</a:t>
            </a:r>
            <a:r>
              <a:rPr lang="ja-JP" altLang="en-US" sz="700" dirty="0" err="1" smtClean="0">
                <a:latin typeface="Calibri" panose="020F0502020204030204" pitchFamily="34" charset="0"/>
              </a:rPr>
              <a:t>じゃじゃ</a:t>
            </a:r>
            <a:r>
              <a:rPr lang="ja-JP" altLang="en-US" sz="700" dirty="0" smtClean="0">
                <a:latin typeface="Calibri" panose="020F0502020204030204" pitchFamily="34" charset="0"/>
              </a:rPr>
              <a:t>麺。ゆでた平うどんに特製の肉味噌やキュウリ、おろしショウガ、お好みで酢やラー油などをからめて食べる独特の麺です。</a:t>
            </a:r>
            <a:endParaRPr lang="ja-JP" altLang="en-US" sz="700" dirty="0">
              <a:latin typeface="Calibri" panose="020F0502020204030204" pitchFamily="34" charset="0"/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3458" y="5011200"/>
            <a:ext cx="2214563" cy="107156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52" name="正方形/長方形 51"/>
          <p:cNvSpPr/>
          <p:nvPr/>
        </p:nvSpPr>
        <p:spPr>
          <a:xfrm>
            <a:off x="2289458" y="5009726"/>
            <a:ext cx="2214563" cy="107156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56" name="正方形/長方形 55"/>
          <p:cNvSpPr/>
          <p:nvPr/>
        </p:nvSpPr>
        <p:spPr>
          <a:xfrm>
            <a:off x="4572000" y="5004539"/>
            <a:ext cx="2214563" cy="1076749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59" name="正方形/長方形 58"/>
          <p:cNvSpPr/>
          <p:nvPr/>
        </p:nvSpPr>
        <p:spPr>
          <a:xfrm>
            <a:off x="6858000" y="5004539"/>
            <a:ext cx="2286000" cy="1076749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61" name="テキスト ボックス 77"/>
          <p:cNvSpPr txBox="1">
            <a:spLocks noChangeArrowheads="1"/>
          </p:cNvSpPr>
          <p:nvPr/>
        </p:nvSpPr>
        <p:spPr bwMode="auto">
          <a:xfrm>
            <a:off x="10800" y="5017412"/>
            <a:ext cx="2203200" cy="2444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000" b="1" dirty="0" smtClean="0">
                <a:latin typeface="Calibri" panose="020F0502020204030204" pitchFamily="34" charset="0"/>
              </a:rPr>
              <a:t>盛岡冷麺</a:t>
            </a:r>
            <a:endParaRPr lang="en-US" altLang="ja-JP" sz="1000" b="1" dirty="0">
              <a:latin typeface="Calibri" panose="020F0502020204030204" pitchFamily="34" charset="0"/>
            </a:endParaRPr>
          </a:p>
        </p:txBody>
      </p:sp>
      <p:sp>
        <p:nvSpPr>
          <p:cNvPr id="62" name="テキスト ボックス 34"/>
          <p:cNvSpPr txBox="1">
            <a:spLocks noChangeArrowheads="1"/>
          </p:cNvSpPr>
          <p:nvPr/>
        </p:nvSpPr>
        <p:spPr bwMode="auto">
          <a:xfrm>
            <a:off x="949039" y="5344831"/>
            <a:ext cx="126898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ja-JP" altLang="en-US" sz="700" dirty="0" smtClean="0">
                <a:latin typeface="Calibri" panose="020F0502020204030204" pitchFamily="34" charset="0"/>
              </a:rPr>
              <a:t>盛岡ご当地グルメの代表格。コクのある牛スープ、歯ごたえのある麺はお店ごとに趣向を凝らしています。</a:t>
            </a:r>
            <a:endParaRPr lang="ja-JP" altLang="en-US" sz="700" dirty="0">
              <a:latin typeface="Calibri" panose="020F0502020204030204" pitchFamily="34" charset="0"/>
            </a:endParaRPr>
          </a:p>
        </p:txBody>
      </p:sp>
      <p:pic>
        <p:nvPicPr>
          <p:cNvPr id="63" name="図 62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57" t="14328" r="6325" b="11434"/>
          <a:stretch/>
        </p:blipFill>
        <p:spPr>
          <a:xfrm>
            <a:off x="41572" y="5300907"/>
            <a:ext cx="907467" cy="758495"/>
          </a:xfrm>
          <a:prstGeom prst="rect">
            <a:avLst/>
          </a:prstGeom>
        </p:spPr>
      </p:pic>
      <p:sp>
        <p:nvSpPr>
          <p:cNvPr id="66" name="テキスト ボックス 77"/>
          <p:cNvSpPr txBox="1">
            <a:spLocks noChangeArrowheads="1"/>
          </p:cNvSpPr>
          <p:nvPr/>
        </p:nvSpPr>
        <p:spPr bwMode="auto">
          <a:xfrm>
            <a:off x="6876000" y="5012840"/>
            <a:ext cx="2266419" cy="24622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000" b="1" dirty="0">
                <a:latin typeface="Calibri" panose="020F0502020204030204" pitchFamily="34" charset="0"/>
              </a:rPr>
              <a:t>小岩井農場</a:t>
            </a:r>
            <a:r>
              <a:rPr lang="ja-JP" altLang="en-US" sz="1000" b="1" dirty="0" err="1">
                <a:latin typeface="Calibri" panose="020F0502020204030204" pitchFamily="34" charset="0"/>
              </a:rPr>
              <a:t>まきば</a:t>
            </a:r>
            <a:r>
              <a:rPr lang="ja-JP" altLang="en-US" sz="1000" b="1" dirty="0" smtClean="0">
                <a:latin typeface="Calibri" panose="020F0502020204030204" pitchFamily="34" charset="0"/>
              </a:rPr>
              <a:t>園</a:t>
            </a:r>
            <a:endParaRPr lang="en-US" altLang="ja-JP" sz="1000" b="1" dirty="0">
              <a:latin typeface="Calibri" panose="020F0502020204030204" pitchFamily="34" charset="0"/>
            </a:endParaRPr>
          </a:p>
        </p:txBody>
      </p:sp>
      <p:sp>
        <p:nvSpPr>
          <p:cNvPr id="36" name="テキスト ボックス 63"/>
          <p:cNvSpPr txBox="1">
            <a:spLocks noChangeArrowheads="1"/>
          </p:cNvSpPr>
          <p:nvPr/>
        </p:nvSpPr>
        <p:spPr bwMode="auto">
          <a:xfrm>
            <a:off x="7945443" y="5261887"/>
            <a:ext cx="1178408" cy="846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36000" rIns="3600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ja-JP" altLang="en-US" sz="700" dirty="0">
                <a:latin typeface="Calibri" panose="020F0502020204030204" pitchFamily="34" charset="0"/>
              </a:rPr>
              <a:t>総面積</a:t>
            </a:r>
            <a:r>
              <a:rPr lang="en-US" altLang="ja-JP" sz="700" dirty="0">
                <a:latin typeface="Calibri" panose="020F0502020204030204" pitchFamily="34" charset="0"/>
              </a:rPr>
              <a:t>3,000ha</a:t>
            </a:r>
            <a:r>
              <a:rPr lang="ja-JP" altLang="en-US" sz="700" dirty="0">
                <a:latin typeface="Calibri" panose="020F0502020204030204" pitchFamily="34" charset="0"/>
              </a:rPr>
              <a:t>を誇る、明治</a:t>
            </a:r>
            <a:r>
              <a:rPr lang="en-US" altLang="ja-JP" sz="700" dirty="0">
                <a:latin typeface="Calibri" panose="020F0502020204030204" pitchFamily="34" charset="0"/>
              </a:rPr>
              <a:t>24</a:t>
            </a:r>
            <a:r>
              <a:rPr lang="ja-JP" altLang="en-US" sz="700" dirty="0">
                <a:latin typeface="Calibri" panose="020F0502020204030204" pitchFamily="34" charset="0"/>
              </a:rPr>
              <a:t>年創業の総合農場。広い農場をめぐるバスツアーや牛乳の製造工程が見学できるほか、</a:t>
            </a:r>
            <a:r>
              <a:rPr lang="ja-JP" altLang="en-US" sz="700" dirty="0" err="1">
                <a:latin typeface="Calibri" panose="020F0502020204030204" pitchFamily="34" charset="0"/>
              </a:rPr>
              <a:t>まきば</a:t>
            </a:r>
            <a:r>
              <a:rPr lang="ja-JP" altLang="en-US" sz="700" dirty="0">
                <a:latin typeface="Calibri" panose="020F0502020204030204" pitchFamily="34" charset="0"/>
              </a:rPr>
              <a:t>園では乗馬やアーチェリー、農場自然散策などもできます。</a:t>
            </a:r>
          </a:p>
        </p:txBody>
      </p:sp>
      <p:pic>
        <p:nvPicPr>
          <p:cNvPr id="37" name="図 36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12535"/>
          <a:stretch/>
        </p:blipFill>
        <p:spPr>
          <a:xfrm>
            <a:off x="6899237" y="5284117"/>
            <a:ext cx="1013307" cy="772531"/>
          </a:xfrm>
          <a:prstGeom prst="rect">
            <a:avLst/>
          </a:prstGeom>
        </p:spPr>
      </p:pic>
      <p:sp>
        <p:nvSpPr>
          <p:cNvPr id="38" name="テキスト ボックス 34"/>
          <p:cNvSpPr txBox="1">
            <a:spLocks noChangeArrowheads="1"/>
          </p:cNvSpPr>
          <p:nvPr/>
        </p:nvSpPr>
        <p:spPr bwMode="auto">
          <a:xfrm>
            <a:off x="5229771" y="5380359"/>
            <a:ext cx="1529443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ja-JP" altLang="en-US" sz="700" dirty="0" smtClean="0">
                <a:latin typeface="Calibri" panose="020F0502020204030204" pitchFamily="34" charset="0"/>
              </a:rPr>
              <a:t>盛岡地域の地場産業を一堂に集めた複合体験施設。実際</a:t>
            </a:r>
            <a:r>
              <a:rPr lang="ja-JP" altLang="en-US" sz="700" dirty="0">
                <a:latin typeface="Calibri" panose="020F0502020204030204" pitchFamily="34" charset="0"/>
              </a:rPr>
              <a:t>に職人の手ほどきを</a:t>
            </a:r>
            <a:r>
              <a:rPr lang="ja-JP" altLang="en-US" sz="700" dirty="0" smtClean="0">
                <a:latin typeface="Calibri" panose="020F0502020204030204" pitchFamily="34" charset="0"/>
              </a:rPr>
              <a:t>受けながら、南部せんべいやさまざまな工芸品の「</a:t>
            </a:r>
            <a:r>
              <a:rPr lang="ja-JP" altLang="en-US" sz="700" dirty="0">
                <a:latin typeface="Calibri" panose="020F0502020204030204" pitchFamily="34" charset="0"/>
              </a:rPr>
              <a:t>ものづくり体験」が</a:t>
            </a:r>
            <a:r>
              <a:rPr lang="ja-JP" altLang="en-US" sz="700" dirty="0" smtClean="0">
                <a:latin typeface="Calibri" panose="020F0502020204030204" pitchFamily="34" charset="0"/>
              </a:rPr>
              <a:t>できます。</a:t>
            </a:r>
            <a:endParaRPr lang="ja-JP" altLang="en-US" sz="700" dirty="0">
              <a:latin typeface="Calibri" panose="020F0502020204030204" pitchFamily="34" charset="0"/>
            </a:endParaRPr>
          </a:p>
        </p:txBody>
      </p:sp>
      <p:pic>
        <p:nvPicPr>
          <p:cNvPr id="39" name="図 38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493" b="2528"/>
          <a:stretch/>
        </p:blipFill>
        <p:spPr>
          <a:xfrm>
            <a:off x="4621630" y="5271796"/>
            <a:ext cx="610782" cy="797171"/>
          </a:xfrm>
          <a:prstGeom prst="rect">
            <a:avLst/>
          </a:prstGeom>
        </p:spPr>
      </p:pic>
      <p:pic>
        <p:nvPicPr>
          <p:cNvPr id="2" name="図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6494" y="5324303"/>
            <a:ext cx="1037999" cy="692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7909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276</Words>
  <Application>Microsoft Office PowerPoint</Application>
  <PresentationFormat>画面に合わせる (4:3)</PresentationFormat>
  <Paragraphs>28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aritv-Ise</cp:lastModifiedBy>
  <cp:revision>1</cp:revision>
  <dcterms:created xsi:type="dcterms:W3CDTF">2018-03-29T04:53:43Z</dcterms:created>
  <dcterms:modified xsi:type="dcterms:W3CDTF">2018-03-29T04:54:47Z</dcterms:modified>
</cp:coreProperties>
</file>