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271191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90358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76299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242657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411386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725075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86397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108408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737968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18367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FC5F3F1-0A76-494A-A9FA-F5D1A09A4816}"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3344591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5F3F1-0A76-494A-A9FA-F5D1A09A4816}"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69B6B-304D-4DA1-964E-9B78DE11E6B9}" type="slidenum">
              <a:rPr kumimoji="1" lang="ja-JP" altLang="en-US" smtClean="0"/>
              <a:t>‹#›</a:t>
            </a:fld>
            <a:endParaRPr kumimoji="1" lang="ja-JP" altLang="en-US"/>
          </a:p>
        </p:txBody>
      </p:sp>
    </p:spTree>
    <p:extLst>
      <p:ext uri="{BB962C8B-B14F-4D97-AF65-F5344CB8AC3E}">
        <p14:creationId xmlns:p14="http://schemas.microsoft.com/office/powerpoint/2010/main" val="2344295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グループ化 12"/>
          <p:cNvGrpSpPr/>
          <p:nvPr/>
        </p:nvGrpSpPr>
        <p:grpSpPr>
          <a:xfrm>
            <a:off x="6803217" y="847723"/>
            <a:ext cx="2224345" cy="3715803"/>
            <a:chOff x="6822399" y="847723"/>
            <a:chExt cx="2224345" cy="3715803"/>
          </a:xfrm>
        </p:grpSpPr>
        <p:grpSp>
          <p:nvGrpSpPr>
            <p:cNvPr id="47" name="グループ化 46"/>
            <p:cNvGrpSpPr/>
            <p:nvPr/>
          </p:nvGrpSpPr>
          <p:grpSpPr>
            <a:xfrm>
              <a:off x="6822399" y="847723"/>
              <a:ext cx="2224345"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3" name="直線コネクタ 52"/>
              <p:cNvCxnSpPr>
                <a:stCxn id="68" idx="1"/>
              </p:cNvCxnSpPr>
              <p:nvPr/>
            </p:nvCxnSpPr>
            <p:spPr>
              <a:xfrm flipH="1" flipV="1">
                <a:off x="8705445" y="1892876"/>
                <a:ext cx="158989" cy="82981"/>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a:stCxn id="45" idx="2"/>
                <a:endCxn id="69" idx="1"/>
              </p:cNvCxnSpPr>
              <p:nvPr/>
            </p:nvCxnSpPr>
            <p:spPr>
              <a:xfrm>
                <a:off x="8346426" y="1929698"/>
                <a:ext cx="285292" cy="155313"/>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8" name="テキスト ボックス 85"/>
              <p:cNvSpPr txBox="1">
                <a:spLocks noChangeArrowheads="1"/>
              </p:cNvSpPr>
              <p:nvPr/>
            </p:nvSpPr>
            <p:spPr bwMode="auto">
              <a:xfrm>
                <a:off x="8566736" y="1794388"/>
                <a:ext cx="216308" cy="86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龍泉洞</a:t>
                </a:r>
                <a:endParaRPr lang="ja-JP" altLang="en-US" sz="600" dirty="0">
                  <a:solidFill>
                    <a:srgbClr val="12923D"/>
                  </a:solidFill>
                  <a:latin typeface="Calibri" panose="020F0502020204030204" pitchFamily="34" charset="0"/>
                </a:endParaRPr>
              </a:p>
            </p:txBody>
          </p:sp>
          <p:cxnSp>
            <p:nvCxnSpPr>
              <p:cNvPr id="64" name="直線コネクタ 63"/>
              <p:cNvCxnSpPr/>
              <p:nvPr/>
            </p:nvCxnSpPr>
            <p:spPr>
              <a:xfrm flipH="1">
                <a:off x="8183045" y="2102988"/>
                <a:ext cx="370332" cy="68914"/>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8" name="円/楕円 67"/>
            <p:cNvSpPr/>
            <p:nvPr/>
          </p:nvSpPr>
          <p:spPr>
            <a:xfrm>
              <a:off x="8740502" y="233057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69" name="円/楕円 68"/>
            <p:cNvSpPr/>
            <p:nvPr/>
          </p:nvSpPr>
          <p:spPr>
            <a:xfrm>
              <a:off x="8492160" y="2446449"/>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2144" name="テキスト ボックス 77"/>
          <p:cNvSpPr txBox="1">
            <a:spLocks noChangeArrowheads="1"/>
          </p:cNvSpPr>
          <p:nvPr/>
        </p:nvSpPr>
        <p:spPr bwMode="auto">
          <a:xfrm>
            <a:off x="5046" y="5009855"/>
            <a:ext cx="2212617"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龍泉洞</a:t>
            </a:r>
          </a:p>
        </p:txBody>
      </p:sp>
      <p:sp>
        <p:nvSpPr>
          <p:cNvPr id="2145" name="テキスト ボックス 77"/>
          <p:cNvSpPr txBox="1">
            <a:spLocks noChangeArrowheads="1"/>
          </p:cNvSpPr>
          <p:nvPr/>
        </p:nvSpPr>
        <p:spPr bwMode="auto">
          <a:xfrm>
            <a:off x="2289100" y="5010644"/>
            <a:ext cx="2214921"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浄土ヶ浜　遊覧船乗車</a:t>
            </a:r>
            <a:endParaRPr lang="en-US" altLang="ja-JP"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8" y="5007146"/>
            <a:ext cx="2215455"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US" sz="1000" b="1" dirty="0">
                <a:latin typeface="Calibri" panose="020F0502020204030204" pitchFamily="34" charset="0"/>
              </a:rPr>
              <a:t>宮古地区震災学習</a:t>
            </a:r>
          </a:p>
        </p:txBody>
      </p:sp>
      <p:sp>
        <p:nvSpPr>
          <p:cNvPr id="2149" name="Text Box 65"/>
          <p:cNvSpPr txBox="1">
            <a:spLocks noChangeArrowheads="1"/>
          </p:cNvSpPr>
          <p:nvPr/>
        </p:nvSpPr>
        <p:spPr bwMode="auto">
          <a:xfrm>
            <a:off x="6860167" y="5007146"/>
            <a:ext cx="2283833" cy="248402"/>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わんこ</a:t>
            </a:r>
            <a:r>
              <a:rPr lang="ja-JP" altLang="en-US" sz="1000" b="1" dirty="0" smtClean="0">
                <a:latin typeface="Calibri" panose="020F0502020204030204" pitchFamily="34" charset="0"/>
              </a:rPr>
              <a:t>そば体験</a:t>
            </a:r>
            <a:endParaRPr lang="zh-TW" altLang="en-US"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日本三大鍾乳洞「龍泉洞」・宮古地区震災学習</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岩手県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1359608406"/>
              </p:ext>
            </p:extLst>
          </p:nvPr>
        </p:nvGraphicFramePr>
        <p:xfrm>
          <a:off x="7937" y="871844"/>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各地＝＝＝盛岡市内自主研修（昼食）＝＝</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＝＝盛岡手づくり村（地場産業体験）＝＝</a:t>
                      </a:r>
                      <a:r>
                        <a:rPr kumimoji="1" lang="en-US" altLang="ja-JP" sz="900" b="0" i="0" u="none" strike="noStrike" cap="none" normalizeH="0" baseline="0" dirty="0" smtClean="0">
                          <a:ln>
                            <a:noFill/>
                          </a:ln>
                          <a:solidFill>
                            <a:schemeClr val="tx1"/>
                          </a:solidFill>
                          <a:effectLst/>
                          <a:latin typeface="+mn-ea"/>
                          <a:ea typeface="+mn-ea"/>
                        </a:rPr>
                        <a:t>(15</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＝＝盛岡・雫石周辺、つなぎ・鶯宿温泉等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つなぎ温泉</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鶯宿温泉　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(120</a:t>
                      </a:r>
                      <a:r>
                        <a:rPr kumimoji="1" lang="ja-JP" altLang="en-US" sz="900" b="0" i="0" u="none" strike="noStrike" cap="none" normalizeH="0" baseline="0" dirty="0" smtClean="0">
                          <a:ln>
                            <a:noFill/>
                          </a:ln>
                          <a:solidFill>
                            <a:schemeClr val="tx1"/>
                          </a:solidFill>
                          <a:effectLst/>
                          <a:latin typeface="+mn-ea"/>
                          <a:ea typeface="+mn-ea"/>
                        </a:rPr>
                        <a:t>～</a:t>
                      </a:r>
                      <a:r>
                        <a:rPr kumimoji="1" lang="en-US" altLang="ja-JP" sz="900" b="0" i="0" u="none" strike="noStrike" cap="none" normalizeH="0" baseline="0" dirty="0" smtClean="0">
                          <a:ln>
                            <a:noFill/>
                          </a:ln>
                          <a:solidFill>
                            <a:schemeClr val="tx1"/>
                          </a:solidFill>
                          <a:effectLst/>
                          <a:latin typeface="+mn-ea"/>
                          <a:ea typeface="+mn-ea"/>
                        </a:rPr>
                        <a:t>150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＝＝龍泉洞＝＝</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＝＝岩手県立水産科学館＝＝</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＝＝浄土ヶ浜～～</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（遊覧船・ウミネコ餌付体験）～浄土ヶ浜＝＝</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＝＝宮古地区震災学習＝＝</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＝＝宮古周辺ホテル</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宮古市内　等</a:t>
                      </a:r>
                      <a:endParaRPr kumimoji="1" lang="en-US" altLang="ja-JP" sz="900" b="0" i="0" u="none" strike="noStrike" cap="none" normalizeH="0" baseline="0" dirty="0" smtClean="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(120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＝＝盛岡市内（わんこそば体験）＝＝＝各地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8" y="5011200"/>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8" y="5009726"/>
            <a:ext cx="2214563"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2000" y="5004539"/>
            <a:ext cx="2214563"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86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2148" name="テキスト ボックス 63"/>
          <p:cNvSpPr txBox="1">
            <a:spLocks noChangeArrowheads="1"/>
          </p:cNvSpPr>
          <p:nvPr/>
        </p:nvSpPr>
        <p:spPr bwMode="auto">
          <a:xfrm>
            <a:off x="3386699" y="5279377"/>
            <a:ext cx="112043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日本庭園や絵画のような美しさを持つ景勝地。遊覧船に乗り、ウミネコの餌付けや、洋上からしか見られないリアス海岸の観察ができます。</a:t>
            </a:r>
            <a:endParaRPr lang="ja-JP" altLang="en-US" sz="700" dirty="0">
              <a:latin typeface="Calibri" panose="020F0502020204030204" pitchFamily="34" charset="0"/>
            </a:endParaRPr>
          </a:p>
        </p:txBody>
      </p:sp>
      <p:sp>
        <p:nvSpPr>
          <p:cNvPr id="2150" name="テキスト ボックス 95"/>
          <p:cNvSpPr txBox="1">
            <a:spLocks noChangeArrowheads="1"/>
          </p:cNvSpPr>
          <p:nvPr/>
        </p:nvSpPr>
        <p:spPr bwMode="auto">
          <a:xfrm>
            <a:off x="5691376" y="5351554"/>
            <a:ext cx="1121455"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震災で甚大な被害を受けた田老地区を実際に訪れ、地元ガイドの話を聞くことで、震災の理解や防災意識の醸成が期待できます。</a:t>
            </a:r>
            <a:endParaRPr lang="ja-JP" altLang="en-US" sz="700" dirty="0">
              <a:latin typeface="Calibri" panose="020F0502020204030204" pitchFamily="34" charset="0"/>
            </a:endParaRPr>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sp>
        <p:nvSpPr>
          <p:cNvPr id="42" name="円/楕円 41"/>
          <p:cNvSpPr/>
          <p:nvPr/>
        </p:nvSpPr>
        <p:spPr>
          <a:xfrm>
            <a:off x="8397578" y="2448775"/>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44" name="テキスト ボックス 85"/>
          <p:cNvSpPr txBox="1">
            <a:spLocks noChangeArrowheads="1"/>
          </p:cNvSpPr>
          <p:nvPr/>
        </p:nvSpPr>
        <p:spPr bwMode="auto">
          <a:xfrm>
            <a:off x="7500215" y="2502750"/>
            <a:ext cx="48410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盛岡手づくり村</a:t>
            </a:r>
            <a:endParaRPr lang="ja-JP" altLang="en-US" sz="600" dirty="0">
              <a:solidFill>
                <a:srgbClr val="12923D"/>
              </a:solidFill>
              <a:latin typeface="Calibri" panose="020F0502020204030204" pitchFamily="34" charset="0"/>
            </a:endParaRPr>
          </a:p>
        </p:txBody>
      </p:sp>
      <p:sp>
        <p:nvSpPr>
          <p:cNvPr id="45" name="テキスト ボックス 85"/>
          <p:cNvSpPr txBox="1">
            <a:spLocks noChangeArrowheads="1"/>
          </p:cNvSpPr>
          <p:nvPr/>
        </p:nvSpPr>
        <p:spPr bwMode="auto">
          <a:xfrm>
            <a:off x="8022545" y="2197151"/>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r" eaLnBrk="1" hangingPunct="1"/>
            <a:r>
              <a:rPr lang="ja-JP" altLang="en-US" sz="600" dirty="0" smtClean="0">
                <a:solidFill>
                  <a:srgbClr val="12923D"/>
                </a:solidFill>
                <a:latin typeface="Calibri" panose="020F0502020204030204" pitchFamily="34" charset="0"/>
              </a:rPr>
              <a:t>盛岡市内</a:t>
            </a:r>
            <a:endParaRPr lang="ja-JP" altLang="en-US" sz="600" dirty="0">
              <a:solidFill>
                <a:srgbClr val="12923D"/>
              </a:solidFill>
              <a:latin typeface="Calibri" panose="020F0502020204030204" pitchFamily="34" charset="0"/>
            </a:endParaRPr>
          </a:p>
        </p:txBody>
      </p:sp>
      <p:sp>
        <p:nvSpPr>
          <p:cNvPr id="38" name="円/楕円 37"/>
          <p:cNvSpPr/>
          <p:nvPr/>
        </p:nvSpPr>
        <p:spPr>
          <a:xfrm>
            <a:off x="8848359" y="243744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3" name="直線コネクタ 42"/>
          <p:cNvCxnSpPr/>
          <p:nvPr/>
        </p:nvCxnSpPr>
        <p:spPr>
          <a:xfrm flipV="1">
            <a:off x="8772018" y="2470066"/>
            <a:ext cx="96738" cy="21169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テキスト ボックス 85"/>
          <p:cNvSpPr txBox="1">
            <a:spLocks noChangeArrowheads="1"/>
          </p:cNvSpPr>
          <p:nvPr/>
        </p:nvSpPr>
        <p:spPr bwMode="auto">
          <a:xfrm>
            <a:off x="8122772" y="2684268"/>
            <a:ext cx="7437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岩手県立水産科学館、</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浄土ヶ浜</a:t>
            </a:r>
            <a:endParaRPr lang="ja-JP" altLang="en-US" sz="600" dirty="0">
              <a:solidFill>
                <a:srgbClr val="12923D"/>
              </a:solidFill>
              <a:latin typeface="Calibri" panose="020F0502020204030204" pitchFamily="34" charset="0"/>
            </a:endParaRPr>
          </a:p>
        </p:txBody>
      </p:sp>
      <p:sp>
        <p:nvSpPr>
          <p:cNvPr id="54" name="円/楕円 53"/>
          <p:cNvSpPr/>
          <p:nvPr/>
        </p:nvSpPr>
        <p:spPr>
          <a:xfrm>
            <a:off x="8843724" y="2374452"/>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55" name="直線コネクタ 54"/>
          <p:cNvCxnSpPr>
            <a:endCxn id="56" idx="2"/>
          </p:cNvCxnSpPr>
          <p:nvPr/>
        </p:nvCxnSpPr>
        <p:spPr>
          <a:xfrm flipH="1" flipV="1">
            <a:off x="8789063" y="1909644"/>
            <a:ext cx="82629" cy="44963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56" name="テキスト ボックス 85"/>
          <p:cNvSpPr txBox="1">
            <a:spLocks noChangeArrowheads="1"/>
          </p:cNvSpPr>
          <p:nvPr/>
        </p:nvSpPr>
        <p:spPr bwMode="auto">
          <a:xfrm>
            <a:off x="8562399" y="1724978"/>
            <a:ext cx="453327"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宮古地区</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震災学習</a:t>
            </a:r>
            <a:endParaRPr lang="ja-JP" altLang="en-US" sz="600" dirty="0">
              <a:solidFill>
                <a:srgbClr val="12923D"/>
              </a:solidFill>
              <a:latin typeface="Calibri" panose="020F0502020204030204" pitchFamily="34" charset="0"/>
            </a:endParaRPr>
          </a:p>
        </p:txBody>
      </p:sp>
      <p:pic>
        <p:nvPicPr>
          <p:cNvPr id="31" name="図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15418" y="5292000"/>
            <a:ext cx="1138012" cy="758952"/>
          </a:xfrm>
          <a:prstGeom prst="rect">
            <a:avLst/>
          </a:prstGeom>
        </p:spPr>
      </p:pic>
      <p:pic>
        <p:nvPicPr>
          <p:cNvPr id="2049" name="図 204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83790" y="5292000"/>
            <a:ext cx="1126250" cy="753733"/>
          </a:xfrm>
          <a:prstGeom prst="rect">
            <a:avLst/>
          </a:prstGeom>
        </p:spPr>
      </p:pic>
      <p:sp>
        <p:nvSpPr>
          <p:cNvPr id="50" name="テキスト ボックス 34"/>
          <p:cNvSpPr txBox="1">
            <a:spLocks noChangeArrowheads="1"/>
          </p:cNvSpPr>
          <p:nvPr/>
        </p:nvSpPr>
        <p:spPr bwMode="auto">
          <a:xfrm>
            <a:off x="796023" y="5284105"/>
            <a:ext cx="141578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ドラゴンブルーに輝く地底湖を持つ、日本三大鍾乳洞のひとつ。一般公開されているコースでも約</a:t>
            </a:r>
            <a:r>
              <a:rPr lang="en-US" altLang="ja-JP" sz="700" dirty="0" smtClean="0">
                <a:latin typeface="Calibri" panose="020F0502020204030204" pitchFamily="34" charset="0"/>
              </a:rPr>
              <a:t>700m</a:t>
            </a:r>
            <a:r>
              <a:rPr lang="ja-JP" altLang="en-US" sz="700" dirty="0" smtClean="0">
                <a:latin typeface="Calibri" panose="020F0502020204030204" pitchFamily="34" charset="0"/>
              </a:rPr>
              <a:t>あります。地元のガイドの案内で、鍾乳洞や各種鍾乳石について学ぶことができます。</a:t>
            </a:r>
            <a:endParaRPr lang="ja-JP" altLang="en-US" sz="700" dirty="0">
              <a:latin typeface="Calibri" panose="020F0502020204030204" pitchFamily="34" charset="0"/>
            </a:endParaRPr>
          </a:p>
        </p:txBody>
      </p:sp>
      <p:pic>
        <p:nvPicPr>
          <p:cNvPr id="51" name="図 50"/>
          <p:cNvPicPr>
            <a:picLocks noChangeAspect="1"/>
          </p:cNvPicPr>
          <p:nvPr/>
        </p:nvPicPr>
        <p:blipFill rotWithShape="1">
          <a:blip r:embed="rId6" cstate="print">
            <a:extLst>
              <a:ext uri="{28A0092B-C50C-407E-A947-70E740481C1C}">
                <a14:useLocalDpi xmlns:a14="http://schemas.microsoft.com/office/drawing/2010/main" val="0"/>
              </a:ext>
            </a:extLst>
          </a:blip>
          <a:srcRect t="18684" b="6103"/>
          <a:stretch/>
        </p:blipFill>
        <p:spPr>
          <a:xfrm>
            <a:off x="31370" y="5273149"/>
            <a:ext cx="732060" cy="771559"/>
          </a:xfrm>
          <a:prstGeom prst="rect">
            <a:avLst/>
          </a:prstGeom>
        </p:spPr>
      </p:pic>
      <p:pic>
        <p:nvPicPr>
          <p:cNvPr id="2" name="図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81961" y="5313479"/>
            <a:ext cx="992233" cy="707092"/>
          </a:xfrm>
          <a:prstGeom prst="rect">
            <a:avLst/>
          </a:prstGeom>
        </p:spPr>
      </p:pic>
      <p:sp>
        <p:nvSpPr>
          <p:cNvPr id="52" name="テキスト ボックス 95"/>
          <p:cNvSpPr txBox="1">
            <a:spLocks noChangeArrowheads="1"/>
          </p:cNvSpPr>
          <p:nvPr/>
        </p:nvSpPr>
        <p:spPr bwMode="auto">
          <a:xfrm>
            <a:off x="7864732" y="5301537"/>
            <a:ext cx="1232300" cy="7190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お腹いっぱいになるまで召し上がれという気持ちがこもったおもてなし料理。</a:t>
            </a:r>
            <a:r>
              <a:rPr lang="ja-JP" altLang="en-US" sz="700" dirty="0">
                <a:latin typeface="Calibri" panose="020F0502020204030204" pitchFamily="34" charset="0"/>
              </a:rPr>
              <a:t>お給仕</a:t>
            </a:r>
            <a:r>
              <a:rPr lang="ja-JP" altLang="en-US" sz="700" dirty="0" smtClean="0">
                <a:latin typeface="Calibri" panose="020F0502020204030204" pitchFamily="34" charset="0"/>
              </a:rPr>
              <a:t>さんとのかけあいを楽しみつつ、最後</a:t>
            </a:r>
            <a:r>
              <a:rPr lang="ja-JP" altLang="en-US" sz="700" dirty="0">
                <a:latin typeface="Calibri" panose="020F0502020204030204" pitchFamily="34" charset="0"/>
              </a:rPr>
              <a:t>に食べたお椀の数を</a:t>
            </a:r>
            <a:r>
              <a:rPr lang="ja-JP" altLang="en-US" sz="700" dirty="0" smtClean="0">
                <a:latin typeface="Calibri" panose="020F0502020204030204" pitchFamily="34" charset="0"/>
              </a:rPr>
              <a:t>競い合います。給仕の体験もできます。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2894103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353</Words>
  <Application>Microsoft Office PowerPoint</Application>
  <PresentationFormat>画面に合わせる (4:3)</PresentationFormat>
  <Paragraphs>37</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2018-03-29T04:55:12Z</dcterms:created>
  <dcterms:modified xsi:type="dcterms:W3CDTF">2018-03-29T04:55:55Z</dcterms:modified>
</cp:coreProperties>
</file>