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420093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1983862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295182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3682489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165241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3276769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4145156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738394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1898133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2933939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3937D06-D434-4929-8A64-F44E495309DB}"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938640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937D06-D434-4929-8A64-F44E495309DB}"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642D7A-88E9-4B87-B9F4-05E6A2EFC278}" type="slidenum">
              <a:rPr kumimoji="1" lang="ja-JP" altLang="en-US" smtClean="0"/>
              <a:t>‹#›</a:t>
            </a:fld>
            <a:endParaRPr kumimoji="1" lang="ja-JP" altLang="en-US"/>
          </a:p>
        </p:txBody>
      </p:sp>
    </p:spTree>
    <p:extLst>
      <p:ext uri="{BB962C8B-B14F-4D97-AF65-F5344CB8AC3E}">
        <p14:creationId xmlns:p14="http://schemas.microsoft.com/office/powerpoint/2010/main" val="1964894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喜多方ラーメン</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zh-TW" altLang="en-US" sz="1000" b="1" dirty="0">
                <a:latin typeface="Calibri" panose="020F0502020204030204" pitchFamily="34" charset="0"/>
              </a:rPr>
              <a:t>喜多方市農家</a:t>
            </a:r>
            <a:r>
              <a:rPr lang="zh-TW" altLang="en-US" sz="1000" b="1" dirty="0" smtClean="0">
                <a:latin typeface="Calibri" panose="020F0502020204030204" pitchFamily="34" charset="0"/>
              </a:rPr>
              <a:t>民</a:t>
            </a:r>
            <a:r>
              <a:rPr lang="ja-JP" altLang="en-US" sz="1000" b="1" dirty="0" smtClean="0">
                <a:latin typeface="Calibri" panose="020F0502020204030204" pitchFamily="34" charset="0"/>
              </a:rPr>
              <a:t>泊</a:t>
            </a:r>
            <a:r>
              <a:rPr lang="zh-TW" altLang="en-US" sz="1000" b="1" dirty="0" smtClean="0">
                <a:latin typeface="Calibri" panose="020F0502020204030204" pitchFamily="34" charset="0"/>
              </a:rPr>
              <a:t>体験</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zh-TW" altLang="en-US" sz="1000" b="1" smtClean="0">
                <a:latin typeface="Calibri" panose="020F0502020204030204" pitchFamily="34" charset="0"/>
              </a:rPr>
              <a:t>野口</a:t>
            </a:r>
            <a:r>
              <a:rPr lang="ja-JP" altLang="en-US" sz="1000" b="1">
                <a:latin typeface="Calibri" panose="020F0502020204030204" pitchFamily="34" charset="0"/>
              </a:rPr>
              <a:t>英世</a:t>
            </a:r>
            <a:r>
              <a:rPr lang="zh-TW" altLang="en-US" sz="1000" b="1" smtClean="0">
                <a:latin typeface="Calibri" panose="020F0502020204030204" pitchFamily="34" charset="0"/>
              </a:rPr>
              <a:t>記念館</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南ヶ丘</a:t>
            </a:r>
            <a:r>
              <a:rPr lang="ja-JP" altLang="en-US" sz="1000" b="1" dirty="0" smtClean="0">
                <a:latin typeface="Calibri" panose="020F0502020204030204" pitchFamily="34" charset="0"/>
              </a:rPr>
              <a:t>牧場</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蔵のまち喜多方散策と農家民泊体験</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福島県</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723198262"/>
              </p:ext>
            </p:extLst>
          </p:nvPr>
        </p:nvGraphicFramePr>
        <p:xfrm>
          <a:off x="7937" y="871844"/>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a:t>
                      </a:r>
                      <a:r>
                        <a:rPr kumimoji="1" lang="ja-JP" altLang="en-US" sz="900" b="0" i="0" u="none" strike="noStrike" cap="none" normalizeH="0" baseline="0" smtClean="0">
                          <a:ln>
                            <a:noFill/>
                          </a:ln>
                          <a:solidFill>
                            <a:schemeClr val="tx1"/>
                          </a:solidFill>
                          <a:effectLst/>
                          <a:latin typeface="+mn-ea"/>
                          <a:ea typeface="+mn-ea"/>
                        </a:rPr>
                        <a:t>＝＝蔵</a:t>
                      </a:r>
                      <a:r>
                        <a:rPr kumimoji="1" lang="ja-JP" altLang="en-US" sz="900" b="0" i="0" u="none" strike="noStrike" cap="none" normalizeH="0" baseline="0" dirty="0" smtClean="0">
                          <a:ln>
                            <a:noFill/>
                          </a:ln>
                          <a:solidFill>
                            <a:schemeClr val="tx1"/>
                          </a:solidFill>
                          <a:effectLst/>
                          <a:latin typeface="+mn-ea"/>
                          <a:ea typeface="+mn-ea"/>
                        </a:rPr>
                        <a:t>のまち喜多方自主研修（昼食</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ラーメン券利用）</a:t>
                      </a:r>
                      <a:r>
                        <a:rPr kumimoji="1" lang="ja-JP" altLang="en-US" sz="900" b="0" i="0" u="none" strike="noStrike" cap="none" normalizeH="0" baseline="0" smtClean="0">
                          <a:ln>
                            <a:noFill/>
                          </a:ln>
                          <a:solidFill>
                            <a:schemeClr val="tx1"/>
                          </a:solidFill>
                          <a:effectLst/>
                          <a:latin typeface="+mn-ea"/>
                          <a:ea typeface="+mn-ea"/>
                        </a:rPr>
                        <a:t>＝＝入村式</a:t>
                      </a:r>
                      <a:r>
                        <a:rPr kumimoji="1" lang="ja-JP" altLang="en-US" sz="900" b="0" i="0" u="none" strike="noStrike" cap="none" normalizeH="0" baseline="0" dirty="0" smtClean="0">
                          <a:ln>
                            <a:noFill/>
                          </a:ln>
                          <a:solidFill>
                            <a:schemeClr val="tx1"/>
                          </a:solidFill>
                          <a:effectLst/>
                          <a:latin typeface="+mn-ea"/>
                          <a:ea typeface="+mn-ea"/>
                        </a:rPr>
                        <a:t>・・・喜多方市農家民泊体験</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・・・農家民泊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福島県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喜多方市</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農家民泊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mn-ea"/>
                          <a:ea typeface="+mn-ea"/>
                        </a:rPr>
                        <a:t>宿泊地・・・農作業体験・農村生活体験・・・農家民泊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福島県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喜多方市</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農家民泊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ja-JP" altLang="en-US" sz="900" b="0" i="0" u="none" strike="noStrike" cap="none" normalizeH="0" baseline="0" smtClean="0">
                          <a:ln>
                            <a:noFill/>
                          </a:ln>
                          <a:solidFill>
                            <a:schemeClr val="tx1"/>
                          </a:solidFill>
                          <a:effectLst/>
                          <a:latin typeface="+mn-ea"/>
                          <a:ea typeface="+mn-ea"/>
                        </a:rPr>
                        <a:t>・・離村式</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40</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＝＝野口英世記念館</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分）＝＝南ヶ丘牧場（昼食：ﾊﾞｰﾍﾞｷｭｰ）＝＝</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pic>
        <p:nvPicPr>
          <p:cNvPr id="29" name="図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96259" y="5303588"/>
            <a:ext cx="983852" cy="737889"/>
          </a:xfrm>
          <a:prstGeom prst="rect">
            <a:avLst/>
          </a:prstGeom>
          <a:ln>
            <a:noFill/>
          </a:ln>
          <a:effectLst/>
        </p:spPr>
      </p:pic>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9" name="直線コネクタ 58"/>
              <p:cNvCxnSpPr/>
              <p:nvPr/>
            </p:nvCxnSpPr>
            <p:spPr>
              <a:xfrm flipH="1" flipV="1">
                <a:off x="7864962" y="2427628"/>
                <a:ext cx="379302" cy="89313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7548430" y="2189155"/>
                <a:ext cx="677766"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野口英世記念館</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smtClean="0">
                    <a:solidFill>
                      <a:srgbClr val="12923D"/>
                    </a:solidFill>
                    <a:latin typeface="ＭＳ Ｐゴシック" panose="020B0600070205080204" pitchFamily="34" charset="-128"/>
                  </a:rPr>
                  <a:t>南ヶ丘牧場</a:t>
                </a:r>
                <a:endParaRPr lang="ja-JP" altLang="en-US" sz="600" dirty="0">
                  <a:solidFill>
                    <a:srgbClr val="12923D"/>
                  </a:solidFill>
                  <a:latin typeface="ＭＳ Ｐゴシック" panose="020B0600070205080204" pitchFamily="34" charset="-128"/>
                </a:endParaRPr>
              </a:p>
            </p:txBody>
          </p: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7" name="円/楕円 66"/>
            <p:cNvSpPr/>
            <p:nvPr/>
          </p:nvSpPr>
          <p:spPr>
            <a:xfrm>
              <a:off x="8042992" y="3722540"/>
              <a:ext cx="79025" cy="7902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31" name="図 3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39752" y="5288256"/>
            <a:ext cx="983853" cy="737890"/>
          </a:xfrm>
          <a:prstGeom prst="rect">
            <a:avLst/>
          </a:prstGeom>
          <a:ln>
            <a:noFill/>
          </a:ln>
          <a:effectLst/>
        </p:spPr>
      </p:pic>
      <p:sp>
        <p:nvSpPr>
          <p:cNvPr id="33" name="円/楕円 32"/>
          <p:cNvSpPr/>
          <p:nvPr/>
        </p:nvSpPr>
        <p:spPr>
          <a:xfrm>
            <a:off x="7956376" y="3717032"/>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34" name="直線コネクタ 33"/>
          <p:cNvCxnSpPr>
            <a:stCxn id="33" idx="1"/>
            <a:endCxn id="37" idx="2"/>
          </p:cNvCxnSpPr>
          <p:nvPr/>
        </p:nvCxnSpPr>
        <p:spPr>
          <a:xfrm flipH="1" flipV="1">
            <a:off x="7194486" y="2910383"/>
            <a:ext cx="769794" cy="81455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7" name="テキスト ボックス 119"/>
          <p:cNvSpPr txBox="1">
            <a:spLocks noChangeArrowheads="1"/>
          </p:cNvSpPr>
          <p:nvPr/>
        </p:nvSpPr>
        <p:spPr bwMode="auto">
          <a:xfrm>
            <a:off x="6948264" y="2725717"/>
            <a:ext cx="49244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喜多方市</a:t>
            </a:r>
            <a:endParaRPr lang="ja-JP" altLang="en-US" sz="600" dirty="0">
              <a:solidFill>
                <a:srgbClr val="12923D"/>
              </a:solidFill>
              <a:latin typeface="ＭＳ Ｐゴシック" panose="020B0600070205080204" pitchFamily="34" charset="-128"/>
            </a:endParaRPr>
          </a:p>
        </p:txBody>
      </p:sp>
      <p:pic>
        <p:nvPicPr>
          <p:cNvPr id="38" name="図 37"/>
          <p:cNvPicPr>
            <a:picLocks noChangeAspect="1"/>
          </p:cNvPicPr>
          <p:nvPr/>
        </p:nvPicPr>
        <p:blipFill rotWithShape="1">
          <a:blip r:embed="rId6" cstate="print">
            <a:extLst>
              <a:ext uri="{28A0092B-C50C-407E-A947-70E740481C1C}">
                <a14:useLocalDpi xmlns:a14="http://schemas.microsoft.com/office/drawing/2010/main" val="0"/>
              </a:ext>
            </a:extLst>
          </a:blip>
          <a:srcRect t="32756"/>
          <a:stretch/>
        </p:blipFill>
        <p:spPr>
          <a:xfrm>
            <a:off x="35496" y="5309936"/>
            <a:ext cx="866250" cy="735509"/>
          </a:xfrm>
          <a:prstGeom prst="rect">
            <a:avLst/>
          </a:prstGeom>
          <a:ln>
            <a:noFill/>
          </a:ln>
          <a:effectLst/>
        </p:spPr>
      </p:pic>
      <p:pic>
        <p:nvPicPr>
          <p:cNvPr id="39" name="図 3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901181" y="5289323"/>
            <a:ext cx="1052550" cy="736823"/>
          </a:xfrm>
          <a:prstGeom prst="rect">
            <a:avLst/>
          </a:prstGeom>
          <a:ln>
            <a:noFill/>
          </a:ln>
          <a:effectLst/>
        </p:spPr>
      </p:pic>
      <p:sp>
        <p:nvSpPr>
          <p:cNvPr id="32" name="テキスト ボックス 63"/>
          <p:cNvSpPr txBox="1">
            <a:spLocks noChangeArrowheads="1"/>
          </p:cNvSpPr>
          <p:nvPr/>
        </p:nvSpPr>
        <p:spPr bwMode="auto">
          <a:xfrm>
            <a:off x="899591" y="5246910"/>
            <a:ext cx="131807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澄んだ水と醸造のまち喜多方産の醤油や味噌を使ったコクのあるスープと太いちぢれ麺が特徴。一部店舗では朝から食べられる「朝ラー」も提供しています。</a:t>
            </a:r>
          </a:p>
        </p:txBody>
      </p:sp>
      <p:sp>
        <p:nvSpPr>
          <p:cNvPr id="36" name="テキスト ボックス 63"/>
          <p:cNvSpPr txBox="1">
            <a:spLocks noChangeArrowheads="1"/>
          </p:cNvSpPr>
          <p:nvPr/>
        </p:nvSpPr>
        <p:spPr bwMode="auto">
          <a:xfrm>
            <a:off x="3347864" y="5229200"/>
            <a:ext cx="1156157"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喜多方市の農業体験は、子どもたちが受入農家で農家の仕事と生活を体験します。体験のための特別な準備はなく、農家の日ごろの苦労や知恵を学ぶことができます。</a:t>
            </a:r>
          </a:p>
        </p:txBody>
      </p:sp>
      <p:sp>
        <p:nvSpPr>
          <p:cNvPr id="40" name="テキスト ボックス 63"/>
          <p:cNvSpPr txBox="1">
            <a:spLocks noChangeArrowheads="1"/>
          </p:cNvSpPr>
          <p:nvPr/>
        </p:nvSpPr>
        <p:spPr bwMode="auto">
          <a:xfrm>
            <a:off x="5596013" y="5242869"/>
            <a:ext cx="1223103"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世界で活躍した野口英世博士の生涯や業績を体験しながら学び知り、日本人の科学への貢献、母シカとの親子の絆について</a:t>
            </a:r>
            <a:r>
              <a:rPr lang="ja-JP" altLang="en-US" sz="700" dirty="0" smtClean="0">
                <a:latin typeface="Calibri" panose="020F0502020204030204" pitchFamily="34" charset="0"/>
              </a:rPr>
              <a:t>考えます。</a:t>
            </a:r>
            <a:endParaRPr lang="ja-JP" altLang="en-US" sz="700" dirty="0">
              <a:latin typeface="Calibri" panose="020F0502020204030204" pitchFamily="34" charset="0"/>
            </a:endParaRPr>
          </a:p>
        </p:txBody>
      </p:sp>
      <p:sp>
        <p:nvSpPr>
          <p:cNvPr id="41" name="テキスト ボックス 63"/>
          <p:cNvSpPr txBox="1">
            <a:spLocks noChangeArrowheads="1"/>
          </p:cNvSpPr>
          <p:nvPr/>
        </p:nvSpPr>
        <p:spPr bwMode="auto">
          <a:xfrm>
            <a:off x="7932074" y="5246330"/>
            <a:ext cx="1259632"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南ヶ丘牧場が生産・加工・販売を一貫して行っている取り組みに</a:t>
            </a:r>
            <a:r>
              <a:rPr lang="ja-JP" altLang="en-US" sz="700" dirty="0" smtClean="0">
                <a:latin typeface="Calibri" panose="020F0502020204030204" pitchFamily="34" charset="0"/>
              </a:rPr>
              <a:t>ついて知って</a:t>
            </a:r>
            <a:r>
              <a:rPr lang="ja-JP" altLang="en-US" sz="700" dirty="0">
                <a:latin typeface="Calibri" panose="020F0502020204030204" pitchFamily="34" charset="0"/>
              </a:rPr>
              <a:t>いただきます。牛乳からバターができるまでの工程を、楽しみながら簡易的に学んで</a:t>
            </a:r>
            <a:r>
              <a:rPr lang="ja-JP" altLang="en-US" sz="700" dirty="0" smtClean="0">
                <a:latin typeface="Calibri" panose="020F0502020204030204" pitchFamily="34" charset="0"/>
              </a:rPr>
              <a:t>いただくこともできます。</a:t>
            </a:r>
            <a:endParaRPr lang="ja-JP" altLang="en-US" sz="700" dirty="0">
              <a:latin typeface="Calibri" panose="020F0502020204030204" pitchFamily="34" charset="0"/>
            </a:endParaRPr>
          </a:p>
        </p:txBody>
      </p:sp>
    </p:spTree>
    <p:extLst>
      <p:ext uri="{BB962C8B-B14F-4D97-AF65-F5344CB8AC3E}">
        <p14:creationId xmlns:p14="http://schemas.microsoft.com/office/powerpoint/2010/main" val="943325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289</Words>
  <Application>Microsoft Office PowerPoint</Application>
  <PresentationFormat>画面に合わせる (4:3)</PresentationFormat>
  <Paragraphs>34</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2018-03-29T06:19:34Z</dcterms:created>
  <dcterms:modified xsi:type="dcterms:W3CDTF">2018-03-29T06:20:12Z</dcterms:modified>
</cp:coreProperties>
</file>