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2" d="100"/>
          <a:sy n="72" d="100"/>
        </p:scale>
        <p:origin x="-1712"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2029120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2359716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339840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3767178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135294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4125376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246749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1984986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325961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3108271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76407A5-DB03-4690-BD9F-328EE7473569}" type="datetimeFigureOut">
              <a:rPr kumimoji="1" lang="ja-JP" altLang="en-US" smtClean="0"/>
              <a:t>18/04/26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24929576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6407A5-DB03-4690-BD9F-328EE7473569}" type="datetimeFigureOut">
              <a:rPr kumimoji="1" lang="ja-JP" altLang="en-US" smtClean="0"/>
              <a:t>18/04/26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8E042-011E-48EC-9B2E-2BE0781DF7D4}" type="slidenum">
              <a:rPr kumimoji="1" lang="ja-JP" altLang="en-US" smtClean="0"/>
              <a:t>‹#›</a:t>
            </a:fld>
            <a:endParaRPr kumimoji="1" lang="ja-JP" altLang="en-US"/>
          </a:p>
        </p:txBody>
      </p:sp>
    </p:spTree>
    <p:extLst>
      <p:ext uri="{BB962C8B-B14F-4D97-AF65-F5344CB8AC3E}">
        <p14:creationId xmlns:p14="http://schemas.microsoft.com/office/powerpoint/2010/main" val="97202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image" Target="../media/image5.jpeg"/><Relationship Id="rId7"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CN" altLang="en-US" sz="1000" b="1" dirty="0">
                <a:latin typeface="Calibri" panose="020F0502020204030204" pitchFamily="34" charset="0"/>
              </a:rPr>
              <a:t>雄国沼湿原散策</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鶴ヶ城</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赤</a:t>
            </a:r>
            <a:r>
              <a:rPr lang="ja-JP" altLang="en-US" sz="1000" b="1" dirty="0" err="1" smtClean="0">
                <a:latin typeface="Calibri" panose="020F0502020204030204" pitchFamily="34" charset="0"/>
              </a:rPr>
              <a:t>べこ</a:t>
            </a:r>
            <a:r>
              <a:rPr lang="ja-JP" altLang="en-US" sz="1000" b="1" dirty="0" smtClean="0">
                <a:latin typeface="Calibri" panose="020F0502020204030204" pitchFamily="34" charset="0"/>
              </a:rPr>
              <a:t>絵付け</a:t>
            </a:r>
            <a:r>
              <a:rPr lang="ja-JP" altLang="en-US" sz="1000" b="1" dirty="0">
                <a:latin typeface="Calibri" panose="020F0502020204030204" pitchFamily="34" charset="0"/>
              </a:rPr>
              <a:t>体験</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喜多方ラーメン</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69712"/>
            <a:ext cx="63722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アウトドア体験プログラムと会津・喜多方班別</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研修</a:t>
            </a:r>
            <a:endPar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endParaRPr>
          </a:p>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FF0000"/>
                </a:solidFill>
                <a:latin typeface="HGS創英角ｺﾞｼｯｸUB"/>
                <a:ea typeface="HGS創英角ｺﾞｼｯｸUB"/>
                <a:cs typeface="HGS創英角ｺﾞｼｯｸUB"/>
              </a:rPr>
              <a:t>１泊２日でのアレンジも可</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福島県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745325806"/>
              </p:ext>
            </p:extLst>
          </p:nvPr>
        </p:nvGraphicFramePr>
        <p:xfrm>
          <a:off x="7937" y="871844"/>
          <a:ext cx="6652295" cy="3691681"/>
        </p:xfrm>
        <a:graphic>
          <a:graphicData uri="http://schemas.openxmlformats.org/drawingml/2006/table">
            <a:tbl>
              <a:tblPr/>
              <a:tblGrid>
                <a:gridCol w="369593">
                  <a:extLst>
                    <a:ext uri="{9D8B030D-6E8A-4147-A177-3AD203B41FA5}">
                      <a16:colId xmlns:a16="http://schemas.microsoft.com/office/drawing/2014/main" xmlns="" val="20000"/>
                    </a:ext>
                  </a:extLst>
                </a:gridCol>
                <a:gridCol w="5361544">
                  <a:extLst>
                    <a:ext uri="{9D8B030D-6E8A-4147-A177-3AD203B41FA5}">
                      <a16:colId xmlns:a16="http://schemas.microsoft.com/office/drawing/2014/main" xmlns="" val="20001"/>
                    </a:ext>
                  </a:extLst>
                </a:gridCol>
                <a:gridCol w="921158">
                  <a:extLst>
                    <a:ext uri="{9D8B030D-6E8A-4147-A177-3AD203B41FA5}">
                      <a16:colId xmlns:a16="http://schemas.microsoft.com/office/drawing/2014/main" xmlns=""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xmlns=""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a:t>
                      </a:r>
                      <a:r>
                        <a:rPr kumimoji="1" lang="ja-JP" altLang="en-US" sz="900" b="0" i="0" u="none" strike="noStrike" cap="none" normalizeH="0" baseline="0" smtClean="0">
                          <a:ln>
                            <a:noFill/>
                          </a:ln>
                          <a:solidFill>
                            <a:schemeClr val="tx1"/>
                          </a:solidFill>
                          <a:effectLst/>
                          <a:latin typeface="+mn-ea"/>
                          <a:ea typeface="+mn-ea"/>
                        </a:rPr>
                        <a:t>＝＝野口</a:t>
                      </a:r>
                      <a:r>
                        <a:rPr kumimoji="1" lang="ja-JP" altLang="en-US" sz="900" b="0" i="0" u="none" strike="noStrike" cap="none" normalizeH="0" baseline="0" dirty="0" smtClean="0">
                          <a:ln>
                            <a:noFill/>
                          </a:ln>
                          <a:solidFill>
                            <a:schemeClr val="tx1"/>
                          </a:solidFill>
                          <a:effectLst/>
                          <a:latin typeface="+mn-ea"/>
                          <a:ea typeface="+mn-ea"/>
                        </a:rPr>
                        <a:t>英世記念館＝＝（</a:t>
                      </a:r>
                      <a:r>
                        <a:rPr kumimoji="1" lang="en-US" altLang="ja-JP" sz="900" b="0" i="0" u="none" strike="noStrike" cap="none" normalizeH="0" baseline="0" dirty="0" smtClean="0">
                          <a:ln>
                            <a:noFill/>
                          </a:ln>
                          <a:solidFill>
                            <a:schemeClr val="tx1"/>
                          </a:solidFill>
                          <a:effectLst/>
                          <a:latin typeface="+mn-ea"/>
                          <a:ea typeface="+mn-ea"/>
                        </a:rPr>
                        <a:t>80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＝＝雄</a:t>
                      </a:r>
                      <a:r>
                        <a:rPr kumimoji="1" lang="ja-JP" altLang="en-US" sz="900" b="0" i="0" u="none" strike="noStrike" cap="none" normalizeH="0" baseline="0" dirty="0" smtClean="0">
                          <a:ln>
                            <a:noFill/>
                          </a:ln>
                          <a:solidFill>
                            <a:schemeClr val="tx1"/>
                          </a:solidFill>
                          <a:effectLst/>
                          <a:latin typeface="+mn-ea"/>
                          <a:ea typeface="+mn-ea"/>
                        </a:rPr>
                        <a:t>国沼湿原散策（雨天時は磐梯山噴火記念館）＝＝</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分）＝＝会津藩校日新館＝＝（</a:t>
                      </a:r>
                      <a:r>
                        <a:rPr kumimoji="1" lang="en-US" altLang="ja-JP" sz="900" b="0" i="0" u="none" strike="noStrike" kern="1200" cap="none" normalizeH="0" baseline="0" dirty="0" smtClean="0">
                          <a:ln>
                            <a:noFill/>
                          </a:ln>
                          <a:solidFill>
                            <a:schemeClr val="tx1"/>
                          </a:solidFill>
                          <a:effectLst/>
                          <a:latin typeface="+mn-ea"/>
                          <a:ea typeface="+mn-ea"/>
                          <a:cs typeface="+mn-cs"/>
                        </a:rPr>
                        <a:t>25</a:t>
                      </a:r>
                      <a:r>
                        <a:rPr kumimoji="1" lang="ja-JP" altLang="en-US" sz="900" b="0" i="0" u="none" strike="noStrike" cap="none" normalizeH="0" baseline="0" dirty="0" smtClean="0">
                          <a:ln>
                            <a:noFill/>
                          </a:ln>
                          <a:solidFill>
                            <a:schemeClr val="tx1"/>
                          </a:solidFill>
                          <a:effectLst/>
                          <a:latin typeface="+mn-ea"/>
                          <a:ea typeface="+mn-ea"/>
                        </a:rPr>
                        <a:t>分）＝＝会津エリア泊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会津エリア</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分）＝＝会津若松市内歴史学習（鶴ヶ城・飯盛山・赤</a:t>
                      </a:r>
                      <a:r>
                        <a:rPr kumimoji="1" lang="ja-JP" altLang="en-US" sz="900" b="0" i="0" u="none" strike="noStrike" cap="none" normalizeH="0" baseline="0" dirty="0" err="1" smtClean="0">
                          <a:ln>
                            <a:noFill/>
                          </a:ln>
                          <a:solidFill>
                            <a:schemeClr val="tx1"/>
                          </a:solidFill>
                          <a:effectLst/>
                          <a:latin typeface="+mn-ea"/>
                          <a:ea typeface="+mn-ea"/>
                        </a:rPr>
                        <a:t>べ</a:t>
                      </a:r>
                      <a:r>
                        <a:rPr kumimoji="1" lang="ja-JP" altLang="en-US" sz="900" b="0" i="0" u="none" strike="noStrike" cap="none" normalizeH="0" baseline="0" dirty="0" smtClean="0">
                          <a:ln>
                            <a:noFill/>
                          </a:ln>
                          <a:solidFill>
                            <a:schemeClr val="tx1"/>
                          </a:solidFill>
                          <a:effectLst/>
                          <a:latin typeface="+mn-ea"/>
                          <a:ea typeface="+mn-ea"/>
                        </a:rPr>
                        <a:t>この絵付け体験他　班別研修）＝＝</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分）＝＝会津エリア泊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福島県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会津エリア</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39</a:t>
                      </a:r>
                      <a:r>
                        <a:rPr kumimoji="1" lang="ja-JP" altLang="en-US" sz="900" b="0" i="0" u="none" strike="noStrike" cap="none" normalizeH="0" baseline="0" dirty="0" smtClean="0">
                          <a:ln>
                            <a:noFill/>
                          </a:ln>
                          <a:solidFill>
                            <a:schemeClr val="tx1"/>
                          </a:solidFill>
                          <a:effectLst/>
                          <a:latin typeface="+mn-ea"/>
                          <a:ea typeface="+mn-ea"/>
                        </a:rPr>
                        <a:t>分）＝＝蔵のまち喜多方市内自主研修（昼食ラーメン、班毎の自主研修）</a:t>
                      </a:r>
                      <a:r>
                        <a:rPr kumimoji="1" lang="ja-JP" altLang="en-US" sz="900" b="0" i="0" u="none" strike="noStrike" cap="none" normalizeH="0" baseline="0" smtClean="0">
                          <a:ln>
                            <a:noFill/>
                          </a:ln>
                          <a:solidFill>
                            <a:schemeClr val="tx1"/>
                          </a:solidFill>
                          <a:effectLst/>
                          <a:latin typeface="+mn-ea"/>
                          <a:ea typeface="+mn-ea"/>
                        </a:rPr>
                        <a:t>＝＝各地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a16="http://schemas.microsoft.com/office/drawing/2014/main" xmlns=""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a16="http://schemas.microsoft.com/office/drawing/2014/main" xmlns=""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pic>
        <p:nvPicPr>
          <p:cNvPr id="26" name="図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96" y="5301208"/>
            <a:ext cx="1090698" cy="727132"/>
          </a:xfrm>
          <a:prstGeom prst="rect">
            <a:avLst/>
          </a:prstGeom>
          <a:ln>
            <a:noFill/>
          </a:ln>
          <a:effectLst/>
        </p:spPr>
      </p:pic>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6259" y="5303588"/>
            <a:ext cx="983853" cy="737889"/>
          </a:xfrm>
          <a:prstGeom prst="rect">
            <a:avLst/>
          </a:prstGeom>
          <a:ln>
            <a:noFill/>
          </a:ln>
          <a:effectLst/>
        </p:spPr>
      </p:pic>
      <p:grpSp>
        <p:nvGrpSpPr>
          <p:cNvPr id="13" name="グループ化 12"/>
          <p:cNvGrpSpPr/>
          <p:nvPr/>
        </p:nvGrpSpPr>
        <p:grpSpPr>
          <a:xfrm>
            <a:off x="6803215" y="847723"/>
            <a:ext cx="2224344" cy="3715803"/>
            <a:chOff x="6822397" y="847723"/>
            <a:chExt cx="2224344" cy="3715803"/>
          </a:xfrm>
        </p:grpSpPr>
        <p:grpSp>
          <p:nvGrpSpPr>
            <p:cNvPr id="47" name="グループ化 46"/>
            <p:cNvGrpSpPr/>
            <p:nvPr/>
          </p:nvGrpSpPr>
          <p:grpSpPr>
            <a:xfrm>
              <a:off x="6822397"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テキスト ボックス 77"/>
              <p:cNvSpPr txBox="1">
                <a:spLocks noChangeArrowheads="1"/>
              </p:cNvSpPr>
              <p:nvPr/>
            </p:nvSpPr>
            <p:spPr bwMode="auto">
              <a:xfrm>
                <a:off x="7128058" y="2723077"/>
                <a:ext cx="677766" cy="347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Calibri" panose="020F0502020204030204" pitchFamily="34" charset="0"/>
                  </a:rPr>
                  <a:t>会津藩校日新館</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東山温泉</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鶴ヶ城</a:t>
                </a:r>
                <a:endParaRPr lang="ja-JP" altLang="en-US" sz="600" dirty="0">
                  <a:solidFill>
                    <a:srgbClr val="12923D"/>
                  </a:solidFill>
                  <a:latin typeface="Calibri" panose="020F0502020204030204" pitchFamily="34" charset="0"/>
                </a:endParaRPr>
              </a:p>
            </p:txBody>
          </p:sp>
          <p:cxnSp>
            <p:nvCxnSpPr>
              <p:cNvPr id="57" name="直線コネクタ 56"/>
              <p:cNvCxnSpPr>
                <a:stCxn id="69" idx="0"/>
                <a:endCxn id="56" idx="2"/>
              </p:cNvCxnSpPr>
              <p:nvPr/>
            </p:nvCxnSpPr>
            <p:spPr>
              <a:xfrm flipH="1" flipV="1">
                <a:off x="7466942" y="3071003"/>
                <a:ext cx="698565" cy="2883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67" idx="5"/>
                <a:endCxn id="63" idx="2"/>
              </p:cNvCxnSpPr>
              <p:nvPr/>
            </p:nvCxnSpPr>
            <p:spPr>
              <a:xfrm flipH="1" flipV="1">
                <a:off x="7804328" y="2314430"/>
                <a:ext cx="446538" cy="102046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465444" y="2053486"/>
                <a:ext cx="677766"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野口英世記念館</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a:solidFill>
                      <a:srgbClr val="12923D"/>
                    </a:solidFill>
                    <a:latin typeface="ＭＳ Ｐゴシック" panose="020B0600070205080204" pitchFamily="34" charset="-128"/>
                  </a:rPr>
                  <a:t>雄国沼</a:t>
                </a:r>
              </a:p>
            </p:txBody>
          </p: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7" name="円/楕円 66"/>
            <p:cNvSpPr/>
            <p:nvPr/>
          </p:nvSpPr>
          <p:spPr>
            <a:xfrm>
              <a:off x="8047566" y="373506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7975558" y="380707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31" name="図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39752" y="5288256"/>
            <a:ext cx="1106835" cy="737890"/>
          </a:xfrm>
          <a:prstGeom prst="rect">
            <a:avLst/>
          </a:prstGeom>
          <a:ln>
            <a:noFill/>
          </a:ln>
          <a:effectLst/>
        </p:spPr>
      </p:pic>
      <p:sp>
        <p:nvSpPr>
          <p:cNvPr id="33" name="円/楕円 32"/>
          <p:cNvSpPr/>
          <p:nvPr/>
        </p:nvSpPr>
        <p:spPr>
          <a:xfrm>
            <a:off x="7956376" y="371703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34" name="直線コネクタ 33"/>
          <p:cNvCxnSpPr>
            <a:stCxn id="33" idx="7"/>
            <a:endCxn id="37" idx="2"/>
          </p:cNvCxnSpPr>
          <p:nvPr/>
        </p:nvCxnSpPr>
        <p:spPr>
          <a:xfrm flipH="1" flipV="1">
            <a:off x="7266494" y="2852936"/>
            <a:ext cx="735953" cy="87200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テキスト ボックス 119"/>
          <p:cNvSpPr txBox="1">
            <a:spLocks noChangeArrowheads="1"/>
          </p:cNvSpPr>
          <p:nvPr/>
        </p:nvSpPr>
        <p:spPr bwMode="auto">
          <a:xfrm>
            <a:off x="7020272" y="2668270"/>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喜多方市</a:t>
            </a:r>
            <a:endParaRPr lang="ja-JP" altLang="en-US" sz="600" dirty="0">
              <a:solidFill>
                <a:srgbClr val="12923D"/>
              </a:solidFill>
              <a:latin typeface="ＭＳ Ｐゴシック" panose="020B0600070205080204" pitchFamily="34" charset="-128"/>
            </a:endParaRPr>
          </a:p>
        </p:txBody>
      </p:sp>
      <p:pic>
        <p:nvPicPr>
          <p:cNvPr id="36" name="図 35"/>
          <p:cNvPicPr>
            <a:picLocks noChangeAspect="1"/>
          </p:cNvPicPr>
          <p:nvPr/>
        </p:nvPicPr>
        <p:blipFill rotWithShape="1">
          <a:blip r:embed="rId7" cstate="print">
            <a:extLst>
              <a:ext uri="{28A0092B-C50C-407E-A947-70E740481C1C}">
                <a14:useLocalDpi xmlns:a14="http://schemas.microsoft.com/office/drawing/2010/main" val="0"/>
              </a:ext>
            </a:extLst>
          </a:blip>
          <a:srcRect t="32756"/>
          <a:stretch/>
        </p:blipFill>
        <p:spPr>
          <a:xfrm>
            <a:off x="6876256" y="5303588"/>
            <a:ext cx="866250" cy="735509"/>
          </a:xfrm>
          <a:prstGeom prst="rect">
            <a:avLst/>
          </a:prstGeom>
          <a:ln>
            <a:noFill/>
          </a:ln>
          <a:effectLst/>
        </p:spPr>
      </p:pic>
      <p:sp>
        <p:nvSpPr>
          <p:cNvPr id="38" name="テキスト ボックス 63"/>
          <p:cNvSpPr txBox="1">
            <a:spLocks noChangeArrowheads="1"/>
          </p:cNvSpPr>
          <p:nvPr/>
        </p:nvSpPr>
        <p:spPr bwMode="auto">
          <a:xfrm>
            <a:off x="1115616" y="5301208"/>
            <a:ext cx="11024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登山と違いピーク（頂上）を目指すのでは</a:t>
            </a:r>
            <a:r>
              <a:rPr lang="ja-JP" altLang="en-US" sz="700" dirty="0" smtClean="0">
                <a:latin typeface="Calibri" panose="020F0502020204030204" pitchFamily="34" charset="0"/>
              </a:rPr>
              <a:t>なく、起伏</a:t>
            </a:r>
            <a:r>
              <a:rPr lang="ja-JP" altLang="en-US" sz="700" dirty="0">
                <a:latin typeface="Calibri" panose="020F0502020204030204" pitchFamily="34" charset="0"/>
              </a:rPr>
              <a:t>の少ない裏磐梯らしい風景を楽しみます。</a:t>
            </a:r>
          </a:p>
        </p:txBody>
      </p:sp>
      <p:sp>
        <p:nvSpPr>
          <p:cNvPr id="39" name="テキスト ボックス 63"/>
          <p:cNvSpPr txBox="1">
            <a:spLocks noChangeArrowheads="1"/>
          </p:cNvSpPr>
          <p:nvPr/>
        </p:nvSpPr>
        <p:spPr bwMode="auto">
          <a:xfrm>
            <a:off x="3429639" y="5229200"/>
            <a:ext cx="107035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戊辰戦争が歴史の転換点に大きく関わったことを知ることによって、歴史の出来事を体系的にとらえる力や歴史的事件の因果関係を考える力を養います。</a:t>
            </a:r>
          </a:p>
        </p:txBody>
      </p:sp>
      <p:sp>
        <p:nvSpPr>
          <p:cNvPr id="40" name="テキスト ボックス 63"/>
          <p:cNvSpPr txBox="1">
            <a:spLocks noChangeArrowheads="1"/>
          </p:cNvSpPr>
          <p:nvPr/>
        </p:nvSpPr>
        <p:spPr bwMode="auto">
          <a:xfrm>
            <a:off x="5580112" y="5229200"/>
            <a:ext cx="1206451"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張り子赤</a:t>
            </a:r>
            <a:r>
              <a:rPr lang="ja-JP" altLang="en-US" sz="700" dirty="0" err="1">
                <a:latin typeface="Calibri" panose="020F0502020204030204" pitchFamily="34" charset="0"/>
              </a:rPr>
              <a:t>べこは</a:t>
            </a:r>
            <a:r>
              <a:rPr lang="ja-JP" altLang="en-US" sz="700" dirty="0">
                <a:latin typeface="Calibri" panose="020F0502020204030204" pitchFamily="34" charset="0"/>
              </a:rPr>
              <a:t>会津の代表的な民芸品。赤べこの製造元会津の伝統玩具「赤べこ」をあなたの手で作る貴重な体験と楽しい思い出づくりを提供しています。</a:t>
            </a:r>
          </a:p>
        </p:txBody>
      </p:sp>
      <p:sp>
        <p:nvSpPr>
          <p:cNvPr id="41" name="テキスト ボックス 63"/>
          <p:cNvSpPr txBox="1">
            <a:spLocks noChangeArrowheads="1"/>
          </p:cNvSpPr>
          <p:nvPr/>
        </p:nvSpPr>
        <p:spPr bwMode="auto">
          <a:xfrm>
            <a:off x="7750120" y="5245169"/>
            <a:ext cx="134236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澄んだ</a:t>
            </a:r>
            <a:r>
              <a:rPr lang="ja-JP" altLang="en-US" sz="700" dirty="0" smtClean="0">
                <a:latin typeface="Calibri" panose="020F0502020204030204" pitchFamily="34" charset="0"/>
              </a:rPr>
              <a:t>水と醸造のまち喜多方産の醤油や味噌を使ったコクのあるスープと太いちぢれ麺が特徴。一部店舗では朝から食べられる「朝ラー」も提供しています。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323702931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312</Words>
  <Application>Microsoft Macintosh PowerPoint</Application>
  <PresentationFormat>画面に合わせる (4:3)</PresentationFormat>
  <Paragraphs>36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高橋 郁弥</cp:lastModifiedBy>
  <cp:revision>2</cp:revision>
  <dcterms:created xsi:type="dcterms:W3CDTF">2018-03-29T06:18:47Z</dcterms:created>
  <dcterms:modified xsi:type="dcterms:W3CDTF">2018-04-26T03:33:08Z</dcterms:modified>
</cp:coreProperties>
</file>