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9" d="100"/>
          <a:sy n="59" d="100"/>
        </p:scale>
        <p:origin x="-662"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1031EEE-2115-4EC9-A554-F0A157AB87FE}"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D975D51-91C3-4E97-B919-3A3ACC8D36D3}" type="slidenum">
              <a:rPr kumimoji="1" lang="ja-JP" altLang="en-US" smtClean="0"/>
              <a:t>‹#›</a:t>
            </a:fld>
            <a:endParaRPr kumimoji="1" lang="ja-JP" altLang="en-US"/>
          </a:p>
        </p:txBody>
      </p:sp>
    </p:spTree>
    <p:extLst>
      <p:ext uri="{BB962C8B-B14F-4D97-AF65-F5344CB8AC3E}">
        <p14:creationId xmlns:p14="http://schemas.microsoft.com/office/powerpoint/2010/main" val="3716135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1031EEE-2115-4EC9-A554-F0A157AB87FE}"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D975D51-91C3-4E97-B919-3A3ACC8D36D3}" type="slidenum">
              <a:rPr kumimoji="1" lang="ja-JP" altLang="en-US" smtClean="0"/>
              <a:t>‹#›</a:t>
            </a:fld>
            <a:endParaRPr kumimoji="1" lang="ja-JP" altLang="en-US"/>
          </a:p>
        </p:txBody>
      </p:sp>
    </p:spTree>
    <p:extLst>
      <p:ext uri="{BB962C8B-B14F-4D97-AF65-F5344CB8AC3E}">
        <p14:creationId xmlns:p14="http://schemas.microsoft.com/office/powerpoint/2010/main" val="2459773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1031EEE-2115-4EC9-A554-F0A157AB87FE}"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D975D51-91C3-4E97-B919-3A3ACC8D36D3}" type="slidenum">
              <a:rPr kumimoji="1" lang="ja-JP" altLang="en-US" smtClean="0"/>
              <a:t>‹#›</a:t>
            </a:fld>
            <a:endParaRPr kumimoji="1" lang="ja-JP" altLang="en-US"/>
          </a:p>
        </p:txBody>
      </p:sp>
    </p:spTree>
    <p:extLst>
      <p:ext uri="{BB962C8B-B14F-4D97-AF65-F5344CB8AC3E}">
        <p14:creationId xmlns:p14="http://schemas.microsoft.com/office/powerpoint/2010/main" val="7379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1031EEE-2115-4EC9-A554-F0A157AB87FE}"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D975D51-91C3-4E97-B919-3A3ACC8D36D3}" type="slidenum">
              <a:rPr kumimoji="1" lang="ja-JP" altLang="en-US" smtClean="0"/>
              <a:t>‹#›</a:t>
            </a:fld>
            <a:endParaRPr kumimoji="1" lang="ja-JP" altLang="en-US"/>
          </a:p>
        </p:txBody>
      </p:sp>
    </p:spTree>
    <p:extLst>
      <p:ext uri="{BB962C8B-B14F-4D97-AF65-F5344CB8AC3E}">
        <p14:creationId xmlns:p14="http://schemas.microsoft.com/office/powerpoint/2010/main" val="664471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1031EEE-2115-4EC9-A554-F0A157AB87FE}" type="datetimeFigureOut">
              <a:rPr kumimoji="1" lang="ja-JP" altLang="en-US" smtClean="0"/>
              <a:t>2018/3/29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D975D51-91C3-4E97-B919-3A3ACC8D36D3}" type="slidenum">
              <a:rPr kumimoji="1" lang="ja-JP" altLang="en-US" smtClean="0"/>
              <a:t>‹#›</a:t>
            </a:fld>
            <a:endParaRPr kumimoji="1" lang="ja-JP" altLang="en-US"/>
          </a:p>
        </p:txBody>
      </p:sp>
    </p:spTree>
    <p:extLst>
      <p:ext uri="{BB962C8B-B14F-4D97-AF65-F5344CB8AC3E}">
        <p14:creationId xmlns:p14="http://schemas.microsoft.com/office/powerpoint/2010/main" val="994306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1031EEE-2115-4EC9-A554-F0A157AB87FE}"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D975D51-91C3-4E97-B919-3A3ACC8D36D3}" type="slidenum">
              <a:rPr kumimoji="1" lang="ja-JP" altLang="en-US" smtClean="0"/>
              <a:t>‹#›</a:t>
            </a:fld>
            <a:endParaRPr kumimoji="1" lang="ja-JP" altLang="en-US"/>
          </a:p>
        </p:txBody>
      </p:sp>
    </p:spTree>
    <p:extLst>
      <p:ext uri="{BB962C8B-B14F-4D97-AF65-F5344CB8AC3E}">
        <p14:creationId xmlns:p14="http://schemas.microsoft.com/office/powerpoint/2010/main" val="1133844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1031EEE-2115-4EC9-A554-F0A157AB87FE}" type="datetimeFigureOut">
              <a:rPr kumimoji="1" lang="ja-JP" altLang="en-US" smtClean="0"/>
              <a:t>2018/3/29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D975D51-91C3-4E97-B919-3A3ACC8D36D3}" type="slidenum">
              <a:rPr kumimoji="1" lang="ja-JP" altLang="en-US" smtClean="0"/>
              <a:t>‹#›</a:t>
            </a:fld>
            <a:endParaRPr kumimoji="1" lang="ja-JP" altLang="en-US"/>
          </a:p>
        </p:txBody>
      </p:sp>
    </p:spTree>
    <p:extLst>
      <p:ext uri="{BB962C8B-B14F-4D97-AF65-F5344CB8AC3E}">
        <p14:creationId xmlns:p14="http://schemas.microsoft.com/office/powerpoint/2010/main" val="3862573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1031EEE-2115-4EC9-A554-F0A157AB87FE}" type="datetimeFigureOut">
              <a:rPr kumimoji="1" lang="ja-JP" altLang="en-US" smtClean="0"/>
              <a:t>2018/3/29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D975D51-91C3-4E97-B919-3A3ACC8D36D3}" type="slidenum">
              <a:rPr kumimoji="1" lang="ja-JP" altLang="en-US" smtClean="0"/>
              <a:t>‹#›</a:t>
            </a:fld>
            <a:endParaRPr kumimoji="1" lang="ja-JP" altLang="en-US"/>
          </a:p>
        </p:txBody>
      </p:sp>
    </p:spTree>
    <p:extLst>
      <p:ext uri="{BB962C8B-B14F-4D97-AF65-F5344CB8AC3E}">
        <p14:creationId xmlns:p14="http://schemas.microsoft.com/office/powerpoint/2010/main" val="1388023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1031EEE-2115-4EC9-A554-F0A157AB87FE}" type="datetimeFigureOut">
              <a:rPr kumimoji="1" lang="ja-JP" altLang="en-US" smtClean="0"/>
              <a:t>2018/3/29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D975D51-91C3-4E97-B919-3A3ACC8D36D3}" type="slidenum">
              <a:rPr kumimoji="1" lang="ja-JP" altLang="en-US" smtClean="0"/>
              <a:t>‹#›</a:t>
            </a:fld>
            <a:endParaRPr kumimoji="1" lang="ja-JP" altLang="en-US"/>
          </a:p>
        </p:txBody>
      </p:sp>
    </p:spTree>
    <p:extLst>
      <p:ext uri="{BB962C8B-B14F-4D97-AF65-F5344CB8AC3E}">
        <p14:creationId xmlns:p14="http://schemas.microsoft.com/office/powerpoint/2010/main" val="2578459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1031EEE-2115-4EC9-A554-F0A157AB87FE}"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D975D51-91C3-4E97-B919-3A3ACC8D36D3}" type="slidenum">
              <a:rPr kumimoji="1" lang="ja-JP" altLang="en-US" smtClean="0"/>
              <a:t>‹#›</a:t>
            </a:fld>
            <a:endParaRPr kumimoji="1" lang="ja-JP" altLang="en-US"/>
          </a:p>
        </p:txBody>
      </p:sp>
    </p:spTree>
    <p:extLst>
      <p:ext uri="{BB962C8B-B14F-4D97-AF65-F5344CB8AC3E}">
        <p14:creationId xmlns:p14="http://schemas.microsoft.com/office/powerpoint/2010/main" val="2220740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1031EEE-2115-4EC9-A554-F0A157AB87FE}" type="datetimeFigureOut">
              <a:rPr kumimoji="1" lang="ja-JP" altLang="en-US" smtClean="0"/>
              <a:t>2018/3/29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D975D51-91C3-4E97-B919-3A3ACC8D36D3}" type="slidenum">
              <a:rPr kumimoji="1" lang="ja-JP" altLang="en-US" smtClean="0"/>
              <a:t>‹#›</a:t>
            </a:fld>
            <a:endParaRPr kumimoji="1" lang="ja-JP" altLang="en-US"/>
          </a:p>
        </p:txBody>
      </p:sp>
    </p:spTree>
    <p:extLst>
      <p:ext uri="{BB962C8B-B14F-4D97-AF65-F5344CB8AC3E}">
        <p14:creationId xmlns:p14="http://schemas.microsoft.com/office/powerpoint/2010/main" val="2473425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31EEE-2115-4EC9-A554-F0A157AB87FE}" type="datetimeFigureOut">
              <a:rPr kumimoji="1" lang="ja-JP" altLang="en-US" smtClean="0"/>
              <a:t>2018/3/29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975D51-91C3-4E97-B919-3A3ACC8D36D3}" type="slidenum">
              <a:rPr kumimoji="1" lang="ja-JP" altLang="en-US" smtClean="0"/>
              <a:t>‹#›</a:t>
            </a:fld>
            <a:endParaRPr kumimoji="1" lang="ja-JP" altLang="en-US"/>
          </a:p>
        </p:txBody>
      </p:sp>
    </p:spTree>
    <p:extLst>
      <p:ext uri="{BB962C8B-B14F-4D97-AF65-F5344CB8AC3E}">
        <p14:creationId xmlns:p14="http://schemas.microsoft.com/office/powerpoint/2010/main" val="209758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4" name="テキスト ボックス 77"/>
          <p:cNvSpPr txBox="1">
            <a:spLocks noChangeArrowheads="1"/>
          </p:cNvSpPr>
          <p:nvPr/>
        </p:nvSpPr>
        <p:spPr bwMode="auto">
          <a:xfrm>
            <a:off x="5046" y="5009855"/>
            <a:ext cx="2212617" cy="244475"/>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zh-TW" altLang="en-US" sz="1000" b="1" dirty="0">
                <a:latin typeface="Calibri" panose="020F0502020204030204" pitchFamily="34" charset="0"/>
              </a:rPr>
              <a:t>五色沼自然探勝路散策</a:t>
            </a:r>
            <a:endParaRPr lang="en-US" altLang="ja-JP" sz="1000" b="1" dirty="0">
              <a:latin typeface="Calibri" panose="020F0502020204030204" pitchFamily="34" charset="0"/>
            </a:endParaRPr>
          </a:p>
        </p:txBody>
      </p:sp>
      <p:sp>
        <p:nvSpPr>
          <p:cNvPr id="2145" name="テキスト ボックス 77"/>
          <p:cNvSpPr txBox="1">
            <a:spLocks noChangeArrowheads="1"/>
          </p:cNvSpPr>
          <p:nvPr/>
        </p:nvSpPr>
        <p:spPr bwMode="auto">
          <a:xfrm>
            <a:off x="2289100" y="5010644"/>
            <a:ext cx="2214921" cy="246062"/>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a:latin typeface="Calibri" panose="020F0502020204030204" pitchFamily="34" charset="0"/>
              </a:rPr>
              <a:t>鶴ヶ城</a:t>
            </a:r>
            <a:endParaRPr lang="en-US" altLang="ja-JP" sz="1000" b="1" dirty="0">
              <a:latin typeface="Calibri" panose="020F0502020204030204" pitchFamily="34" charset="0"/>
            </a:endParaRPr>
          </a:p>
        </p:txBody>
      </p:sp>
      <p:sp>
        <p:nvSpPr>
          <p:cNvPr id="2147" name="テキスト ボックス 77"/>
          <p:cNvSpPr txBox="1">
            <a:spLocks noChangeArrowheads="1"/>
          </p:cNvSpPr>
          <p:nvPr/>
        </p:nvSpPr>
        <p:spPr bwMode="auto">
          <a:xfrm>
            <a:off x="4571108" y="5007146"/>
            <a:ext cx="4370053" cy="246221"/>
          </a:xfrm>
          <a:prstGeom prst="rect">
            <a:avLst/>
          </a:prstGeom>
          <a:solidFill>
            <a:schemeClr val="accent2">
              <a:lumMod val="20000"/>
              <a:lumOff val="80000"/>
            </a:schemeClr>
          </a:solidFill>
          <a:ln>
            <a:noFill/>
          </a:ln>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000" b="1" dirty="0">
                <a:latin typeface="Calibri" panose="020F0502020204030204" pitchFamily="34" charset="0"/>
              </a:rPr>
              <a:t>喜多方市内ふれあい農業体験</a:t>
            </a:r>
            <a:endParaRPr lang="en-US" altLang="ja-JP" sz="1000" b="1" dirty="0">
              <a:latin typeface="Calibri" panose="020F0502020204030204" pitchFamily="34" charset="0"/>
            </a:endParaRPr>
          </a:p>
        </p:txBody>
      </p:sp>
      <p:sp>
        <p:nvSpPr>
          <p:cNvPr id="7" name="正方形/長方形 6"/>
          <p:cNvSpPr/>
          <p:nvPr/>
        </p:nvSpPr>
        <p:spPr>
          <a:xfrm>
            <a:off x="0" y="562942"/>
            <a:ext cx="9144000" cy="71437"/>
          </a:xfrm>
          <a:prstGeom prst="rect">
            <a:avLst/>
          </a:prstGeom>
          <a:solidFill>
            <a:srgbClr val="E9463F"/>
          </a:solidFill>
          <a:ln>
            <a:noFill/>
          </a:ln>
          <a:effectLst/>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ja-JP" altLang="en-US" dirty="0"/>
          </a:p>
        </p:txBody>
      </p:sp>
      <p:sp>
        <p:nvSpPr>
          <p:cNvPr id="2053" name="正方形/長方形 9"/>
          <p:cNvSpPr>
            <a:spLocks noChangeArrowheads="1"/>
          </p:cNvSpPr>
          <p:nvPr/>
        </p:nvSpPr>
        <p:spPr bwMode="auto">
          <a:xfrm>
            <a:off x="121677" y="177433"/>
            <a:ext cx="6372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400" dirty="0">
                <a:solidFill>
                  <a:srgbClr val="E9463F"/>
                </a:solidFill>
                <a:latin typeface="HGS創英角ｺﾞｼｯｸUB" panose="020B0900000000000000" pitchFamily="34" charset="-128"/>
                <a:ea typeface="HGS創英角ｺﾞｼｯｸUB" panose="020B0900000000000000" pitchFamily="34" charset="-128"/>
              </a:rPr>
              <a:t>ふれあい農作業と会津の歴史を学ぶ</a:t>
            </a:r>
            <a:r>
              <a:rPr lang="en-US" altLang="ja-JP" sz="1400" dirty="0" smtClean="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dirty="0" smtClean="0">
                <a:solidFill>
                  <a:srgbClr val="E9463F"/>
                </a:solidFill>
                <a:latin typeface="HGS創英角ｺﾞｼｯｸUB" panose="020B0900000000000000" pitchFamily="34" charset="-128"/>
                <a:ea typeface="HGS創英角ｺﾞｼｯｸUB" panose="020B0900000000000000" pitchFamily="34" charset="-128"/>
              </a:rPr>
              <a:t>福島県</a:t>
            </a:r>
            <a:r>
              <a:rPr lang="en-US" altLang="ja-JP" sz="1400" dirty="0">
                <a:solidFill>
                  <a:srgbClr val="E9463F"/>
                </a:solidFill>
                <a:latin typeface="HGS創英角ｺﾞｼｯｸUB" panose="020B0900000000000000" pitchFamily="34" charset="-128"/>
                <a:ea typeface="HGS創英角ｺﾞｼｯｸUB" panose="020B0900000000000000" pitchFamily="34" charset="-128"/>
              </a:rPr>
              <a:t>】</a:t>
            </a:r>
            <a:r>
              <a:rPr lang="ja-JP" altLang="en-US" sz="1400" dirty="0">
                <a:solidFill>
                  <a:srgbClr val="0070C0"/>
                </a:solidFill>
                <a:latin typeface="HGS創英角ｺﾞｼｯｸUB" panose="020B0900000000000000" pitchFamily="34" charset="-128"/>
                <a:ea typeface="HGS創英角ｺﾞｼｯｸUB" panose="020B0900000000000000" pitchFamily="34" charset="-128"/>
              </a:rPr>
              <a:t>　</a:t>
            </a:r>
            <a:endParaRPr lang="en-US" altLang="ja-JP" sz="1400" dirty="0">
              <a:solidFill>
                <a:srgbClr val="FF0000"/>
              </a:solidFill>
              <a:latin typeface="HGS創英角ｺﾞｼｯｸUB" panose="020B0900000000000000" pitchFamily="34" charset="-128"/>
              <a:ea typeface="HGS創英角ｺﾞｼｯｸUB" panose="020B0900000000000000" pitchFamily="34" charset="-128"/>
            </a:endParaRPr>
          </a:p>
        </p:txBody>
      </p:sp>
      <p:graphicFrame>
        <p:nvGraphicFramePr>
          <p:cNvPr id="35" name="Group 82"/>
          <p:cNvGraphicFramePr>
            <a:graphicFrameLocks noGrp="1"/>
          </p:cNvGraphicFramePr>
          <p:nvPr>
            <p:extLst>
              <p:ext uri="{D42A27DB-BD31-4B8C-83A1-F6EECF244321}">
                <p14:modId xmlns:p14="http://schemas.microsoft.com/office/powerpoint/2010/main" val="3325412015"/>
              </p:ext>
            </p:extLst>
          </p:nvPr>
        </p:nvGraphicFramePr>
        <p:xfrm>
          <a:off x="7937" y="871845"/>
          <a:ext cx="6652295" cy="3691683"/>
        </p:xfrm>
        <a:graphic>
          <a:graphicData uri="http://schemas.openxmlformats.org/drawingml/2006/table">
            <a:tbl>
              <a:tblPr/>
              <a:tblGrid>
                <a:gridCol w="369593">
                  <a:extLst>
                    <a:ext uri="{9D8B030D-6E8A-4147-A177-3AD203B41FA5}">
                      <a16:colId xmlns="" xmlns:a16="http://schemas.microsoft.com/office/drawing/2014/main" val="20000"/>
                    </a:ext>
                  </a:extLst>
                </a:gridCol>
                <a:gridCol w="5361544">
                  <a:extLst>
                    <a:ext uri="{9D8B030D-6E8A-4147-A177-3AD203B41FA5}">
                      <a16:colId xmlns="" xmlns:a16="http://schemas.microsoft.com/office/drawing/2014/main" val="20001"/>
                    </a:ext>
                  </a:extLst>
                </a:gridCol>
                <a:gridCol w="921158">
                  <a:extLst>
                    <a:ext uri="{9D8B030D-6E8A-4147-A177-3AD203B41FA5}">
                      <a16:colId xmlns="" xmlns:a16="http://schemas.microsoft.com/office/drawing/2014/main" val="20003"/>
                    </a:ext>
                  </a:extLst>
                </a:gridCol>
              </a:tblGrid>
              <a:tr h="66995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日次</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行　　　　　　　　程</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Calibri" pitchFamily="34" charset="0"/>
                          <a:ea typeface="ＭＳ Ｐゴシック" pitchFamily="50" charset="-128"/>
                        </a:rPr>
                        <a:t>宿泊</a:t>
                      </a: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 xmlns:a16="http://schemas.microsoft.com/office/drawing/2014/main" val="10000"/>
                  </a:ext>
                </a:extLst>
              </a:tr>
              <a:tr h="1510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各地</a:t>
                      </a:r>
                      <a:r>
                        <a:rPr kumimoji="1" lang="ja-JP" altLang="en-US" sz="900" b="0" i="0" u="none" strike="noStrike" cap="none" normalizeH="0" baseline="0" smtClean="0">
                          <a:ln>
                            <a:noFill/>
                          </a:ln>
                          <a:solidFill>
                            <a:schemeClr val="tx1"/>
                          </a:solidFill>
                          <a:effectLst/>
                          <a:latin typeface="+mn-ea"/>
                          <a:ea typeface="+mn-ea"/>
                        </a:rPr>
                        <a:t>＝＝（</a:t>
                      </a:r>
                      <a:r>
                        <a:rPr kumimoji="1" lang="ja-JP" altLang="en-US" sz="900" b="0" i="0" u="none" strike="noStrike" cap="none" normalizeH="0" baseline="0" dirty="0" smtClean="0">
                          <a:ln>
                            <a:noFill/>
                          </a:ln>
                          <a:solidFill>
                            <a:schemeClr val="tx1"/>
                          </a:solidFill>
                          <a:effectLst/>
                          <a:latin typeface="+mn-ea"/>
                          <a:ea typeface="+mn-ea"/>
                        </a:rPr>
                        <a:t>昼食）</a:t>
                      </a:r>
                      <a:r>
                        <a:rPr kumimoji="1" lang="ja-JP" altLang="en-US" sz="900" b="0" i="0" u="none" strike="noStrike" cap="none" normalizeH="0" baseline="0" smtClean="0">
                          <a:ln>
                            <a:noFill/>
                          </a:ln>
                          <a:solidFill>
                            <a:schemeClr val="tx1"/>
                          </a:solidFill>
                          <a:effectLst/>
                          <a:latin typeface="+mn-ea"/>
                          <a:ea typeface="+mn-ea"/>
                        </a:rPr>
                        <a:t>＝＝五色</a:t>
                      </a:r>
                      <a:r>
                        <a:rPr kumimoji="1" lang="ja-JP" altLang="en-US" sz="900" b="0" i="0" u="none" strike="noStrike" cap="none" normalizeH="0" baseline="0" dirty="0" smtClean="0">
                          <a:ln>
                            <a:noFill/>
                          </a:ln>
                          <a:solidFill>
                            <a:schemeClr val="tx1"/>
                          </a:solidFill>
                          <a:effectLst/>
                          <a:latin typeface="+mn-ea"/>
                          <a:ea typeface="+mn-ea"/>
                        </a:rPr>
                        <a:t>沼自然探勝路散策（雨天時は磐梯山噴火記念館）＝＝（</a:t>
                      </a:r>
                      <a:r>
                        <a:rPr kumimoji="1" lang="en-US" altLang="ja-JP" sz="900" b="0" i="0" u="none" strike="noStrike" cap="none" normalizeH="0" baseline="0" dirty="0" smtClean="0">
                          <a:ln>
                            <a:noFill/>
                          </a:ln>
                          <a:solidFill>
                            <a:schemeClr val="tx1"/>
                          </a:solidFill>
                          <a:effectLst/>
                          <a:latin typeface="+mn-ea"/>
                          <a:ea typeface="+mn-ea"/>
                        </a:rPr>
                        <a:t>60</a:t>
                      </a:r>
                      <a:r>
                        <a:rPr kumimoji="1" lang="ja-JP" altLang="en-US" sz="900" b="0" i="0" u="none" strike="noStrike" cap="none" normalizeH="0" baseline="0" dirty="0" smtClean="0">
                          <a:ln>
                            <a:noFill/>
                          </a:ln>
                          <a:solidFill>
                            <a:schemeClr val="tx1"/>
                          </a:solidFill>
                          <a:effectLst/>
                          <a:latin typeface="+mn-ea"/>
                          <a:ea typeface="+mn-ea"/>
                        </a:rPr>
                        <a:t>分）＝＝</a:t>
                      </a: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＝＝会津鶴ヶ城＝＝（</a:t>
                      </a:r>
                      <a:r>
                        <a:rPr kumimoji="1" lang="en-US" altLang="ja-JP" sz="900" b="0" i="0" u="none" strike="noStrike" cap="none" normalizeH="0" baseline="0" dirty="0" smtClean="0">
                          <a:ln>
                            <a:noFill/>
                          </a:ln>
                          <a:solidFill>
                            <a:schemeClr val="tx1"/>
                          </a:solidFill>
                          <a:effectLst/>
                          <a:latin typeface="+mn-ea"/>
                          <a:ea typeface="+mn-ea"/>
                        </a:rPr>
                        <a:t>15</a:t>
                      </a:r>
                      <a:r>
                        <a:rPr kumimoji="1" lang="ja-JP" altLang="en-US" sz="900" b="0" i="0" u="none" strike="noStrike" cap="none" normalizeH="0" baseline="0" dirty="0" smtClean="0">
                          <a:ln>
                            <a:noFill/>
                          </a:ln>
                          <a:solidFill>
                            <a:schemeClr val="tx1"/>
                          </a:solidFill>
                          <a:effectLst/>
                          <a:latin typeface="+mn-ea"/>
                          <a:ea typeface="+mn-ea"/>
                        </a:rPr>
                        <a:t>分）＝＝飯盛山＝＝（</a:t>
                      </a:r>
                      <a:r>
                        <a:rPr kumimoji="1" lang="en-US" altLang="ja-JP" sz="900" b="0" i="0" u="none" strike="noStrike" cap="none" normalizeH="0" baseline="0" dirty="0" smtClean="0">
                          <a:ln>
                            <a:noFill/>
                          </a:ln>
                          <a:solidFill>
                            <a:schemeClr val="tx1"/>
                          </a:solidFill>
                          <a:effectLst/>
                          <a:latin typeface="+mn-ea"/>
                          <a:ea typeface="+mn-ea"/>
                        </a:rPr>
                        <a:t>15</a:t>
                      </a:r>
                      <a:r>
                        <a:rPr kumimoji="1" lang="ja-JP" altLang="en-US" sz="900" b="0" i="0" u="none" strike="noStrike" cap="none" normalizeH="0" baseline="0" dirty="0" smtClean="0">
                          <a:ln>
                            <a:noFill/>
                          </a:ln>
                          <a:solidFill>
                            <a:schemeClr val="tx1"/>
                          </a:solidFill>
                          <a:effectLst/>
                          <a:latin typeface="+mn-ea"/>
                          <a:ea typeface="+mn-ea"/>
                        </a:rPr>
                        <a:t>分）＝＝会津エリア泊</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福島県</a:t>
                      </a:r>
                      <a:endParaRPr kumimoji="1" lang="en-US" altLang="ja-JP" sz="900" b="0" i="0" u="none" strike="noStrike" cap="none" normalizeH="0" baseline="0" dirty="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会津エリア</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1"/>
                  </a:ext>
                </a:extLst>
              </a:tr>
              <a:tr h="1510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pitchFamily="50" charset="-128"/>
                        </a:rPr>
                        <a:t>2</a:t>
                      </a:r>
                      <a:endParaRPr kumimoji="1" lang="ja-JP" altLang="en-US" sz="1400" b="0" i="0" u="none" strike="noStrike" cap="none" normalizeH="0" baseline="0" dirty="0">
                        <a:ln>
                          <a:noFill/>
                        </a:ln>
                        <a:solidFill>
                          <a:schemeClr val="tx1"/>
                        </a:solidFill>
                        <a:effectLst/>
                        <a:latin typeface="Calibri" pitchFamily="34" charset="0"/>
                        <a:ea typeface="ＭＳ Ｐゴシック" pitchFamily="50" charset="-128"/>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rPr>
                        <a:t>宿泊地＝＝（</a:t>
                      </a:r>
                      <a:r>
                        <a:rPr kumimoji="1" lang="en-US" altLang="ja-JP" sz="900" b="0" i="0" u="none" strike="noStrike" cap="none" normalizeH="0" baseline="0" dirty="0" smtClean="0">
                          <a:ln>
                            <a:noFill/>
                          </a:ln>
                          <a:solidFill>
                            <a:schemeClr val="tx1"/>
                          </a:solidFill>
                          <a:effectLst/>
                          <a:latin typeface="+mn-ea"/>
                          <a:ea typeface="+mn-ea"/>
                        </a:rPr>
                        <a:t>40</a:t>
                      </a:r>
                      <a:r>
                        <a:rPr kumimoji="1" lang="ja-JP" altLang="en-US" sz="900" b="0" i="0" u="none" strike="noStrike" cap="none" normalizeH="0" baseline="0" dirty="0" smtClean="0">
                          <a:ln>
                            <a:noFill/>
                          </a:ln>
                          <a:solidFill>
                            <a:schemeClr val="tx1"/>
                          </a:solidFill>
                          <a:effectLst/>
                          <a:latin typeface="+mn-ea"/>
                          <a:ea typeface="+mn-ea"/>
                        </a:rPr>
                        <a:t>分）＝＝喜多方市内ふれあい農業体験（１日コース）＝＝＝各地</a:t>
                      </a:r>
                      <a:endParaRPr kumimoji="1" lang="en-US" altLang="ja-JP" sz="900" b="0" i="0" u="none" strike="noStrike" cap="none" normalizeH="0" baseline="0" dirty="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n-ea"/>
                        <a:ea typeface="+mn-ea"/>
                      </a:endParaRPr>
                    </a:p>
                  </a:txBody>
                  <a:tcPr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bl>
          </a:graphicData>
        </a:graphic>
      </p:graphicFrame>
      <p:sp>
        <p:nvSpPr>
          <p:cNvPr id="2096" name="Text Box 90"/>
          <p:cNvSpPr txBox="1">
            <a:spLocks noChangeArrowheads="1"/>
          </p:cNvSpPr>
          <p:nvPr/>
        </p:nvSpPr>
        <p:spPr bwMode="auto">
          <a:xfrm>
            <a:off x="6173156" y="198649"/>
            <a:ext cx="117211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1400" dirty="0">
                <a:latin typeface="Calibri" panose="020F0502020204030204" pitchFamily="34" charset="0"/>
                <a:ea typeface="HGP創英角ｺﾞｼｯｸUB" panose="020B0900000000000000" pitchFamily="34" charset="-128"/>
              </a:rPr>
              <a:t>出発地：各地</a:t>
            </a:r>
          </a:p>
        </p:txBody>
      </p:sp>
      <p:sp>
        <p:nvSpPr>
          <p:cNvPr id="103" name="正方形/長方形 102"/>
          <p:cNvSpPr/>
          <p:nvPr/>
        </p:nvSpPr>
        <p:spPr>
          <a:xfrm>
            <a:off x="3458" y="5011200"/>
            <a:ext cx="2214563" cy="107156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5" name="正方形/長方形 104"/>
          <p:cNvSpPr/>
          <p:nvPr/>
        </p:nvSpPr>
        <p:spPr>
          <a:xfrm>
            <a:off x="2289458" y="5009726"/>
            <a:ext cx="2214563" cy="107156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7" name="正方形/長方形 106"/>
          <p:cNvSpPr/>
          <p:nvPr/>
        </p:nvSpPr>
        <p:spPr>
          <a:xfrm>
            <a:off x="4572000" y="5004539"/>
            <a:ext cx="4369161" cy="107674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pic>
        <p:nvPicPr>
          <p:cNvPr id="3" name="図 2">
            <a:extLst>
              <a:ext uri="{FF2B5EF4-FFF2-40B4-BE49-F238E27FC236}">
                <a16:creationId xmlns="" xmlns:a16="http://schemas.microsoft.com/office/drawing/2014/main" id="{BEDB32D4-23CE-A444-ACBD-132A7B54D6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51553" y="50261"/>
            <a:ext cx="640930" cy="483324"/>
          </a:xfrm>
          <a:prstGeom prst="rect">
            <a:avLst/>
          </a:prstGeom>
        </p:spPr>
      </p:pic>
      <p:sp>
        <p:nvSpPr>
          <p:cNvPr id="4" name="テキスト ボックス 3">
            <a:extLst>
              <a:ext uri="{FF2B5EF4-FFF2-40B4-BE49-F238E27FC236}">
                <a16:creationId xmlns="" xmlns:a16="http://schemas.microsoft.com/office/drawing/2014/main" id="{93F76B8F-10FF-BE44-8688-F932A9EFF90C}"/>
              </a:ext>
            </a:extLst>
          </p:cNvPr>
          <p:cNvSpPr txBox="1"/>
          <p:nvPr/>
        </p:nvSpPr>
        <p:spPr>
          <a:xfrm>
            <a:off x="2987824" y="4563527"/>
            <a:ext cx="3677610" cy="215444"/>
          </a:xfrm>
          <a:prstGeom prst="rect">
            <a:avLst/>
          </a:prstGeom>
          <a:noFill/>
        </p:spPr>
        <p:txBody>
          <a:bodyPr wrap="none" rtlCol="0">
            <a:spAutoFit/>
          </a:bodyPr>
          <a:lstStyle/>
          <a:p>
            <a:r>
              <a:rPr lang="ja-JP" altLang="en-US" sz="800" dirty="0">
                <a:solidFill>
                  <a:schemeClr val="tx1">
                    <a:lumMod val="95000"/>
                    <a:lumOff val="5000"/>
                  </a:schemeClr>
                </a:solidFill>
              </a:rPr>
              <a:t>（凡例）　・・・：徒歩　 ■□■□：</a:t>
            </a:r>
            <a:r>
              <a:rPr lang="en-US" altLang="ja-JP" sz="800" dirty="0">
                <a:solidFill>
                  <a:schemeClr val="tx1">
                    <a:lumMod val="95000"/>
                    <a:lumOff val="5000"/>
                  </a:schemeClr>
                </a:solidFill>
              </a:rPr>
              <a:t>JR</a:t>
            </a:r>
            <a:r>
              <a:rPr lang="ja-JP" altLang="en-US" sz="800" dirty="0">
                <a:solidFill>
                  <a:schemeClr val="tx1">
                    <a:lumMod val="95000"/>
                    <a:lumOff val="5000"/>
                  </a:schemeClr>
                </a:solidFill>
              </a:rPr>
              <a:t>　＝＝＝：バス　 ～～～：船舶　－－－：航空機</a:t>
            </a:r>
            <a:endParaRPr kumimoji="1" lang="ja-JP" altLang="en-US" sz="800" dirty="0">
              <a:solidFill>
                <a:schemeClr val="tx1">
                  <a:lumMod val="95000"/>
                  <a:lumOff val="5000"/>
                </a:schemeClr>
              </a:solidFill>
            </a:endParaRPr>
          </a:p>
        </p:txBody>
      </p:sp>
      <p:pic>
        <p:nvPicPr>
          <p:cNvPr id="26" name="図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496" y="5288256"/>
            <a:ext cx="1026540" cy="769904"/>
          </a:xfrm>
          <a:prstGeom prst="rect">
            <a:avLst/>
          </a:prstGeom>
          <a:ln>
            <a:noFill/>
          </a:ln>
          <a:effectLst/>
        </p:spPr>
      </p:pic>
      <p:pic>
        <p:nvPicPr>
          <p:cNvPr id="29" name="図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96259" y="5303588"/>
            <a:ext cx="983853" cy="737890"/>
          </a:xfrm>
          <a:prstGeom prst="rect">
            <a:avLst/>
          </a:prstGeom>
          <a:ln>
            <a:noFill/>
          </a:ln>
          <a:effectLst/>
        </p:spPr>
      </p:pic>
      <p:grpSp>
        <p:nvGrpSpPr>
          <p:cNvPr id="13" name="グループ化 12"/>
          <p:cNvGrpSpPr/>
          <p:nvPr/>
        </p:nvGrpSpPr>
        <p:grpSpPr>
          <a:xfrm>
            <a:off x="6803215" y="847723"/>
            <a:ext cx="2224344" cy="3715803"/>
            <a:chOff x="6822397" y="847723"/>
            <a:chExt cx="2224344" cy="3715803"/>
          </a:xfrm>
        </p:grpSpPr>
        <p:grpSp>
          <p:nvGrpSpPr>
            <p:cNvPr id="47" name="グループ化 46"/>
            <p:cNvGrpSpPr/>
            <p:nvPr/>
          </p:nvGrpSpPr>
          <p:grpSpPr>
            <a:xfrm>
              <a:off x="6822397" y="847723"/>
              <a:ext cx="2224344" cy="3715803"/>
              <a:chOff x="7059613" y="571500"/>
              <a:chExt cx="2084387" cy="3500438"/>
            </a:xfrm>
          </p:grpSpPr>
          <p:sp>
            <p:nvSpPr>
              <p:cNvPr id="48" name="テキスト ボックス 77"/>
              <p:cNvSpPr txBox="1">
                <a:spLocks noChangeArrowheads="1"/>
              </p:cNvSpPr>
              <p:nvPr/>
            </p:nvSpPr>
            <p:spPr bwMode="auto">
              <a:xfrm>
                <a:off x="7086600" y="723900"/>
                <a:ext cx="2057400" cy="274638"/>
              </a:xfrm>
              <a:prstGeom prst="rect">
                <a:avLst/>
              </a:prstGeom>
              <a:noFill/>
              <a:ln w="9525">
                <a:noFill/>
                <a:miter lim="800000"/>
                <a:headEnd/>
                <a:tailEnd/>
              </a:ln>
            </p:spPr>
            <p:txBody>
              <a:bodyPr>
                <a:spAutoFit/>
              </a:bodyPr>
              <a:lstStyle/>
              <a:p>
                <a:pPr algn="dist" fontAlgn="auto">
                  <a:spcBef>
                    <a:spcPts val="0"/>
                  </a:spcBef>
                  <a:spcAft>
                    <a:spcPts val="0"/>
                  </a:spcAft>
                  <a:defRPr/>
                </a:pPr>
                <a:r>
                  <a:rPr lang="ja-JP" altLang="en-US" sz="1200" b="1" u="sng" spc="300" dirty="0">
                    <a:effectLst>
                      <a:outerShdw blurRad="38100" dist="38100" dir="2700000" algn="tl">
                        <a:srgbClr val="000000">
                          <a:alpha val="43137"/>
                        </a:srgbClr>
                      </a:outerShdw>
                    </a:effectLst>
                    <a:latin typeface="Calibri" pitchFamily="34" charset="0"/>
                    <a:ea typeface="+mn-ea"/>
                  </a:rPr>
                  <a:t>東北ルートマップ</a:t>
                </a:r>
                <a:endParaRPr lang="en-US" altLang="ja-JP" sz="1200" b="1" u="sng" spc="300" dirty="0">
                  <a:effectLst>
                    <a:outerShdw blurRad="38100" dist="38100" dir="2700000" algn="tl">
                      <a:srgbClr val="000000">
                        <a:alpha val="43137"/>
                      </a:srgbClr>
                    </a:outerShdw>
                  </a:effectLst>
                  <a:latin typeface="Calibri" pitchFamily="34" charset="0"/>
                  <a:ea typeface="+mn-ea"/>
                </a:endParaRPr>
              </a:p>
            </p:txBody>
          </p:sp>
          <p:pic>
            <p:nvPicPr>
              <p:cNvPr id="49" name="Picture 4" descr="\\Seisakuserver\メンバー\奥山豊\教育旅行map\PPTマップ.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0250" y="1054100"/>
                <a:ext cx="1982788" cy="294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 name="テキスト ボックス 77"/>
              <p:cNvSpPr txBox="1">
                <a:spLocks noChangeArrowheads="1"/>
              </p:cNvSpPr>
              <p:nvPr/>
            </p:nvSpPr>
            <p:spPr bwMode="auto">
              <a:xfrm>
                <a:off x="7195535" y="2557867"/>
                <a:ext cx="389355" cy="260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600" dirty="0" smtClean="0">
                    <a:solidFill>
                      <a:srgbClr val="12923D"/>
                    </a:solidFill>
                    <a:latin typeface="Calibri" panose="020F0502020204030204" pitchFamily="34" charset="0"/>
                  </a:rPr>
                  <a:t>鶴ヶ城</a:t>
                </a:r>
                <a:endParaRPr lang="en-US" altLang="ja-JP" sz="600" dirty="0" smtClean="0">
                  <a:solidFill>
                    <a:srgbClr val="12923D"/>
                  </a:solidFill>
                  <a:latin typeface="Calibri" panose="020F0502020204030204" pitchFamily="34" charset="0"/>
                </a:endParaRPr>
              </a:p>
              <a:p>
                <a:pPr eaLnBrk="1" hangingPunct="1"/>
                <a:r>
                  <a:rPr lang="ja-JP" altLang="en-US" sz="600" dirty="0">
                    <a:solidFill>
                      <a:srgbClr val="12923D"/>
                    </a:solidFill>
                    <a:latin typeface="Calibri" panose="020F0502020204030204" pitchFamily="34" charset="0"/>
                  </a:rPr>
                  <a:t>飯盛山</a:t>
                </a:r>
              </a:p>
            </p:txBody>
          </p:sp>
          <p:cxnSp>
            <p:nvCxnSpPr>
              <p:cNvPr id="57" name="直線コネクタ 56"/>
              <p:cNvCxnSpPr>
                <a:stCxn id="69" idx="0"/>
                <a:endCxn id="56" idx="3"/>
              </p:cNvCxnSpPr>
              <p:nvPr/>
            </p:nvCxnSpPr>
            <p:spPr>
              <a:xfrm flipH="1" flipV="1">
                <a:off x="7584890" y="2688340"/>
                <a:ext cx="580616" cy="670988"/>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a:stCxn id="67" idx="5"/>
                <a:endCxn id="63" idx="2"/>
              </p:cNvCxnSpPr>
              <p:nvPr/>
            </p:nvCxnSpPr>
            <p:spPr>
              <a:xfrm flipH="1" flipV="1">
                <a:off x="7743107" y="2408700"/>
                <a:ext cx="507758" cy="926195"/>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63" name="テキスト ボックス 119"/>
              <p:cNvSpPr txBox="1">
                <a:spLocks noChangeArrowheads="1"/>
              </p:cNvSpPr>
              <p:nvPr/>
            </p:nvSpPr>
            <p:spPr bwMode="auto">
              <a:xfrm>
                <a:off x="7548430" y="2234737"/>
                <a:ext cx="389355" cy="17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600" dirty="0">
                    <a:solidFill>
                      <a:srgbClr val="12923D"/>
                    </a:solidFill>
                    <a:latin typeface="ＭＳ Ｐゴシック" panose="020B0600070205080204" pitchFamily="34" charset="-128"/>
                  </a:rPr>
                  <a:t>五色沼</a:t>
                </a:r>
              </a:p>
            </p:txBody>
          </p:sp>
          <p:sp>
            <p:nvSpPr>
              <p:cNvPr id="65" name="角丸四角形 64"/>
              <p:cNvSpPr/>
              <p:nvPr/>
            </p:nvSpPr>
            <p:spPr>
              <a:xfrm>
                <a:off x="7059613" y="571500"/>
                <a:ext cx="2071687" cy="3500438"/>
              </a:xfrm>
              <a:prstGeom prst="roundRect">
                <a:avLst>
                  <a:gd name="adj" fmla="val 7913"/>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67" name="円/楕円 66"/>
            <p:cNvSpPr/>
            <p:nvPr/>
          </p:nvSpPr>
          <p:spPr>
            <a:xfrm>
              <a:off x="8047566" y="3735065"/>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9" name="円/楕円 68"/>
            <p:cNvSpPr/>
            <p:nvPr/>
          </p:nvSpPr>
          <p:spPr>
            <a:xfrm>
              <a:off x="7975558" y="3807073"/>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pic>
        <p:nvPicPr>
          <p:cNvPr id="31" name="図 3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39752" y="5288256"/>
            <a:ext cx="1106835" cy="737890"/>
          </a:xfrm>
          <a:prstGeom prst="rect">
            <a:avLst/>
          </a:prstGeom>
          <a:ln>
            <a:noFill/>
          </a:ln>
          <a:effectLst/>
        </p:spPr>
      </p:pic>
      <p:sp>
        <p:nvSpPr>
          <p:cNvPr id="33" name="円/楕円 32"/>
          <p:cNvSpPr/>
          <p:nvPr/>
        </p:nvSpPr>
        <p:spPr>
          <a:xfrm>
            <a:off x="7956376" y="3717032"/>
            <a:ext cx="53975" cy="53975"/>
          </a:xfrm>
          <a:prstGeom prst="ellipse">
            <a:avLst/>
          </a:prstGeom>
          <a:solidFill>
            <a:srgbClr val="1292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34" name="直線コネクタ 33"/>
          <p:cNvCxnSpPr>
            <a:stCxn id="33" idx="7"/>
          </p:cNvCxnSpPr>
          <p:nvPr/>
        </p:nvCxnSpPr>
        <p:spPr>
          <a:xfrm flipH="1" flipV="1">
            <a:off x="7345272" y="2852936"/>
            <a:ext cx="657175" cy="872000"/>
          </a:xfrm>
          <a:prstGeom prst="line">
            <a:avLst/>
          </a:prstGeom>
          <a:ln w="3175">
            <a:solidFill>
              <a:srgbClr val="12923D"/>
            </a:solidFill>
          </a:ln>
        </p:spPr>
        <p:style>
          <a:lnRef idx="1">
            <a:schemeClr val="accent1"/>
          </a:lnRef>
          <a:fillRef idx="0">
            <a:schemeClr val="accent1"/>
          </a:fillRef>
          <a:effectRef idx="0">
            <a:schemeClr val="accent1"/>
          </a:effectRef>
          <a:fontRef idx="minor">
            <a:schemeClr val="tx1"/>
          </a:fontRef>
        </p:style>
      </p:cxnSp>
      <p:sp>
        <p:nvSpPr>
          <p:cNvPr id="37" name="テキスト ボックス 119"/>
          <p:cNvSpPr txBox="1">
            <a:spLocks noChangeArrowheads="1"/>
          </p:cNvSpPr>
          <p:nvPr/>
        </p:nvSpPr>
        <p:spPr bwMode="auto">
          <a:xfrm>
            <a:off x="6948264" y="2668270"/>
            <a:ext cx="49244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pPr eaLnBrk="1" hangingPunct="1"/>
            <a:r>
              <a:rPr lang="ja-JP" altLang="en-US" sz="600" dirty="0" smtClean="0">
                <a:solidFill>
                  <a:srgbClr val="12923D"/>
                </a:solidFill>
                <a:latin typeface="ＭＳ Ｐゴシック" panose="020B0600070205080204" pitchFamily="34" charset="-128"/>
              </a:rPr>
              <a:t>喜多方市</a:t>
            </a:r>
            <a:endParaRPr lang="ja-JP" altLang="en-US" sz="600" dirty="0">
              <a:solidFill>
                <a:srgbClr val="12923D"/>
              </a:solidFill>
              <a:latin typeface="ＭＳ Ｐゴシック" panose="020B0600070205080204" pitchFamily="34" charset="-128"/>
            </a:endParaRPr>
          </a:p>
        </p:txBody>
      </p:sp>
      <p:sp>
        <p:nvSpPr>
          <p:cNvPr id="36" name="テキスト ボックス 63"/>
          <p:cNvSpPr txBox="1">
            <a:spLocks noChangeArrowheads="1"/>
          </p:cNvSpPr>
          <p:nvPr/>
        </p:nvSpPr>
        <p:spPr bwMode="auto">
          <a:xfrm>
            <a:off x="1043607" y="5229200"/>
            <a:ext cx="1174413"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latin typeface="Calibri" panose="020F0502020204030204" pitchFamily="34" charset="0"/>
              </a:rPr>
              <a:t>磐梯山周辺を探索し、地形や史跡を観察し、火山噴火や歴史･風土について興味･関心を深め、地域と人々の暮らしの関係について理解することができます。</a:t>
            </a:r>
          </a:p>
        </p:txBody>
      </p:sp>
      <p:sp>
        <p:nvSpPr>
          <p:cNvPr id="38" name="テキスト ボックス 63"/>
          <p:cNvSpPr txBox="1">
            <a:spLocks noChangeArrowheads="1"/>
          </p:cNvSpPr>
          <p:nvPr/>
        </p:nvSpPr>
        <p:spPr bwMode="auto">
          <a:xfrm>
            <a:off x="3419872" y="5229200"/>
            <a:ext cx="1120434"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latin typeface="Calibri" panose="020F0502020204030204" pitchFamily="34" charset="0"/>
              </a:rPr>
              <a:t>戊辰戦争が歴史の転換点に大きく関わったことを知ることによって、歴史の出来事を体系的にとらえる力や歴史的事件の因果関係を考える力を養います。</a:t>
            </a:r>
          </a:p>
        </p:txBody>
      </p:sp>
      <p:sp>
        <p:nvSpPr>
          <p:cNvPr id="39" name="テキスト ボックス 63"/>
          <p:cNvSpPr txBox="1">
            <a:spLocks noChangeArrowheads="1"/>
          </p:cNvSpPr>
          <p:nvPr/>
        </p:nvSpPr>
        <p:spPr bwMode="auto">
          <a:xfrm>
            <a:off x="5580112" y="5246330"/>
            <a:ext cx="3361049"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34" charset="-128"/>
              </a:defRPr>
            </a:lvl9pPr>
          </a:lstStyle>
          <a:p>
            <a:r>
              <a:rPr lang="ja-JP" altLang="en-US" sz="700" dirty="0">
                <a:latin typeface="Calibri" panose="020F0502020204030204" pitchFamily="34" charset="0"/>
              </a:rPr>
              <a:t>“物の豊かさ”よりも“心の豊かさ”を知る。喜多方市の農業体験は、子どもたちが受入農家で農家の仕事と生活を体験します。体験のための特別な準備はなく、農家の日ごろの苦労や知恵を学ぶことができます。作業の内容は、稲作・野菜作り・ハウス園芸・酪農など農家によって異なり、さらに季節によっても変わります。また、作業で汗を流した後には、農家で採れた野菜等を使った食事が味わえます。</a:t>
            </a:r>
          </a:p>
        </p:txBody>
      </p:sp>
    </p:spTree>
    <p:extLst>
      <p:ext uri="{BB962C8B-B14F-4D97-AF65-F5344CB8AC3E}">
        <p14:creationId xmlns:p14="http://schemas.microsoft.com/office/powerpoint/2010/main" val="15242505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308</Words>
  <Application>Microsoft Office PowerPoint</Application>
  <PresentationFormat>画面に合わせる (4:3)</PresentationFormat>
  <Paragraphs>25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aritv-Ise</dc:creator>
  <cp:lastModifiedBy>aritv-Ise</cp:lastModifiedBy>
  <cp:revision>1</cp:revision>
  <dcterms:created xsi:type="dcterms:W3CDTF">2018-03-29T06:18:07Z</dcterms:created>
  <dcterms:modified xsi:type="dcterms:W3CDTF">2018-03-29T06:18:37Z</dcterms:modified>
</cp:coreProperties>
</file>