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1412250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4084576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616778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2110887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1830620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337609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650419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825473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794883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64064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B1ED3F-BB3E-45B6-9834-11BE82C966D3}"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2484413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1ED3F-BB3E-45B6-9834-11BE82C966D3}"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CC5A4-F2E1-46F5-B80B-D044A77C9885}" type="slidenum">
              <a:rPr kumimoji="1" lang="ja-JP" altLang="en-US" smtClean="0"/>
              <a:t>‹#›</a:t>
            </a:fld>
            <a:endParaRPr kumimoji="1" lang="ja-JP" altLang="en-US"/>
          </a:p>
        </p:txBody>
      </p:sp>
    </p:spTree>
    <p:extLst>
      <p:ext uri="{BB962C8B-B14F-4D97-AF65-F5344CB8AC3E}">
        <p14:creationId xmlns:p14="http://schemas.microsoft.com/office/powerpoint/2010/main" val="1501904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latin typeface="Calibri" panose="020F0502020204030204" pitchFamily="34" charset="0"/>
              </a:rPr>
              <a:t>五色沼自然探勝路散策</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会津藩校日新館</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鶴ヶ城</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赤</a:t>
            </a:r>
            <a:r>
              <a:rPr lang="ja-JP" altLang="en-US" sz="1000" b="1" dirty="0" err="1">
                <a:latin typeface="Calibri" panose="020F0502020204030204" pitchFamily="34" charset="0"/>
              </a:rPr>
              <a:t>べこ</a:t>
            </a:r>
            <a:r>
              <a:rPr lang="ja-JP" altLang="en-US" sz="1000" b="1" dirty="0">
                <a:latin typeface="Calibri" panose="020F0502020204030204" pitchFamily="34" charset="0"/>
              </a:rPr>
              <a:t>絵付け体験</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会津の伝統と歴史と神秘の五色沼自然探勝路を学ぶ</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739930653"/>
              </p:ext>
            </p:extLst>
          </p:nvPr>
        </p:nvGraphicFramePr>
        <p:xfrm>
          <a:off x="7937" y="871845"/>
          <a:ext cx="6652295" cy="3691683"/>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6699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51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＝＝五色</a:t>
                      </a:r>
                      <a:r>
                        <a:rPr kumimoji="1" lang="ja-JP" altLang="en-US" sz="900" b="0" i="0" u="none" strike="noStrike" cap="none" normalizeH="0" baseline="0" dirty="0" smtClean="0">
                          <a:ln>
                            <a:noFill/>
                          </a:ln>
                          <a:solidFill>
                            <a:schemeClr val="tx1"/>
                          </a:solidFill>
                          <a:effectLst/>
                          <a:latin typeface="+mn-ea"/>
                          <a:ea typeface="+mn-ea"/>
                        </a:rPr>
                        <a:t>沼自然探勝路散策（雨天時は磐梯山噴火記念館）＝＝（</a:t>
                      </a:r>
                      <a:r>
                        <a:rPr kumimoji="1" lang="en-US" altLang="ja-JP" sz="900" b="0" i="0" u="none" strike="noStrike" cap="none" normalizeH="0" baseline="0" dirty="0" smtClean="0">
                          <a:ln>
                            <a:noFill/>
                          </a:ln>
                          <a:solidFill>
                            <a:schemeClr val="tx1"/>
                          </a:solidFill>
                          <a:effectLst/>
                          <a:latin typeface="+mn-ea"/>
                          <a:ea typeface="+mn-ea"/>
                        </a:rPr>
                        <a:t>45</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会津藩校日新館＝＝（</a:t>
                      </a:r>
                      <a:r>
                        <a:rPr kumimoji="1" lang="en-US" altLang="ja-JP" sz="900" b="0" i="0" u="none" strike="noStrike" cap="none" normalizeH="0" baseline="0" dirty="0" smtClean="0">
                          <a:ln>
                            <a:noFill/>
                          </a:ln>
                          <a:solidFill>
                            <a:schemeClr val="tx1"/>
                          </a:solidFill>
                          <a:effectLst/>
                          <a:latin typeface="+mn-ea"/>
                          <a:ea typeface="+mn-ea"/>
                        </a:rPr>
                        <a:t>25</a:t>
                      </a:r>
                      <a:r>
                        <a:rPr kumimoji="1" lang="ja-JP" altLang="en-US" sz="900" b="0" i="0" u="none" strike="noStrike" cap="none" normalizeH="0" baseline="0" dirty="0" smtClean="0">
                          <a:ln>
                            <a:noFill/>
                          </a:ln>
                          <a:solidFill>
                            <a:schemeClr val="tx1"/>
                          </a:solidFill>
                          <a:effectLst/>
                          <a:latin typeface="+mn-ea"/>
                          <a:ea typeface="+mn-ea"/>
                        </a:rPr>
                        <a:t>分）＝＝会津エリア泊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東山温泉等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51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分）＝＝会津若松市内歴史学習・自主研修（鶴ヶ城・飯盛山・赤</a:t>
                      </a:r>
                      <a:r>
                        <a:rPr kumimoji="1" lang="ja-JP" altLang="en-US" sz="900" b="0" i="0" u="none" strike="noStrike" cap="none" normalizeH="0" baseline="0" dirty="0" err="1" smtClean="0">
                          <a:ln>
                            <a:noFill/>
                          </a:ln>
                          <a:solidFill>
                            <a:schemeClr val="tx1"/>
                          </a:solidFill>
                          <a:effectLst/>
                          <a:latin typeface="+mn-ea"/>
                          <a:ea typeface="+mn-ea"/>
                        </a:rPr>
                        <a:t>べこ</a:t>
                      </a:r>
                      <a:r>
                        <a:rPr kumimoji="1" lang="ja-JP" altLang="en-US" sz="900" b="0" i="0" u="none" strike="noStrike" cap="none" normalizeH="0" baseline="0" dirty="0" smtClean="0">
                          <a:ln>
                            <a:noFill/>
                          </a:ln>
                          <a:solidFill>
                            <a:schemeClr val="tx1"/>
                          </a:solidFill>
                          <a:effectLst/>
                          <a:latin typeface="+mn-ea"/>
                          <a:ea typeface="+mn-ea"/>
                        </a:rPr>
                        <a:t>絵付け体験等班別研修）</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＝＝各地</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6" name="図 25"/>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tretch>
            <a:fillRect/>
          </a:stretch>
        </p:blipFill>
        <p:spPr>
          <a:xfrm>
            <a:off x="35496" y="5288256"/>
            <a:ext cx="1026540" cy="769904"/>
          </a:xfrm>
          <a:prstGeom prst="rect">
            <a:avLst/>
          </a:prstGeom>
          <a:ln>
            <a:noFill/>
          </a:ln>
          <a:effectLst/>
        </p:spPr>
      </p:pic>
      <p:pic>
        <p:nvPicPr>
          <p:cNvPr id="27" name="図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29533" y="5329539"/>
            <a:ext cx="1018331" cy="682281"/>
          </a:xfrm>
          <a:prstGeom prst="rect">
            <a:avLst/>
          </a:prstGeom>
          <a:ln>
            <a:noFill/>
          </a:ln>
          <a:effectLst/>
        </p:spPr>
      </p:pic>
      <p:pic>
        <p:nvPicPr>
          <p:cNvPr id="29" name="図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02822" y="5303588"/>
            <a:ext cx="1106835" cy="737890"/>
          </a:xfrm>
          <a:prstGeom prst="rect">
            <a:avLst/>
          </a:prstGeom>
          <a:ln>
            <a:noFill/>
          </a:ln>
          <a:effectLst/>
        </p:spPr>
      </p:pic>
      <p:pic>
        <p:nvPicPr>
          <p:cNvPr id="30" name="図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76256" y="5295097"/>
            <a:ext cx="1011326" cy="758495"/>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195535" y="2557867"/>
                <a:ext cx="677766" cy="347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会津藩校日新館</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東山温泉</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鶴ヶ城</a:t>
                </a:r>
                <a:endParaRPr lang="ja-JP" altLang="en-US" sz="600" dirty="0">
                  <a:solidFill>
                    <a:srgbClr val="12923D"/>
                  </a:solidFill>
                  <a:latin typeface="Calibri" panose="020F0502020204030204" pitchFamily="34" charset="0"/>
                </a:endParaRPr>
              </a:p>
            </p:txBody>
          </p:sp>
          <p:cxnSp>
            <p:nvCxnSpPr>
              <p:cNvPr id="57" name="直線コネクタ 56"/>
              <p:cNvCxnSpPr/>
              <p:nvPr/>
            </p:nvCxnSpPr>
            <p:spPr>
              <a:xfrm flipH="1" flipV="1">
                <a:off x="7617096" y="2778301"/>
                <a:ext cx="543585" cy="60365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67" idx="5"/>
                <a:endCxn id="63" idx="2"/>
              </p:cNvCxnSpPr>
              <p:nvPr/>
            </p:nvCxnSpPr>
            <p:spPr>
              <a:xfrm flipH="1" flipV="1">
                <a:off x="7810585" y="2408700"/>
                <a:ext cx="440281" cy="92619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615907" y="2234737"/>
                <a:ext cx="38935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a:solidFill>
                      <a:srgbClr val="12923D"/>
                    </a:solidFill>
                    <a:latin typeface="ＭＳ Ｐゴシック" panose="020B0600070205080204" pitchFamily="34" charset="-128"/>
                  </a:rPr>
                  <a:t>五色沼</a:t>
                </a: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047566" y="373506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7975558" y="380707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31" name="テキスト ボックス 63"/>
          <p:cNvSpPr txBox="1">
            <a:spLocks noChangeArrowheads="1"/>
          </p:cNvSpPr>
          <p:nvPr/>
        </p:nvSpPr>
        <p:spPr bwMode="auto">
          <a:xfrm>
            <a:off x="1075302" y="5229200"/>
            <a:ext cx="112043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磐梯山周辺を探索し、地形や史跡を観察し、火山噴火や歴史･風土について興味･関心を深め、地域と人々の暮らしの関係について理解することができます</a:t>
            </a:r>
            <a:r>
              <a:rPr lang="ja-JP" altLang="en-US" sz="700" dirty="0" smtClean="0">
                <a:latin typeface="Calibri" panose="020F0502020204030204" pitchFamily="34" charset="0"/>
              </a:rPr>
              <a:t>。</a:t>
            </a:r>
            <a:endParaRPr lang="ja-JP" altLang="en-US" sz="700" dirty="0">
              <a:latin typeface="Calibri" panose="020F0502020204030204" pitchFamily="34" charset="0"/>
            </a:endParaRPr>
          </a:p>
        </p:txBody>
      </p:sp>
      <p:sp>
        <p:nvSpPr>
          <p:cNvPr id="32" name="テキスト ボックス 63"/>
          <p:cNvSpPr txBox="1">
            <a:spLocks noChangeArrowheads="1"/>
          </p:cNvSpPr>
          <p:nvPr/>
        </p:nvSpPr>
        <p:spPr bwMode="auto">
          <a:xfrm>
            <a:off x="3347863" y="5269552"/>
            <a:ext cx="115615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江戸時代の子供たち</a:t>
            </a:r>
            <a:r>
              <a:rPr lang="ja-JP" altLang="en-US" sz="700" dirty="0" smtClean="0">
                <a:latin typeface="Calibri" panose="020F0502020204030204" pitchFamily="34" charset="0"/>
              </a:rPr>
              <a:t>が学んでいた内容に触れることで、</a:t>
            </a:r>
            <a:r>
              <a:rPr lang="ja-JP" altLang="en-US" sz="700" dirty="0">
                <a:latin typeface="Calibri" panose="020F0502020204030204" pitchFamily="34" charset="0"/>
              </a:rPr>
              <a:t>当時と現代の学校の</a:t>
            </a:r>
            <a:r>
              <a:rPr lang="ja-JP" altLang="en-US" sz="700" dirty="0" smtClean="0">
                <a:latin typeface="Calibri" panose="020F0502020204030204" pitchFamily="34" charset="0"/>
              </a:rPr>
              <a:t>違いや、</a:t>
            </a:r>
            <a:r>
              <a:rPr lang="ja-JP" altLang="en-US" sz="700" dirty="0">
                <a:latin typeface="Calibri" panose="020F0502020204030204" pitchFamily="34" charset="0"/>
              </a:rPr>
              <a:t>当時重きを置いていた儒学を基本とする道徳教育や会津武士道精神を体感して</a:t>
            </a:r>
            <a:r>
              <a:rPr lang="ja-JP" altLang="en-US" sz="700" dirty="0" smtClean="0">
                <a:latin typeface="Calibri" panose="020F0502020204030204" pitchFamily="34" charset="0"/>
              </a:rPr>
              <a:t>頂きます</a:t>
            </a:r>
            <a:r>
              <a:rPr lang="ja-JP" altLang="en-US" sz="700" dirty="0">
                <a:latin typeface="Calibri" panose="020F0502020204030204" pitchFamily="34" charset="0"/>
              </a:rPr>
              <a:t>。</a:t>
            </a:r>
          </a:p>
        </p:txBody>
      </p:sp>
      <p:sp>
        <p:nvSpPr>
          <p:cNvPr id="33" name="テキスト ボックス 63"/>
          <p:cNvSpPr txBox="1">
            <a:spLocks noChangeArrowheads="1"/>
          </p:cNvSpPr>
          <p:nvPr/>
        </p:nvSpPr>
        <p:spPr bwMode="auto">
          <a:xfrm>
            <a:off x="5683814" y="5245169"/>
            <a:ext cx="112043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戊辰戦争が歴史の転換点に大きく関わったことを知ることによって、歴史の出来事を体系的にとらえる力や歴史的事件の因果関係を考える力を養います。</a:t>
            </a:r>
          </a:p>
        </p:txBody>
      </p:sp>
      <p:sp>
        <p:nvSpPr>
          <p:cNvPr id="34" name="テキスト ボックス 63"/>
          <p:cNvSpPr txBox="1">
            <a:spLocks noChangeArrowheads="1"/>
          </p:cNvSpPr>
          <p:nvPr/>
        </p:nvSpPr>
        <p:spPr bwMode="auto">
          <a:xfrm>
            <a:off x="7884368" y="5246910"/>
            <a:ext cx="1259632"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張り子赤</a:t>
            </a:r>
            <a:r>
              <a:rPr lang="ja-JP" altLang="en-US" sz="700" dirty="0" err="1">
                <a:latin typeface="Calibri" panose="020F0502020204030204" pitchFamily="34" charset="0"/>
              </a:rPr>
              <a:t>べこは</a:t>
            </a:r>
            <a:r>
              <a:rPr lang="ja-JP" altLang="en-US" sz="700" dirty="0">
                <a:latin typeface="Calibri" panose="020F0502020204030204" pitchFamily="34" charset="0"/>
              </a:rPr>
              <a:t>会津の代表的な民芸品。赤べこの製造元会津の伝統玩具「赤べこ」をあなたの手で作る貴重な体験と楽しい思い出づくりを提供しています。</a:t>
            </a:r>
          </a:p>
        </p:txBody>
      </p:sp>
    </p:spTree>
    <p:extLst>
      <p:ext uri="{BB962C8B-B14F-4D97-AF65-F5344CB8AC3E}">
        <p14:creationId xmlns:p14="http://schemas.microsoft.com/office/powerpoint/2010/main" val="57562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299</Words>
  <Application>Microsoft Office PowerPoint</Application>
  <PresentationFormat>画面に合わせる (4:3)</PresentationFormat>
  <Paragraphs>29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2018-03-29T06:17:06Z</dcterms:created>
  <dcterms:modified xsi:type="dcterms:W3CDTF">2018-03-29T06:17:55Z</dcterms:modified>
</cp:coreProperties>
</file>