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9" d="100"/>
          <a:sy n="59" d="100"/>
        </p:scale>
        <p:origin x="-662"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2B1ED3F-BB3E-45B6-9834-11BE82C966D3}"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B7CC5A4-F2E1-46F5-B80B-D044A77C9885}" type="slidenum">
              <a:rPr kumimoji="1" lang="ja-JP" altLang="en-US" smtClean="0"/>
              <a:t>‹#›</a:t>
            </a:fld>
            <a:endParaRPr kumimoji="1" lang="ja-JP" altLang="en-US"/>
          </a:p>
        </p:txBody>
      </p:sp>
    </p:spTree>
    <p:extLst>
      <p:ext uri="{BB962C8B-B14F-4D97-AF65-F5344CB8AC3E}">
        <p14:creationId xmlns:p14="http://schemas.microsoft.com/office/powerpoint/2010/main" val="1412250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2B1ED3F-BB3E-45B6-9834-11BE82C966D3}"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B7CC5A4-F2E1-46F5-B80B-D044A77C9885}" type="slidenum">
              <a:rPr kumimoji="1" lang="ja-JP" altLang="en-US" smtClean="0"/>
              <a:t>‹#›</a:t>
            </a:fld>
            <a:endParaRPr kumimoji="1" lang="ja-JP" altLang="en-US"/>
          </a:p>
        </p:txBody>
      </p:sp>
    </p:spTree>
    <p:extLst>
      <p:ext uri="{BB962C8B-B14F-4D97-AF65-F5344CB8AC3E}">
        <p14:creationId xmlns:p14="http://schemas.microsoft.com/office/powerpoint/2010/main" val="4084576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2B1ED3F-BB3E-45B6-9834-11BE82C966D3}"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B7CC5A4-F2E1-46F5-B80B-D044A77C9885}" type="slidenum">
              <a:rPr kumimoji="1" lang="ja-JP" altLang="en-US" smtClean="0"/>
              <a:t>‹#›</a:t>
            </a:fld>
            <a:endParaRPr kumimoji="1" lang="ja-JP" altLang="en-US"/>
          </a:p>
        </p:txBody>
      </p:sp>
    </p:spTree>
    <p:extLst>
      <p:ext uri="{BB962C8B-B14F-4D97-AF65-F5344CB8AC3E}">
        <p14:creationId xmlns:p14="http://schemas.microsoft.com/office/powerpoint/2010/main" val="616778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2B1ED3F-BB3E-45B6-9834-11BE82C966D3}"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B7CC5A4-F2E1-46F5-B80B-D044A77C9885}" type="slidenum">
              <a:rPr kumimoji="1" lang="ja-JP" altLang="en-US" smtClean="0"/>
              <a:t>‹#›</a:t>
            </a:fld>
            <a:endParaRPr kumimoji="1" lang="ja-JP" altLang="en-US"/>
          </a:p>
        </p:txBody>
      </p:sp>
    </p:spTree>
    <p:extLst>
      <p:ext uri="{BB962C8B-B14F-4D97-AF65-F5344CB8AC3E}">
        <p14:creationId xmlns:p14="http://schemas.microsoft.com/office/powerpoint/2010/main" val="2110887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2B1ED3F-BB3E-45B6-9834-11BE82C966D3}"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B7CC5A4-F2E1-46F5-B80B-D044A77C9885}" type="slidenum">
              <a:rPr kumimoji="1" lang="ja-JP" altLang="en-US" smtClean="0"/>
              <a:t>‹#›</a:t>
            </a:fld>
            <a:endParaRPr kumimoji="1" lang="ja-JP" altLang="en-US"/>
          </a:p>
        </p:txBody>
      </p:sp>
    </p:spTree>
    <p:extLst>
      <p:ext uri="{BB962C8B-B14F-4D97-AF65-F5344CB8AC3E}">
        <p14:creationId xmlns:p14="http://schemas.microsoft.com/office/powerpoint/2010/main" val="1830620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2B1ED3F-BB3E-45B6-9834-11BE82C966D3}"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B7CC5A4-F2E1-46F5-B80B-D044A77C9885}" type="slidenum">
              <a:rPr kumimoji="1" lang="ja-JP" altLang="en-US" smtClean="0"/>
              <a:t>‹#›</a:t>
            </a:fld>
            <a:endParaRPr kumimoji="1" lang="ja-JP" altLang="en-US"/>
          </a:p>
        </p:txBody>
      </p:sp>
    </p:spTree>
    <p:extLst>
      <p:ext uri="{BB962C8B-B14F-4D97-AF65-F5344CB8AC3E}">
        <p14:creationId xmlns:p14="http://schemas.microsoft.com/office/powerpoint/2010/main" val="3376091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2B1ED3F-BB3E-45B6-9834-11BE82C966D3}" type="datetimeFigureOut">
              <a:rPr kumimoji="1" lang="ja-JP" altLang="en-US" smtClean="0"/>
              <a:t>2018/3/29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B7CC5A4-F2E1-46F5-B80B-D044A77C9885}" type="slidenum">
              <a:rPr kumimoji="1" lang="ja-JP" altLang="en-US" smtClean="0"/>
              <a:t>‹#›</a:t>
            </a:fld>
            <a:endParaRPr kumimoji="1" lang="ja-JP" altLang="en-US"/>
          </a:p>
        </p:txBody>
      </p:sp>
    </p:spTree>
    <p:extLst>
      <p:ext uri="{BB962C8B-B14F-4D97-AF65-F5344CB8AC3E}">
        <p14:creationId xmlns:p14="http://schemas.microsoft.com/office/powerpoint/2010/main" val="650419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2B1ED3F-BB3E-45B6-9834-11BE82C966D3}" type="datetimeFigureOut">
              <a:rPr kumimoji="1" lang="ja-JP" altLang="en-US" smtClean="0"/>
              <a:t>2018/3/29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B7CC5A4-F2E1-46F5-B80B-D044A77C9885}" type="slidenum">
              <a:rPr kumimoji="1" lang="ja-JP" altLang="en-US" smtClean="0"/>
              <a:t>‹#›</a:t>
            </a:fld>
            <a:endParaRPr kumimoji="1" lang="ja-JP" altLang="en-US"/>
          </a:p>
        </p:txBody>
      </p:sp>
    </p:spTree>
    <p:extLst>
      <p:ext uri="{BB962C8B-B14F-4D97-AF65-F5344CB8AC3E}">
        <p14:creationId xmlns:p14="http://schemas.microsoft.com/office/powerpoint/2010/main" val="825473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2B1ED3F-BB3E-45B6-9834-11BE82C966D3}" type="datetimeFigureOut">
              <a:rPr kumimoji="1" lang="ja-JP" altLang="en-US" smtClean="0"/>
              <a:t>2018/3/29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B7CC5A4-F2E1-46F5-B80B-D044A77C9885}" type="slidenum">
              <a:rPr kumimoji="1" lang="ja-JP" altLang="en-US" smtClean="0"/>
              <a:t>‹#›</a:t>
            </a:fld>
            <a:endParaRPr kumimoji="1" lang="ja-JP" altLang="en-US"/>
          </a:p>
        </p:txBody>
      </p:sp>
    </p:spTree>
    <p:extLst>
      <p:ext uri="{BB962C8B-B14F-4D97-AF65-F5344CB8AC3E}">
        <p14:creationId xmlns:p14="http://schemas.microsoft.com/office/powerpoint/2010/main" val="794883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2B1ED3F-BB3E-45B6-9834-11BE82C966D3}"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B7CC5A4-F2E1-46F5-B80B-D044A77C9885}" type="slidenum">
              <a:rPr kumimoji="1" lang="ja-JP" altLang="en-US" smtClean="0"/>
              <a:t>‹#›</a:t>
            </a:fld>
            <a:endParaRPr kumimoji="1" lang="ja-JP" altLang="en-US"/>
          </a:p>
        </p:txBody>
      </p:sp>
    </p:spTree>
    <p:extLst>
      <p:ext uri="{BB962C8B-B14F-4D97-AF65-F5344CB8AC3E}">
        <p14:creationId xmlns:p14="http://schemas.microsoft.com/office/powerpoint/2010/main" val="640642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2B1ED3F-BB3E-45B6-9834-11BE82C966D3}"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B7CC5A4-F2E1-46F5-B80B-D044A77C9885}" type="slidenum">
              <a:rPr kumimoji="1" lang="ja-JP" altLang="en-US" smtClean="0"/>
              <a:t>‹#›</a:t>
            </a:fld>
            <a:endParaRPr kumimoji="1" lang="ja-JP" altLang="en-US"/>
          </a:p>
        </p:txBody>
      </p:sp>
    </p:spTree>
    <p:extLst>
      <p:ext uri="{BB962C8B-B14F-4D97-AF65-F5344CB8AC3E}">
        <p14:creationId xmlns:p14="http://schemas.microsoft.com/office/powerpoint/2010/main" val="2484413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B1ED3F-BB3E-45B6-9834-11BE82C966D3}" type="datetimeFigureOut">
              <a:rPr kumimoji="1" lang="ja-JP" altLang="en-US" smtClean="0"/>
              <a:t>2018/3/29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7CC5A4-F2E1-46F5-B80B-D044A77C9885}" type="slidenum">
              <a:rPr kumimoji="1" lang="ja-JP" altLang="en-US" smtClean="0"/>
              <a:t>‹#›</a:t>
            </a:fld>
            <a:endParaRPr kumimoji="1" lang="ja-JP" altLang="en-US"/>
          </a:p>
        </p:txBody>
      </p:sp>
    </p:spTree>
    <p:extLst>
      <p:ext uri="{BB962C8B-B14F-4D97-AF65-F5344CB8AC3E}">
        <p14:creationId xmlns:p14="http://schemas.microsoft.com/office/powerpoint/2010/main" val="1501904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4" name="テキスト ボックス 77"/>
          <p:cNvSpPr txBox="1">
            <a:spLocks noChangeArrowheads="1"/>
          </p:cNvSpPr>
          <p:nvPr/>
        </p:nvSpPr>
        <p:spPr bwMode="auto">
          <a:xfrm>
            <a:off x="5046" y="5009855"/>
            <a:ext cx="2212617" cy="244475"/>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zh-TW" altLang="en-US" sz="1000" b="1" dirty="0">
                <a:latin typeface="Calibri" panose="020F0502020204030204" pitchFamily="34" charset="0"/>
              </a:rPr>
              <a:t>五色沼自然探勝路散策</a:t>
            </a:r>
            <a:endParaRPr lang="en-US" altLang="ja-JP" sz="1000" b="1" dirty="0">
              <a:latin typeface="Calibri" panose="020F0502020204030204" pitchFamily="34" charset="0"/>
            </a:endParaRPr>
          </a:p>
        </p:txBody>
      </p:sp>
      <p:sp>
        <p:nvSpPr>
          <p:cNvPr id="2145" name="テキスト ボックス 77"/>
          <p:cNvSpPr txBox="1">
            <a:spLocks noChangeArrowheads="1"/>
          </p:cNvSpPr>
          <p:nvPr/>
        </p:nvSpPr>
        <p:spPr bwMode="auto">
          <a:xfrm>
            <a:off x="2289100" y="5010644"/>
            <a:ext cx="2214921" cy="246062"/>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a:latin typeface="Calibri" panose="020F0502020204030204" pitchFamily="34" charset="0"/>
              </a:rPr>
              <a:t>会津藩校日新館</a:t>
            </a:r>
            <a:endParaRPr lang="en-US" altLang="ja-JP" sz="1000" b="1" dirty="0">
              <a:latin typeface="Calibri" panose="020F0502020204030204" pitchFamily="34" charset="0"/>
            </a:endParaRPr>
          </a:p>
        </p:txBody>
      </p:sp>
      <p:sp>
        <p:nvSpPr>
          <p:cNvPr id="2147" name="テキスト ボックス 77"/>
          <p:cNvSpPr txBox="1">
            <a:spLocks noChangeArrowheads="1"/>
          </p:cNvSpPr>
          <p:nvPr/>
        </p:nvSpPr>
        <p:spPr bwMode="auto">
          <a:xfrm>
            <a:off x="4571108" y="5007146"/>
            <a:ext cx="2215455" cy="246221"/>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鶴ヶ城</a:t>
            </a:r>
            <a:endParaRPr lang="en-US" altLang="ja-JP" sz="1000" b="1" dirty="0">
              <a:latin typeface="Calibri" panose="020F0502020204030204" pitchFamily="34" charset="0"/>
            </a:endParaRPr>
          </a:p>
        </p:txBody>
      </p:sp>
      <p:sp>
        <p:nvSpPr>
          <p:cNvPr id="2149" name="Text Box 65"/>
          <p:cNvSpPr txBox="1">
            <a:spLocks noChangeArrowheads="1"/>
          </p:cNvSpPr>
          <p:nvPr/>
        </p:nvSpPr>
        <p:spPr bwMode="auto">
          <a:xfrm>
            <a:off x="6860167" y="5007146"/>
            <a:ext cx="2283833" cy="247650"/>
          </a:xfrm>
          <a:prstGeom prst="rect">
            <a:avLst/>
          </a:prstGeom>
          <a:solidFill>
            <a:schemeClr val="accent2">
              <a:lumMod val="20000"/>
              <a:lumOff val="80000"/>
            </a:schemeClr>
          </a:solidFill>
          <a:ln>
            <a:noFill/>
          </a:ln>
          <a:extLst/>
        </p:spPr>
        <p:txBody>
          <a:bodyPr wrap="square" lIns="90000" tIns="46800" rIns="90000" bIns="46800">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a:latin typeface="Calibri" panose="020F0502020204030204" pitchFamily="34" charset="0"/>
              </a:rPr>
              <a:t>赤</a:t>
            </a:r>
            <a:r>
              <a:rPr lang="ja-JP" altLang="en-US" sz="1000" b="1" dirty="0" err="1">
                <a:latin typeface="Calibri" panose="020F0502020204030204" pitchFamily="34" charset="0"/>
              </a:rPr>
              <a:t>べこ</a:t>
            </a:r>
            <a:r>
              <a:rPr lang="ja-JP" altLang="en-US" sz="1000" b="1" dirty="0">
                <a:latin typeface="Calibri" panose="020F0502020204030204" pitchFamily="34" charset="0"/>
              </a:rPr>
              <a:t>絵付け体験</a:t>
            </a:r>
            <a:endParaRPr lang="en-US" altLang="ja-JP" sz="1000" b="1" dirty="0">
              <a:latin typeface="Calibri" panose="020F0502020204030204" pitchFamily="34" charset="0"/>
            </a:endParaRPr>
          </a:p>
        </p:txBody>
      </p:sp>
      <p:sp>
        <p:nvSpPr>
          <p:cNvPr id="7" name="正方形/長方形 6"/>
          <p:cNvSpPr/>
          <p:nvPr/>
        </p:nvSpPr>
        <p:spPr>
          <a:xfrm>
            <a:off x="0" y="562942"/>
            <a:ext cx="9144000" cy="71437"/>
          </a:xfrm>
          <a:prstGeom prst="rect">
            <a:avLst/>
          </a:prstGeom>
          <a:solidFill>
            <a:srgbClr val="E9463F"/>
          </a:solidFill>
          <a:ln>
            <a:noFill/>
          </a:ln>
          <a:effectLst/>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ja-JP" altLang="en-US" dirty="0"/>
          </a:p>
        </p:txBody>
      </p:sp>
      <p:sp>
        <p:nvSpPr>
          <p:cNvPr id="2053" name="正方形/長方形 9"/>
          <p:cNvSpPr>
            <a:spLocks noChangeArrowheads="1"/>
          </p:cNvSpPr>
          <p:nvPr/>
        </p:nvSpPr>
        <p:spPr bwMode="auto">
          <a:xfrm>
            <a:off x="121677" y="177433"/>
            <a:ext cx="6372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400" dirty="0">
                <a:solidFill>
                  <a:srgbClr val="E9463F"/>
                </a:solidFill>
                <a:latin typeface="HGS創英角ｺﾞｼｯｸUB" panose="020B0900000000000000" pitchFamily="34" charset="-128"/>
                <a:ea typeface="HGS創英角ｺﾞｼｯｸUB" panose="020B0900000000000000" pitchFamily="34" charset="-128"/>
              </a:rPr>
              <a:t>会津の伝統と歴史と神秘の五色沼自然探勝路を学ぶ</a:t>
            </a:r>
            <a:r>
              <a:rPr lang="en-US" altLang="ja-JP" sz="1400" dirty="0" smtClean="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smtClean="0">
                <a:solidFill>
                  <a:srgbClr val="E9463F"/>
                </a:solidFill>
                <a:latin typeface="HGS創英角ｺﾞｼｯｸUB" panose="020B0900000000000000" pitchFamily="34" charset="-128"/>
                <a:ea typeface="HGS創英角ｺﾞｼｯｸUB" panose="020B0900000000000000" pitchFamily="34" charset="-128"/>
              </a:rPr>
              <a:t>福島県</a:t>
            </a:r>
            <a:r>
              <a:rPr lang="en-US" altLang="ja-JP" sz="1400" dirty="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a:solidFill>
                  <a:srgbClr val="0070C0"/>
                </a:solidFill>
                <a:latin typeface="HGS創英角ｺﾞｼｯｸUB" panose="020B0900000000000000" pitchFamily="34" charset="-128"/>
                <a:ea typeface="HGS創英角ｺﾞｼｯｸUB" panose="020B0900000000000000" pitchFamily="34" charset="-128"/>
              </a:rPr>
              <a:t>　</a:t>
            </a:r>
            <a:endParaRPr lang="en-US" altLang="ja-JP" sz="1400" dirty="0">
              <a:solidFill>
                <a:srgbClr val="FF0000"/>
              </a:solidFill>
              <a:latin typeface="HGS創英角ｺﾞｼｯｸUB" panose="020B0900000000000000" pitchFamily="34" charset="-128"/>
              <a:ea typeface="HGS創英角ｺﾞｼｯｸUB" panose="020B0900000000000000" pitchFamily="34" charset="-128"/>
            </a:endParaRPr>
          </a:p>
        </p:txBody>
      </p:sp>
      <p:graphicFrame>
        <p:nvGraphicFramePr>
          <p:cNvPr id="35" name="Group 82"/>
          <p:cNvGraphicFramePr>
            <a:graphicFrameLocks noGrp="1"/>
          </p:cNvGraphicFramePr>
          <p:nvPr>
            <p:extLst>
              <p:ext uri="{D42A27DB-BD31-4B8C-83A1-F6EECF244321}">
                <p14:modId xmlns:p14="http://schemas.microsoft.com/office/powerpoint/2010/main" val="2739930653"/>
              </p:ext>
            </p:extLst>
          </p:nvPr>
        </p:nvGraphicFramePr>
        <p:xfrm>
          <a:off x="7937" y="871845"/>
          <a:ext cx="6652295" cy="3691683"/>
        </p:xfrm>
        <a:graphic>
          <a:graphicData uri="http://schemas.openxmlformats.org/drawingml/2006/table">
            <a:tbl>
              <a:tblPr/>
              <a:tblGrid>
                <a:gridCol w="369593">
                  <a:extLst>
                    <a:ext uri="{9D8B030D-6E8A-4147-A177-3AD203B41FA5}">
                      <a16:colId xmlns="" xmlns:a16="http://schemas.microsoft.com/office/drawing/2014/main" val="20000"/>
                    </a:ext>
                  </a:extLst>
                </a:gridCol>
                <a:gridCol w="5361544">
                  <a:extLst>
                    <a:ext uri="{9D8B030D-6E8A-4147-A177-3AD203B41FA5}">
                      <a16:colId xmlns="" xmlns:a16="http://schemas.microsoft.com/office/drawing/2014/main" val="20001"/>
                    </a:ext>
                  </a:extLst>
                </a:gridCol>
                <a:gridCol w="921158">
                  <a:extLst>
                    <a:ext uri="{9D8B030D-6E8A-4147-A177-3AD203B41FA5}">
                      <a16:colId xmlns="" xmlns:a16="http://schemas.microsoft.com/office/drawing/2014/main" val="20003"/>
                    </a:ext>
                  </a:extLst>
                </a:gridCol>
              </a:tblGrid>
              <a:tr h="66995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日次</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行　　　　　　　　程</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宿泊</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 xmlns:a16="http://schemas.microsoft.com/office/drawing/2014/main" val="10000"/>
                  </a:ext>
                </a:extLst>
              </a:tr>
              <a:tr h="1510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各地</a:t>
                      </a:r>
                      <a:r>
                        <a:rPr kumimoji="1" lang="ja-JP" altLang="en-US" sz="900" b="0" i="0" u="none" strike="noStrike" cap="none" normalizeH="0" baseline="0" smtClean="0">
                          <a:ln>
                            <a:noFill/>
                          </a:ln>
                          <a:solidFill>
                            <a:schemeClr val="tx1"/>
                          </a:solidFill>
                          <a:effectLst/>
                          <a:latin typeface="+mn-ea"/>
                          <a:ea typeface="+mn-ea"/>
                        </a:rPr>
                        <a:t>＝＝（</a:t>
                      </a:r>
                      <a:r>
                        <a:rPr kumimoji="1" lang="ja-JP" altLang="en-US" sz="900" b="0" i="0" u="none" strike="noStrike" cap="none" normalizeH="0" baseline="0" dirty="0" smtClean="0">
                          <a:ln>
                            <a:noFill/>
                          </a:ln>
                          <a:solidFill>
                            <a:schemeClr val="tx1"/>
                          </a:solidFill>
                          <a:effectLst/>
                          <a:latin typeface="+mn-ea"/>
                          <a:ea typeface="+mn-ea"/>
                        </a:rPr>
                        <a:t>昼食）</a:t>
                      </a:r>
                      <a:r>
                        <a:rPr kumimoji="1" lang="ja-JP" altLang="en-US" sz="900" b="0" i="0" u="none" strike="noStrike" cap="none" normalizeH="0" baseline="0" smtClean="0">
                          <a:ln>
                            <a:noFill/>
                          </a:ln>
                          <a:solidFill>
                            <a:schemeClr val="tx1"/>
                          </a:solidFill>
                          <a:effectLst/>
                          <a:latin typeface="+mn-ea"/>
                          <a:ea typeface="+mn-ea"/>
                        </a:rPr>
                        <a:t>＝＝五色</a:t>
                      </a:r>
                      <a:r>
                        <a:rPr kumimoji="1" lang="ja-JP" altLang="en-US" sz="900" b="0" i="0" u="none" strike="noStrike" cap="none" normalizeH="0" baseline="0" dirty="0" smtClean="0">
                          <a:ln>
                            <a:noFill/>
                          </a:ln>
                          <a:solidFill>
                            <a:schemeClr val="tx1"/>
                          </a:solidFill>
                          <a:effectLst/>
                          <a:latin typeface="+mn-ea"/>
                          <a:ea typeface="+mn-ea"/>
                        </a:rPr>
                        <a:t>沼自然探勝路散策（雨天時は磐梯山噴火記念館）＝＝（</a:t>
                      </a:r>
                      <a:r>
                        <a:rPr kumimoji="1" lang="en-US" altLang="ja-JP" sz="900" b="0" i="0" u="none" strike="noStrike" cap="none" normalizeH="0" baseline="0" dirty="0" smtClean="0">
                          <a:ln>
                            <a:noFill/>
                          </a:ln>
                          <a:solidFill>
                            <a:schemeClr val="tx1"/>
                          </a:solidFill>
                          <a:effectLst/>
                          <a:latin typeface="+mn-ea"/>
                          <a:ea typeface="+mn-ea"/>
                        </a:rPr>
                        <a:t>45</a:t>
                      </a:r>
                      <a:r>
                        <a:rPr kumimoji="1" lang="ja-JP" altLang="en-US" sz="900" b="0" i="0" u="none" strike="noStrike" cap="none" normalizeH="0" baseline="0" dirty="0" smtClean="0">
                          <a:ln>
                            <a:noFill/>
                          </a:ln>
                          <a:solidFill>
                            <a:schemeClr val="tx1"/>
                          </a:solidFill>
                          <a:effectLst/>
                          <a:latin typeface="+mn-ea"/>
                          <a:ea typeface="+mn-ea"/>
                        </a:rPr>
                        <a:t>分）＝＝</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会津藩校日新館＝＝（</a:t>
                      </a:r>
                      <a:r>
                        <a:rPr kumimoji="1" lang="en-US" altLang="ja-JP" sz="900" b="0" i="0" u="none" strike="noStrike" cap="none" normalizeH="0" baseline="0" dirty="0" smtClean="0">
                          <a:ln>
                            <a:noFill/>
                          </a:ln>
                          <a:solidFill>
                            <a:schemeClr val="tx1"/>
                          </a:solidFill>
                          <a:effectLst/>
                          <a:latin typeface="+mn-ea"/>
                          <a:ea typeface="+mn-ea"/>
                        </a:rPr>
                        <a:t>25</a:t>
                      </a:r>
                      <a:r>
                        <a:rPr kumimoji="1" lang="ja-JP" altLang="en-US" sz="900" b="0" i="0" u="none" strike="noStrike" cap="none" normalizeH="0" baseline="0" dirty="0" smtClean="0">
                          <a:ln>
                            <a:noFill/>
                          </a:ln>
                          <a:solidFill>
                            <a:schemeClr val="tx1"/>
                          </a:solidFill>
                          <a:effectLst/>
                          <a:latin typeface="+mn-ea"/>
                          <a:ea typeface="+mn-ea"/>
                        </a:rPr>
                        <a:t>分）＝＝会津エリア泊</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福島県</a:t>
                      </a:r>
                      <a:endParaRPr kumimoji="1" lang="en-US" altLang="ja-JP" sz="900" b="0" i="0" u="none" strike="noStrike" cap="none" normalizeH="0" baseline="0" dirty="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東山温泉等</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1"/>
                  </a:ext>
                </a:extLst>
              </a:tr>
              <a:tr h="1510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2</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宿泊地＝＝（</a:t>
                      </a:r>
                      <a:r>
                        <a:rPr kumimoji="1" lang="en-US" altLang="ja-JP" sz="900" b="0" i="0" u="none" strike="noStrike" cap="none" normalizeH="0" baseline="0" dirty="0" smtClean="0">
                          <a:ln>
                            <a:noFill/>
                          </a:ln>
                          <a:solidFill>
                            <a:schemeClr val="tx1"/>
                          </a:solidFill>
                          <a:effectLst/>
                          <a:latin typeface="+mn-ea"/>
                          <a:ea typeface="+mn-ea"/>
                        </a:rPr>
                        <a:t>15</a:t>
                      </a:r>
                      <a:r>
                        <a:rPr kumimoji="1" lang="ja-JP" altLang="en-US" sz="900" b="0" i="0" u="none" strike="noStrike" cap="none" normalizeH="0" baseline="0" dirty="0" smtClean="0">
                          <a:ln>
                            <a:noFill/>
                          </a:ln>
                          <a:solidFill>
                            <a:schemeClr val="tx1"/>
                          </a:solidFill>
                          <a:effectLst/>
                          <a:latin typeface="+mn-ea"/>
                          <a:ea typeface="+mn-ea"/>
                        </a:rPr>
                        <a:t>分）＝＝会津若松市内歴史学習・自主研修（鶴ヶ城・飯盛山・赤</a:t>
                      </a:r>
                      <a:r>
                        <a:rPr kumimoji="1" lang="ja-JP" altLang="en-US" sz="900" b="0" i="0" u="none" strike="noStrike" cap="none" normalizeH="0" baseline="0" dirty="0" err="1" smtClean="0">
                          <a:ln>
                            <a:noFill/>
                          </a:ln>
                          <a:solidFill>
                            <a:schemeClr val="tx1"/>
                          </a:solidFill>
                          <a:effectLst/>
                          <a:latin typeface="+mn-ea"/>
                          <a:ea typeface="+mn-ea"/>
                        </a:rPr>
                        <a:t>べこ</a:t>
                      </a:r>
                      <a:r>
                        <a:rPr kumimoji="1" lang="ja-JP" altLang="en-US" sz="900" b="0" i="0" u="none" strike="noStrike" cap="none" normalizeH="0" baseline="0" dirty="0" smtClean="0">
                          <a:ln>
                            <a:noFill/>
                          </a:ln>
                          <a:solidFill>
                            <a:schemeClr val="tx1"/>
                          </a:solidFill>
                          <a:effectLst/>
                          <a:latin typeface="+mn-ea"/>
                          <a:ea typeface="+mn-ea"/>
                        </a:rPr>
                        <a:t>絵付け体験等班別研修）</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mn-ea"/>
                          <a:ea typeface="+mn-ea"/>
                        </a:rPr>
                        <a:t>＝＝各地</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bl>
          </a:graphicData>
        </a:graphic>
      </p:graphicFrame>
      <p:sp>
        <p:nvSpPr>
          <p:cNvPr id="2096" name="Text Box 90"/>
          <p:cNvSpPr txBox="1">
            <a:spLocks noChangeArrowheads="1"/>
          </p:cNvSpPr>
          <p:nvPr/>
        </p:nvSpPr>
        <p:spPr bwMode="auto">
          <a:xfrm>
            <a:off x="6173156" y="198649"/>
            <a:ext cx="117211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400" dirty="0">
                <a:latin typeface="Calibri" panose="020F0502020204030204" pitchFamily="34" charset="0"/>
                <a:ea typeface="HGP創英角ｺﾞｼｯｸUB" panose="020B0900000000000000" pitchFamily="34" charset="-128"/>
              </a:rPr>
              <a:t>出発地：各地</a:t>
            </a:r>
          </a:p>
        </p:txBody>
      </p:sp>
      <p:sp>
        <p:nvSpPr>
          <p:cNvPr id="103" name="正方形/長方形 102"/>
          <p:cNvSpPr/>
          <p:nvPr/>
        </p:nvSpPr>
        <p:spPr>
          <a:xfrm>
            <a:off x="3458" y="5011200"/>
            <a:ext cx="2214563" cy="107156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5" name="正方形/長方形 104"/>
          <p:cNvSpPr/>
          <p:nvPr/>
        </p:nvSpPr>
        <p:spPr>
          <a:xfrm>
            <a:off x="2289458" y="5009726"/>
            <a:ext cx="2214563" cy="107156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 name="正方形/長方形 106"/>
          <p:cNvSpPr/>
          <p:nvPr/>
        </p:nvSpPr>
        <p:spPr>
          <a:xfrm>
            <a:off x="4572000" y="5004539"/>
            <a:ext cx="2214563" cy="107674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 name="正方形/長方形 108"/>
          <p:cNvSpPr/>
          <p:nvPr/>
        </p:nvSpPr>
        <p:spPr>
          <a:xfrm>
            <a:off x="6858000" y="5004539"/>
            <a:ext cx="2286000" cy="107674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pic>
        <p:nvPicPr>
          <p:cNvPr id="3" name="図 2">
            <a:extLst>
              <a:ext uri="{FF2B5EF4-FFF2-40B4-BE49-F238E27FC236}">
                <a16:creationId xmlns="" xmlns:a16="http://schemas.microsoft.com/office/drawing/2014/main" id="{BEDB32D4-23CE-A444-ACBD-132A7B54D6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51553" y="50261"/>
            <a:ext cx="640930" cy="483324"/>
          </a:xfrm>
          <a:prstGeom prst="rect">
            <a:avLst/>
          </a:prstGeom>
        </p:spPr>
      </p:pic>
      <p:sp>
        <p:nvSpPr>
          <p:cNvPr id="4" name="テキスト ボックス 3">
            <a:extLst>
              <a:ext uri="{FF2B5EF4-FFF2-40B4-BE49-F238E27FC236}">
                <a16:creationId xmlns="" xmlns:a16="http://schemas.microsoft.com/office/drawing/2014/main" id="{93F76B8F-10FF-BE44-8688-F932A9EFF90C}"/>
              </a:ext>
            </a:extLst>
          </p:cNvPr>
          <p:cNvSpPr txBox="1"/>
          <p:nvPr/>
        </p:nvSpPr>
        <p:spPr>
          <a:xfrm>
            <a:off x="2987824" y="4563527"/>
            <a:ext cx="3677610" cy="215444"/>
          </a:xfrm>
          <a:prstGeom prst="rect">
            <a:avLst/>
          </a:prstGeom>
          <a:noFill/>
        </p:spPr>
        <p:txBody>
          <a:bodyPr wrap="none" rtlCol="0">
            <a:spAutoFit/>
          </a:bodyPr>
          <a:lstStyle/>
          <a:p>
            <a:r>
              <a:rPr lang="ja-JP" altLang="en-US" sz="800" dirty="0">
                <a:solidFill>
                  <a:schemeClr val="tx1">
                    <a:lumMod val="95000"/>
                    <a:lumOff val="5000"/>
                  </a:schemeClr>
                </a:solidFill>
              </a:rPr>
              <a:t>（凡例）　・・・：徒歩　 ■□■□：</a:t>
            </a:r>
            <a:r>
              <a:rPr lang="en-US" altLang="ja-JP" sz="800" dirty="0">
                <a:solidFill>
                  <a:schemeClr val="tx1">
                    <a:lumMod val="95000"/>
                    <a:lumOff val="5000"/>
                  </a:schemeClr>
                </a:solidFill>
              </a:rPr>
              <a:t>JR</a:t>
            </a:r>
            <a:r>
              <a:rPr lang="ja-JP" altLang="en-US" sz="800" dirty="0">
                <a:solidFill>
                  <a:schemeClr val="tx1">
                    <a:lumMod val="95000"/>
                    <a:lumOff val="5000"/>
                  </a:schemeClr>
                </a:solidFill>
              </a:rPr>
              <a:t>　＝＝＝：バス　 ～～～：船舶　－－－：航空機</a:t>
            </a:r>
            <a:endParaRPr kumimoji="1" lang="ja-JP" altLang="en-US" sz="800" dirty="0">
              <a:solidFill>
                <a:schemeClr val="tx1">
                  <a:lumMod val="95000"/>
                  <a:lumOff val="5000"/>
                </a:schemeClr>
              </a:solidFill>
            </a:endParaRPr>
          </a:p>
        </p:txBody>
      </p:sp>
      <p:pic>
        <p:nvPicPr>
          <p:cNvPr id="26" name="図 25"/>
          <p:cNvPicPr>
            <a:picLocks noChangeAspect="1"/>
          </p:cNvPicPr>
          <p:nvPr/>
        </p:nvPicPr>
        <p:blipFill>
          <a:blip r:embed="rId3" cstate="print">
            <a:extLst>
              <a:ext uri="{BEBA8EAE-BF5A-486C-A8C5-ECC9F3942E4B}">
                <a14:imgProps xmlns:a14="http://schemas.microsoft.com/office/drawing/2010/main">
                  <a14:imgLayer r:embed="rId4">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5496" y="5288256"/>
            <a:ext cx="1026540" cy="769904"/>
          </a:xfrm>
          <a:prstGeom prst="rect">
            <a:avLst/>
          </a:prstGeom>
          <a:ln>
            <a:noFill/>
          </a:ln>
          <a:effectLst/>
        </p:spPr>
      </p:pic>
      <p:pic>
        <p:nvPicPr>
          <p:cNvPr id="27" name="図 2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29533" y="5329539"/>
            <a:ext cx="1018331" cy="682281"/>
          </a:xfrm>
          <a:prstGeom prst="rect">
            <a:avLst/>
          </a:prstGeom>
          <a:ln>
            <a:noFill/>
          </a:ln>
          <a:effectLst/>
        </p:spPr>
      </p:pic>
      <p:pic>
        <p:nvPicPr>
          <p:cNvPr id="29" name="図 2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02822" y="5303588"/>
            <a:ext cx="1106835" cy="737890"/>
          </a:xfrm>
          <a:prstGeom prst="rect">
            <a:avLst/>
          </a:prstGeom>
          <a:ln>
            <a:noFill/>
          </a:ln>
          <a:effectLst/>
        </p:spPr>
      </p:pic>
      <p:pic>
        <p:nvPicPr>
          <p:cNvPr id="30" name="図 2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876256" y="5295097"/>
            <a:ext cx="1011326" cy="758495"/>
          </a:xfrm>
          <a:prstGeom prst="rect">
            <a:avLst/>
          </a:prstGeom>
          <a:ln>
            <a:noFill/>
          </a:ln>
          <a:effectLst/>
        </p:spPr>
      </p:pic>
      <p:grpSp>
        <p:nvGrpSpPr>
          <p:cNvPr id="13" name="グループ化 12"/>
          <p:cNvGrpSpPr/>
          <p:nvPr/>
        </p:nvGrpSpPr>
        <p:grpSpPr>
          <a:xfrm>
            <a:off x="6803215" y="847723"/>
            <a:ext cx="2224344" cy="3715803"/>
            <a:chOff x="6822397" y="847723"/>
            <a:chExt cx="2224344" cy="3715803"/>
          </a:xfrm>
        </p:grpSpPr>
        <p:grpSp>
          <p:nvGrpSpPr>
            <p:cNvPr id="47" name="グループ化 46"/>
            <p:cNvGrpSpPr/>
            <p:nvPr/>
          </p:nvGrpSpPr>
          <p:grpSpPr>
            <a:xfrm>
              <a:off x="6822397" y="847723"/>
              <a:ext cx="2224344" cy="3715803"/>
              <a:chOff x="7059613" y="571500"/>
              <a:chExt cx="2084387" cy="3500438"/>
            </a:xfrm>
          </p:grpSpPr>
          <p:sp>
            <p:nvSpPr>
              <p:cNvPr id="48" name="テキスト ボックス 77"/>
              <p:cNvSpPr txBox="1">
                <a:spLocks noChangeArrowheads="1"/>
              </p:cNvSpPr>
              <p:nvPr/>
            </p:nvSpPr>
            <p:spPr bwMode="auto">
              <a:xfrm>
                <a:off x="7086600" y="723900"/>
                <a:ext cx="2057400" cy="274638"/>
              </a:xfrm>
              <a:prstGeom prst="rect">
                <a:avLst/>
              </a:prstGeom>
              <a:noFill/>
              <a:ln w="9525">
                <a:noFill/>
                <a:miter lim="800000"/>
                <a:headEnd/>
                <a:tailEnd/>
              </a:ln>
            </p:spPr>
            <p:txBody>
              <a:bodyPr>
                <a:spAutoFit/>
              </a:bodyPr>
              <a:lstStyle/>
              <a:p>
                <a:pPr algn="dist" fontAlgn="auto">
                  <a:spcBef>
                    <a:spcPts val="0"/>
                  </a:spcBef>
                  <a:spcAft>
                    <a:spcPts val="0"/>
                  </a:spcAft>
                  <a:defRPr/>
                </a:pPr>
                <a:r>
                  <a:rPr lang="ja-JP" altLang="en-US" sz="1200" b="1" u="sng" spc="300" dirty="0">
                    <a:effectLst>
                      <a:outerShdw blurRad="38100" dist="38100" dir="2700000" algn="tl">
                        <a:srgbClr val="000000">
                          <a:alpha val="43137"/>
                        </a:srgbClr>
                      </a:outerShdw>
                    </a:effectLst>
                    <a:latin typeface="Calibri" pitchFamily="34" charset="0"/>
                    <a:ea typeface="+mn-ea"/>
                  </a:rPr>
                  <a:t>東北ルートマップ</a:t>
                </a:r>
                <a:endParaRPr lang="en-US" altLang="ja-JP" sz="1200" b="1" u="sng" spc="300" dirty="0">
                  <a:effectLst>
                    <a:outerShdw blurRad="38100" dist="38100" dir="2700000" algn="tl">
                      <a:srgbClr val="000000">
                        <a:alpha val="43137"/>
                      </a:srgbClr>
                    </a:outerShdw>
                  </a:effectLst>
                  <a:latin typeface="Calibri" pitchFamily="34" charset="0"/>
                  <a:ea typeface="+mn-ea"/>
                </a:endParaRPr>
              </a:p>
            </p:txBody>
          </p:sp>
          <p:pic>
            <p:nvPicPr>
              <p:cNvPr id="49" name="Picture 4" descr="\\Seisakuserver\メンバー\奥山豊\教育旅行map\PPTマップ.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80250" y="1054100"/>
                <a:ext cx="1982788" cy="294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 name="テキスト ボックス 77"/>
              <p:cNvSpPr txBox="1">
                <a:spLocks noChangeArrowheads="1"/>
              </p:cNvSpPr>
              <p:nvPr/>
            </p:nvSpPr>
            <p:spPr bwMode="auto">
              <a:xfrm>
                <a:off x="7195535" y="2557867"/>
                <a:ext cx="677766" cy="347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600" dirty="0" smtClean="0">
                    <a:solidFill>
                      <a:srgbClr val="12923D"/>
                    </a:solidFill>
                    <a:latin typeface="Calibri" panose="020F0502020204030204" pitchFamily="34" charset="0"/>
                  </a:rPr>
                  <a:t>会津藩校日新館</a:t>
                </a:r>
                <a:endParaRPr lang="en-US" altLang="ja-JP" sz="600" dirty="0" smtClean="0">
                  <a:solidFill>
                    <a:srgbClr val="12923D"/>
                  </a:solidFill>
                  <a:latin typeface="Calibri" panose="020F0502020204030204" pitchFamily="34" charset="0"/>
                </a:endParaRPr>
              </a:p>
              <a:p>
                <a:pPr eaLnBrk="1" hangingPunct="1"/>
                <a:r>
                  <a:rPr lang="ja-JP" altLang="en-US" sz="600" dirty="0" smtClean="0">
                    <a:solidFill>
                      <a:srgbClr val="12923D"/>
                    </a:solidFill>
                    <a:latin typeface="Calibri" panose="020F0502020204030204" pitchFamily="34" charset="0"/>
                  </a:rPr>
                  <a:t>東山温泉</a:t>
                </a:r>
                <a:endParaRPr lang="en-US" altLang="ja-JP" sz="600" dirty="0" smtClean="0">
                  <a:solidFill>
                    <a:srgbClr val="12923D"/>
                  </a:solidFill>
                  <a:latin typeface="Calibri" panose="020F0502020204030204" pitchFamily="34" charset="0"/>
                </a:endParaRPr>
              </a:p>
              <a:p>
                <a:pPr eaLnBrk="1" hangingPunct="1"/>
                <a:r>
                  <a:rPr lang="ja-JP" altLang="en-US" sz="600" dirty="0" smtClean="0">
                    <a:solidFill>
                      <a:srgbClr val="12923D"/>
                    </a:solidFill>
                    <a:latin typeface="Calibri" panose="020F0502020204030204" pitchFamily="34" charset="0"/>
                  </a:rPr>
                  <a:t>鶴ヶ城</a:t>
                </a:r>
                <a:endParaRPr lang="ja-JP" altLang="en-US" sz="600" dirty="0">
                  <a:solidFill>
                    <a:srgbClr val="12923D"/>
                  </a:solidFill>
                  <a:latin typeface="Calibri" panose="020F0502020204030204" pitchFamily="34" charset="0"/>
                </a:endParaRPr>
              </a:p>
            </p:txBody>
          </p:sp>
          <p:cxnSp>
            <p:nvCxnSpPr>
              <p:cNvPr id="57" name="直線コネクタ 56"/>
              <p:cNvCxnSpPr/>
              <p:nvPr/>
            </p:nvCxnSpPr>
            <p:spPr>
              <a:xfrm flipH="1" flipV="1">
                <a:off x="7617096" y="2778301"/>
                <a:ext cx="543585" cy="603655"/>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a:stCxn id="67" idx="5"/>
                <a:endCxn id="63" idx="2"/>
              </p:cNvCxnSpPr>
              <p:nvPr/>
            </p:nvCxnSpPr>
            <p:spPr>
              <a:xfrm flipH="1" flipV="1">
                <a:off x="7810585" y="2408700"/>
                <a:ext cx="440281" cy="926195"/>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63" name="テキスト ボックス 119"/>
              <p:cNvSpPr txBox="1">
                <a:spLocks noChangeArrowheads="1"/>
              </p:cNvSpPr>
              <p:nvPr/>
            </p:nvSpPr>
            <p:spPr bwMode="auto">
              <a:xfrm>
                <a:off x="7615907" y="2234737"/>
                <a:ext cx="389355" cy="17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600" dirty="0">
                    <a:solidFill>
                      <a:srgbClr val="12923D"/>
                    </a:solidFill>
                    <a:latin typeface="ＭＳ Ｐゴシック" panose="020B0600070205080204" pitchFamily="34" charset="-128"/>
                  </a:rPr>
                  <a:t>五色沼</a:t>
                </a:r>
              </a:p>
            </p:txBody>
          </p:sp>
          <p:sp>
            <p:nvSpPr>
              <p:cNvPr id="65" name="角丸四角形 64"/>
              <p:cNvSpPr/>
              <p:nvPr/>
            </p:nvSpPr>
            <p:spPr>
              <a:xfrm>
                <a:off x="7059613" y="571500"/>
                <a:ext cx="2071687" cy="3500438"/>
              </a:xfrm>
              <a:prstGeom prst="roundRect">
                <a:avLst>
                  <a:gd name="adj" fmla="val 7913"/>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67" name="円/楕円 66"/>
            <p:cNvSpPr/>
            <p:nvPr/>
          </p:nvSpPr>
          <p:spPr>
            <a:xfrm>
              <a:off x="8047566" y="3735065"/>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9" name="円/楕円 68"/>
            <p:cNvSpPr/>
            <p:nvPr/>
          </p:nvSpPr>
          <p:spPr>
            <a:xfrm>
              <a:off x="7975558" y="3807073"/>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1" name="テキスト ボックス 63"/>
          <p:cNvSpPr txBox="1">
            <a:spLocks noChangeArrowheads="1"/>
          </p:cNvSpPr>
          <p:nvPr/>
        </p:nvSpPr>
        <p:spPr bwMode="auto">
          <a:xfrm>
            <a:off x="1075302" y="5229200"/>
            <a:ext cx="1120434"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Calibri" panose="020F0502020204030204" pitchFamily="34" charset="0"/>
              </a:rPr>
              <a:t>磐梯山周辺を探索し、地形や史跡を観察し、火山噴火や歴史･風土について興味･関心を深め、地域と人々の暮らしの関係について理解することができます</a:t>
            </a:r>
            <a:r>
              <a:rPr lang="ja-JP" altLang="en-US" sz="700" dirty="0" smtClean="0">
                <a:latin typeface="Calibri" panose="020F0502020204030204" pitchFamily="34" charset="0"/>
              </a:rPr>
              <a:t>。</a:t>
            </a:r>
            <a:endParaRPr lang="ja-JP" altLang="en-US" sz="700" dirty="0">
              <a:latin typeface="Calibri" panose="020F0502020204030204" pitchFamily="34" charset="0"/>
            </a:endParaRPr>
          </a:p>
        </p:txBody>
      </p:sp>
      <p:sp>
        <p:nvSpPr>
          <p:cNvPr id="32" name="テキスト ボックス 63"/>
          <p:cNvSpPr txBox="1">
            <a:spLocks noChangeArrowheads="1"/>
          </p:cNvSpPr>
          <p:nvPr/>
        </p:nvSpPr>
        <p:spPr bwMode="auto">
          <a:xfrm>
            <a:off x="3347863" y="5269552"/>
            <a:ext cx="1156157"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Calibri" panose="020F0502020204030204" pitchFamily="34" charset="0"/>
              </a:rPr>
              <a:t>江戸時代の子供たち</a:t>
            </a:r>
            <a:r>
              <a:rPr lang="ja-JP" altLang="en-US" sz="700" dirty="0" smtClean="0">
                <a:latin typeface="Calibri" panose="020F0502020204030204" pitchFamily="34" charset="0"/>
              </a:rPr>
              <a:t>が学んでいた内容に触れることで、</a:t>
            </a:r>
            <a:r>
              <a:rPr lang="ja-JP" altLang="en-US" sz="700" dirty="0">
                <a:latin typeface="Calibri" panose="020F0502020204030204" pitchFamily="34" charset="0"/>
              </a:rPr>
              <a:t>当時と現代の学校の</a:t>
            </a:r>
            <a:r>
              <a:rPr lang="ja-JP" altLang="en-US" sz="700" dirty="0" smtClean="0">
                <a:latin typeface="Calibri" panose="020F0502020204030204" pitchFamily="34" charset="0"/>
              </a:rPr>
              <a:t>違いや、</a:t>
            </a:r>
            <a:r>
              <a:rPr lang="ja-JP" altLang="en-US" sz="700" dirty="0">
                <a:latin typeface="Calibri" panose="020F0502020204030204" pitchFamily="34" charset="0"/>
              </a:rPr>
              <a:t>当時重きを置いていた儒学を基本とする道徳教育や会津武士道精神を体感して</a:t>
            </a:r>
            <a:r>
              <a:rPr lang="ja-JP" altLang="en-US" sz="700" dirty="0" smtClean="0">
                <a:latin typeface="Calibri" panose="020F0502020204030204" pitchFamily="34" charset="0"/>
              </a:rPr>
              <a:t>頂きます</a:t>
            </a:r>
            <a:r>
              <a:rPr lang="ja-JP" altLang="en-US" sz="700" dirty="0">
                <a:latin typeface="Calibri" panose="020F0502020204030204" pitchFamily="34" charset="0"/>
              </a:rPr>
              <a:t>。</a:t>
            </a:r>
          </a:p>
        </p:txBody>
      </p:sp>
      <p:sp>
        <p:nvSpPr>
          <p:cNvPr id="33" name="テキスト ボックス 63"/>
          <p:cNvSpPr txBox="1">
            <a:spLocks noChangeArrowheads="1"/>
          </p:cNvSpPr>
          <p:nvPr/>
        </p:nvSpPr>
        <p:spPr bwMode="auto">
          <a:xfrm>
            <a:off x="5683814" y="5245169"/>
            <a:ext cx="1120434"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Calibri" panose="020F0502020204030204" pitchFamily="34" charset="0"/>
              </a:rPr>
              <a:t>戊辰戦争が歴史の転換点に大きく関わったことを知ることによって、歴史の出来事を体系的にとらえる力や歴史的事件の因果関係を考える力を養います。</a:t>
            </a:r>
          </a:p>
        </p:txBody>
      </p:sp>
      <p:sp>
        <p:nvSpPr>
          <p:cNvPr id="34" name="テキスト ボックス 63"/>
          <p:cNvSpPr txBox="1">
            <a:spLocks noChangeArrowheads="1"/>
          </p:cNvSpPr>
          <p:nvPr/>
        </p:nvSpPr>
        <p:spPr bwMode="auto">
          <a:xfrm>
            <a:off x="7884368" y="5246910"/>
            <a:ext cx="125963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Calibri" panose="020F0502020204030204" pitchFamily="34" charset="0"/>
              </a:rPr>
              <a:t>張り子赤</a:t>
            </a:r>
            <a:r>
              <a:rPr lang="ja-JP" altLang="en-US" sz="700" dirty="0" err="1">
                <a:latin typeface="Calibri" panose="020F0502020204030204" pitchFamily="34" charset="0"/>
              </a:rPr>
              <a:t>べこは</a:t>
            </a:r>
            <a:r>
              <a:rPr lang="ja-JP" altLang="en-US" sz="700" dirty="0">
                <a:latin typeface="Calibri" panose="020F0502020204030204" pitchFamily="34" charset="0"/>
              </a:rPr>
              <a:t>会津の代表的な民芸品。赤べこの製造元会津の伝統玩具「赤べこ」をあなたの手で作る貴重な体験と楽しい思い出づくりを提供しています。</a:t>
            </a:r>
          </a:p>
        </p:txBody>
      </p:sp>
    </p:spTree>
    <p:extLst>
      <p:ext uri="{BB962C8B-B14F-4D97-AF65-F5344CB8AC3E}">
        <p14:creationId xmlns:p14="http://schemas.microsoft.com/office/powerpoint/2010/main" val="575623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299</Words>
  <Application>Microsoft Office PowerPoint</Application>
  <PresentationFormat>画面に合わせる (4:3)</PresentationFormat>
  <Paragraphs>29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aritv-Ise</dc:creator>
  <cp:lastModifiedBy>aritv-Ise</cp:lastModifiedBy>
  <cp:revision>1</cp:revision>
  <dcterms:created xsi:type="dcterms:W3CDTF">2018-03-29T06:17:06Z</dcterms:created>
  <dcterms:modified xsi:type="dcterms:W3CDTF">2018-03-29T06:17:55Z</dcterms:modified>
</cp:coreProperties>
</file>