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9" d="100"/>
          <a:sy n="59" d="100"/>
        </p:scale>
        <p:origin x="-662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EEEB3-EC35-4DB1-85E6-8113E178F4AB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1206-B461-4716-BBFF-D9605C92B2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675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EEEB3-EC35-4DB1-85E6-8113E178F4AB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1206-B461-4716-BBFF-D9605C92B2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3555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EEEB3-EC35-4DB1-85E6-8113E178F4AB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1206-B461-4716-BBFF-D9605C92B2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1484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EEEB3-EC35-4DB1-85E6-8113E178F4AB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1206-B461-4716-BBFF-D9605C92B2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0202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EEEB3-EC35-4DB1-85E6-8113E178F4AB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1206-B461-4716-BBFF-D9605C92B2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2722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EEEB3-EC35-4DB1-85E6-8113E178F4AB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1206-B461-4716-BBFF-D9605C92B2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9352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EEEB3-EC35-4DB1-85E6-8113E178F4AB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1206-B461-4716-BBFF-D9605C92B2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495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EEEB3-EC35-4DB1-85E6-8113E178F4AB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1206-B461-4716-BBFF-D9605C92B2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3018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EEEB3-EC35-4DB1-85E6-8113E178F4AB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1206-B461-4716-BBFF-D9605C92B2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2463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EEEB3-EC35-4DB1-85E6-8113E178F4AB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1206-B461-4716-BBFF-D9605C92B2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5783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EEEB3-EC35-4DB1-85E6-8113E178F4AB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1206-B461-4716-BBFF-D9605C92B2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6490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EEEB3-EC35-4DB1-85E6-8113E178F4AB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31206-B461-4716-BBFF-D9605C92B2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0583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4" name="テキスト ボックス 77"/>
          <p:cNvSpPr txBox="1">
            <a:spLocks noChangeArrowheads="1"/>
          </p:cNvSpPr>
          <p:nvPr/>
        </p:nvSpPr>
        <p:spPr bwMode="auto">
          <a:xfrm>
            <a:off x="5046" y="5009855"/>
            <a:ext cx="2212617" cy="2444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1000" b="1" dirty="0">
                <a:latin typeface="Calibri" panose="020F0502020204030204" pitchFamily="34" charset="0"/>
              </a:rPr>
              <a:t>西川町トレッキング</a:t>
            </a:r>
            <a:endParaRPr lang="en-US" altLang="ja-JP" sz="1000" b="1" dirty="0">
              <a:latin typeface="Calibri" panose="020F0502020204030204" pitchFamily="34" charset="0"/>
            </a:endParaRPr>
          </a:p>
        </p:txBody>
      </p:sp>
      <p:sp>
        <p:nvSpPr>
          <p:cNvPr id="2145" name="テキスト ボックス 77"/>
          <p:cNvSpPr txBox="1">
            <a:spLocks noChangeArrowheads="1"/>
          </p:cNvSpPr>
          <p:nvPr/>
        </p:nvSpPr>
        <p:spPr bwMode="auto">
          <a:xfrm>
            <a:off x="2289100" y="5010644"/>
            <a:ext cx="4514114" cy="2460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1000" b="1" dirty="0">
                <a:latin typeface="Calibri" panose="020F0502020204030204" pitchFamily="34" charset="0"/>
              </a:rPr>
              <a:t>鶴岡市温海地区自然</a:t>
            </a:r>
            <a:r>
              <a:rPr lang="ja-JP" altLang="en-US" sz="1000" b="1" dirty="0" smtClean="0">
                <a:latin typeface="Calibri" panose="020F0502020204030204" pitchFamily="34" charset="0"/>
              </a:rPr>
              <a:t>体験</a:t>
            </a:r>
            <a:endParaRPr lang="en-US" altLang="ja-JP" sz="1000" b="1" dirty="0">
              <a:latin typeface="Calibri" panose="020F0502020204030204" pitchFamily="34" charset="0"/>
            </a:endParaRPr>
          </a:p>
        </p:txBody>
      </p:sp>
      <p:sp>
        <p:nvSpPr>
          <p:cNvPr id="2149" name="Text Box 65"/>
          <p:cNvSpPr txBox="1">
            <a:spLocks noChangeArrowheads="1"/>
          </p:cNvSpPr>
          <p:nvPr/>
        </p:nvSpPr>
        <p:spPr bwMode="auto">
          <a:xfrm>
            <a:off x="6860167" y="5007146"/>
            <a:ext cx="2283833" cy="2476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 lIns="90000" tIns="46800" rIns="90000" bIns="4680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1000" b="1" dirty="0" smtClean="0">
                <a:latin typeface="Calibri" panose="020F0502020204030204" pitchFamily="34" charset="0"/>
              </a:rPr>
              <a:t>加茂水族館</a:t>
            </a:r>
            <a:endParaRPr lang="en-US" altLang="ja-JP" sz="1000" b="1" dirty="0">
              <a:latin typeface="Calibri" panose="020F050202020403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562942"/>
            <a:ext cx="9144000" cy="71437"/>
          </a:xfrm>
          <a:prstGeom prst="rect">
            <a:avLst/>
          </a:prstGeom>
          <a:solidFill>
            <a:srgbClr val="E9463F"/>
          </a:solidFill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3" name="正方形/長方形 9"/>
          <p:cNvSpPr>
            <a:spLocks noChangeArrowheads="1"/>
          </p:cNvSpPr>
          <p:nvPr/>
        </p:nvSpPr>
        <p:spPr bwMode="auto">
          <a:xfrm>
            <a:off x="121677" y="177433"/>
            <a:ext cx="63722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西川町農家民泊体験と鶴岡アウトドア体験</a:t>
            </a:r>
            <a:r>
              <a:rPr lang="en-US" altLang="ja-JP" sz="1400" dirty="0" smtClean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【</a:t>
            </a:r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山形</a:t>
            </a:r>
            <a:r>
              <a:rPr lang="ja-JP" altLang="en-US" sz="1400" dirty="0" smtClean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県</a:t>
            </a:r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】</a:t>
            </a:r>
            <a:r>
              <a:rPr lang="ja-JP" altLang="en-US" sz="1400" dirty="0">
                <a:solidFill>
                  <a:srgbClr val="0070C0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　</a:t>
            </a:r>
            <a:endParaRPr lang="en-US" altLang="ja-JP" sz="1400" dirty="0">
              <a:solidFill>
                <a:srgbClr val="FF0000"/>
              </a:solidFill>
              <a:latin typeface="HGS創英角ｺﾞｼｯｸUB" panose="020B0900000000000000" pitchFamily="34" charset="-128"/>
              <a:ea typeface="HGS創英角ｺﾞｼｯｸUB" panose="020B0900000000000000" pitchFamily="34" charset="-128"/>
            </a:endParaRPr>
          </a:p>
        </p:txBody>
      </p:sp>
      <p:graphicFrame>
        <p:nvGraphicFramePr>
          <p:cNvPr id="35" name="Group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5387030"/>
              </p:ext>
            </p:extLst>
          </p:nvPr>
        </p:nvGraphicFramePr>
        <p:xfrm>
          <a:off x="7937" y="871844"/>
          <a:ext cx="6652295" cy="3691681"/>
        </p:xfrm>
        <a:graphic>
          <a:graphicData uri="http://schemas.openxmlformats.org/drawingml/2006/table">
            <a:tbl>
              <a:tblPr/>
              <a:tblGrid>
                <a:gridCol w="3695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3615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2115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699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日次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行　　　　　　　　程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宿泊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108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1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各地</a:t>
                      </a: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＝＝西川町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トレッキング・農作業体験</a:t>
                      </a: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＝＝農家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民宿泊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山形県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農家民宿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108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2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宿泊地＝＝（</a:t>
                      </a: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時間</a:t>
                      </a: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22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分）＝＝鶴岡市温海地区自然体験（海・森・食等）＝＝（</a:t>
                      </a: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25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</a:t>
                      </a: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</a:t>
                      </a: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加茂水族館（日本一の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クラゲ水族館）</a:t>
                      </a: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＝＝各地</a:t>
                      </a: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2096" name="Text Box 90"/>
          <p:cNvSpPr txBox="1">
            <a:spLocks noChangeArrowheads="1"/>
          </p:cNvSpPr>
          <p:nvPr/>
        </p:nvSpPr>
        <p:spPr bwMode="auto">
          <a:xfrm>
            <a:off x="6173156" y="198649"/>
            <a:ext cx="117211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1400" dirty="0">
                <a:latin typeface="Calibri" panose="020F0502020204030204" pitchFamily="34" charset="0"/>
                <a:ea typeface="HGP創英角ｺﾞｼｯｸUB" panose="020B0900000000000000" pitchFamily="34" charset="-128"/>
              </a:rPr>
              <a:t>出発地：各地</a:t>
            </a:r>
          </a:p>
        </p:txBody>
      </p:sp>
      <p:sp>
        <p:nvSpPr>
          <p:cNvPr id="103" name="正方形/長方形 102"/>
          <p:cNvSpPr/>
          <p:nvPr/>
        </p:nvSpPr>
        <p:spPr>
          <a:xfrm>
            <a:off x="3458" y="5011200"/>
            <a:ext cx="2214563" cy="107156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05" name="正方形/長方形 104"/>
          <p:cNvSpPr/>
          <p:nvPr/>
        </p:nvSpPr>
        <p:spPr>
          <a:xfrm>
            <a:off x="2289457" y="5009726"/>
            <a:ext cx="4513757" cy="107156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09" name="正方形/長方形 108"/>
          <p:cNvSpPr/>
          <p:nvPr/>
        </p:nvSpPr>
        <p:spPr>
          <a:xfrm>
            <a:off x="6858000" y="5004539"/>
            <a:ext cx="2286000" cy="1076749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146" name="テキスト ボックス 34"/>
          <p:cNvSpPr txBox="1">
            <a:spLocks noChangeArrowheads="1"/>
          </p:cNvSpPr>
          <p:nvPr/>
        </p:nvSpPr>
        <p:spPr bwMode="auto">
          <a:xfrm>
            <a:off x="5436096" y="5229200"/>
            <a:ext cx="1421904" cy="846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ja-JP" altLang="en-US" sz="700" dirty="0">
                <a:latin typeface="Calibri" panose="020F0502020204030204" pitchFamily="34" charset="0"/>
              </a:rPr>
              <a:t>森、海、川、温泉や伝統文化がある山形県</a:t>
            </a:r>
            <a:r>
              <a:rPr lang="ja-JP" altLang="en-US" sz="700" dirty="0" smtClean="0">
                <a:latin typeface="Calibri" panose="020F0502020204030204" pitchFamily="34" charset="0"/>
              </a:rPr>
              <a:t>鶴岡市温海</a:t>
            </a:r>
            <a:r>
              <a:rPr lang="ja-JP" altLang="en-US" sz="700" dirty="0">
                <a:latin typeface="Calibri" panose="020F0502020204030204" pitchFamily="34" charset="0"/>
              </a:rPr>
              <a:t>地域。地域のインストラクターと一緒に自然体験</a:t>
            </a:r>
            <a:r>
              <a:rPr lang="ja-JP" altLang="en-US" sz="700" dirty="0" smtClean="0">
                <a:latin typeface="Calibri" panose="020F0502020204030204" pitchFamily="34" charset="0"/>
              </a:rPr>
              <a:t>ができます</a:t>
            </a:r>
            <a:r>
              <a:rPr lang="ja-JP" altLang="en-US" sz="700" dirty="0">
                <a:latin typeface="Calibri" panose="020F0502020204030204" pitchFamily="34" charset="0"/>
              </a:rPr>
              <a:t>。伝統文化を学んだり山菜や伝統作物</a:t>
            </a:r>
            <a:r>
              <a:rPr lang="ja-JP" altLang="en-US" sz="700" dirty="0" smtClean="0">
                <a:latin typeface="Calibri" panose="020F0502020204030204" pitchFamily="34" charset="0"/>
              </a:rPr>
              <a:t>を収穫</a:t>
            </a:r>
            <a:r>
              <a:rPr lang="ja-JP" altLang="en-US" sz="700" dirty="0">
                <a:latin typeface="Calibri" panose="020F0502020204030204" pitchFamily="34" charset="0"/>
              </a:rPr>
              <a:t>したりと魅力的な体験を準備しております。</a:t>
            </a:r>
          </a:p>
        </p:txBody>
      </p:sp>
      <p:sp>
        <p:nvSpPr>
          <p:cNvPr id="2150" name="テキスト ボックス 95"/>
          <p:cNvSpPr txBox="1">
            <a:spLocks noChangeArrowheads="1"/>
          </p:cNvSpPr>
          <p:nvPr/>
        </p:nvSpPr>
        <p:spPr bwMode="auto">
          <a:xfrm>
            <a:off x="7997065" y="5250117"/>
            <a:ext cx="116888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ja-JP" altLang="en-US" sz="700" dirty="0">
                <a:latin typeface="Calibri" panose="020F0502020204030204" pitchFamily="34" charset="0"/>
              </a:rPr>
              <a:t>クラゲの展示種類数世界一を誇る水族館で、クラゲの生態や繁殖・分類などについて学習した後、実際に身近な海に生息するクラゲを観察します。</a:t>
            </a:r>
          </a:p>
        </p:txBody>
      </p:sp>
      <p:sp>
        <p:nvSpPr>
          <p:cNvPr id="2151" name="テキスト ボックス 34"/>
          <p:cNvSpPr txBox="1">
            <a:spLocks noChangeArrowheads="1"/>
          </p:cNvSpPr>
          <p:nvPr/>
        </p:nvSpPr>
        <p:spPr bwMode="auto">
          <a:xfrm>
            <a:off x="1043608" y="5229200"/>
            <a:ext cx="1245492" cy="846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ja-JP" altLang="en-US" sz="700" dirty="0" smtClean="0">
                <a:latin typeface="Calibri" panose="020F0502020204030204" pitchFamily="34" charset="0"/>
              </a:rPr>
              <a:t>磐梯朝日国立公園内の県立自然博物園では、残雪の中新緑のブナ林トレッキングが体験できます。普段歩けない所も雪の上を歩くことによって散策可能になるのも、この時期ならではです。</a:t>
            </a:r>
            <a:endParaRPr lang="ja-JP" altLang="en-US" sz="700" dirty="0">
              <a:latin typeface="Calibri" panose="020F0502020204030204" pitchFamily="34" charset="0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xmlns="" id="{BEDB32D4-23CE-A444-ACBD-132A7B54D6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1553" y="50261"/>
            <a:ext cx="640930" cy="483324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xmlns="" id="{93F76B8F-10FF-BE44-8688-F932A9EFF90C}"/>
              </a:ext>
            </a:extLst>
          </p:cNvPr>
          <p:cNvSpPr txBox="1"/>
          <p:nvPr/>
        </p:nvSpPr>
        <p:spPr>
          <a:xfrm>
            <a:off x="2987824" y="4563527"/>
            <a:ext cx="36776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（凡例）　・・・：徒歩　 ■□■□：</a:t>
            </a:r>
            <a:r>
              <a:rPr lang="en-US" altLang="ja-JP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JR</a:t>
            </a:r>
            <a:r>
              <a:rPr lang="ja-JP" altLang="en-US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　＝＝＝：バス　 ～～～：船舶　－－－：航空機</a:t>
            </a:r>
            <a:endParaRPr kumimoji="1" lang="ja-JP" altLang="en-US" sz="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26" name="図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5273205"/>
            <a:ext cx="1049620" cy="787215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27" name="図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9533" y="5330569"/>
            <a:ext cx="1018331" cy="708070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29" name="図 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3207" y="5342580"/>
            <a:ext cx="1044777" cy="696518"/>
          </a:xfrm>
          <a:prstGeom prst="rect">
            <a:avLst/>
          </a:prstGeom>
          <a:ln>
            <a:noFill/>
          </a:ln>
          <a:effectLst/>
        </p:spPr>
      </p:pic>
      <p:grpSp>
        <p:nvGrpSpPr>
          <p:cNvPr id="13" name="グループ化 12"/>
          <p:cNvGrpSpPr/>
          <p:nvPr/>
        </p:nvGrpSpPr>
        <p:grpSpPr>
          <a:xfrm>
            <a:off x="6803215" y="847723"/>
            <a:ext cx="2224344" cy="3715803"/>
            <a:chOff x="6822397" y="847723"/>
            <a:chExt cx="2224344" cy="3715803"/>
          </a:xfrm>
        </p:grpSpPr>
        <p:grpSp>
          <p:nvGrpSpPr>
            <p:cNvPr id="47" name="グループ化 46"/>
            <p:cNvGrpSpPr/>
            <p:nvPr/>
          </p:nvGrpSpPr>
          <p:grpSpPr>
            <a:xfrm>
              <a:off x="6822397" y="847723"/>
              <a:ext cx="2224344" cy="3715803"/>
              <a:chOff x="7059613" y="571500"/>
              <a:chExt cx="2084387" cy="3500438"/>
            </a:xfrm>
          </p:grpSpPr>
          <p:sp>
            <p:nvSpPr>
              <p:cNvPr id="48" name="テキスト ボックス 77"/>
              <p:cNvSpPr txBox="1">
                <a:spLocks noChangeArrowheads="1"/>
              </p:cNvSpPr>
              <p:nvPr/>
            </p:nvSpPr>
            <p:spPr bwMode="auto">
              <a:xfrm>
                <a:off x="7086600" y="723900"/>
                <a:ext cx="2057400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dist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ja-JP" altLang="en-US" sz="1200" b="1" u="sng" spc="3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  <a:ea typeface="+mn-ea"/>
                  </a:rPr>
                  <a:t>東北ルートマップ</a:t>
                </a:r>
                <a:endParaRPr lang="en-US" altLang="ja-JP" sz="1200" b="1" u="sng" spc="3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ea typeface="+mn-ea"/>
                </a:endParaRPr>
              </a:p>
            </p:txBody>
          </p:sp>
          <p:pic>
            <p:nvPicPr>
              <p:cNvPr id="49" name="Picture 4" descr="\\Seisakuserver\メンバー\奥山豊\教育旅行map\PPTマップ.png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080250" y="1054100"/>
                <a:ext cx="1982788" cy="2946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53" name="直線コネクタ 52"/>
              <p:cNvCxnSpPr>
                <a:stCxn id="70" idx="2"/>
                <a:endCxn id="58" idx="2"/>
              </p:cNvCxnSpPr>
              <p:nvPr/>
            </p:nvCxnSpPr>
            <p:spPr>
              <a:xfrm flipH="1" flipV="1">
                <a:off x="7531425" y="2523866"/>
                <a:ext cx="473837" cy="182541"/>
              </a:xfrm>
              <a:prstGeom prst="line">
                <a:avLst/>
              </a:prstGeom>
              <a:ln w="3175">
                <a:solidFill>
                  <a:srgbClr val="129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テキスト ボックス 77"/>
              <p:cNvSpPr txBox="1">
                <a:spLocks noChangeArrowheads="1"/>
              </p:cNvSpPr>
              <p:nvPr/>
            </p:nvSpPr>
            <p:spPr bwMode="auto">
              <a:xfrm>
                <a:off x="7471701" y="2083026"/>
                <a:ext cx="533561" cy="173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r" eaLnBrk="1" hangingPunct="1"/>
                <a:r>
                  <a:rPr lang="ja-JP" altLang="en-US" sz="600" dirty="0">
                    <a:solidFill>
                      <a:srgbClr val="12923D"/>
                    </a:solidFill>
                    <a:latin typeface="Calibri" panose="020F0502020204030204" pitchFamily="34" charset="0"/>
                  </a:rPr>
                  <a:t>加茂水族館</a:t>
                </a:r>
              </a:p>
            </p:txBody>
          </p:sp>
          <p:cxnSp>
            <p:nvCxnSpPr>
              <p:cNvPr id="57" name="直線コネクタ 56"/>
              <p:cNvCxnSpPr>
                <a:stCxn id="69" idx="4"/>
                <a:endCxn id="56" idx="2"/>
              </p:cNvCxnSpPr>
              <p:nvPr/>
            </p:nvCxnSpPr>
            <p:spPr>
              <a:xfrm flipH="1" flipV="1">
                <a:off x="7738482" y="2256989"/>
                <a:ext cx="308968" cy="407007"/>
              </a:xfrm>
              <a:prstGeom prst="line">
                <a:avLst/>
              </a:prstGeom>
              <a:ln w="3175">
                <a:solidFill>
                  <a:srgbClr val="129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" name="テキスト ボックス 85"/>
              <p:cNvSpPr txBox="1">
                <a:spLocks noChangeArrowheads="1"/>
              </p:cNvSpPr>
              <p:nvPr/>
            </p:nvSpPr>
            <p:spPr bwMode="auto">
              <a:xfrm>
                <a:off x="7192541" y="2349903"/>
                <a:ext cx="677766" cy="173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r" eaLnBrk="1" hangingPunct="1"/>
                <a:r>
                  <a:rPr lang="ja-JP" altLang="en-US" sz="600" dirty="0">
                    <a:solidFill>
                      <a:srgbClr val="12923D"/>
                    </a:solidFill>
                    <a:latin typeface="Calibri" panose="020F0502020204030204" pitchFamily="34" charset="0"/>
                  </a:rPr>
                  <a:t>鶴岡市温海地区</a:t>
                </a:r>
              </a:p>
            </p:txBody>
          </p:sp>
          <p:cxnSp>
            <p:nvCxnSpPr>
              <p:cNvPr id="59" name="直線コネクタ 58"/>
              <p:cNvCxnSpPr/>
              <p:nvPr/>
            </p:nvCxnSpPr>
            <p:spPr>
              <a:xfrm flipV="1">
                <a:off x="8254055" y="2311041"/>
                <a:ext cx="67130" cy="467395"/>
              </a:xfrm>
              <a:prstGeom prst="line">
                <a:avLst/>
              </a:prstGeom>
              <a:ln w="3175">
                <a:solidFill>
                  <a:srgbClr val="129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テキスト ボックス 119"/>
              <p:cNvSpPr txBox="1">
                <a:spLocks noChangeArrowheads="1"/>
              </p:cNvSpPr>
              <p:nvPr/>
            </p:nvSpPr>
            <p:spPr bwMode="auto">
              <a:xfrm>
                <a:off x="8140216" y="2150861"/>
                <a:ext cx="389355" cy="173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ja-JP" altLang="en-US" sz="600" dirty="0" smtClean="0">
                    <a:solidFill>
                      <a:srgbClr val="12923D"/>
                    </a:solidFill>
                    <a:latin typeface="ＭＳ Ｐゴシック" panose="020B0600070205080204" pitchFamily="34" charset="-128"/>
                  </a:rPr>
                  <a:t>西川町</a:t>
                </a:r>
                <a:endParaRPr lang="ja-JP" altLang="en-US" sz="600" dirty="0">
                  <a:solidFill>
                    <a:srgbClr val="12923D"/>
                  </a:solidFill>
                  <a:latin typeface="ＭＳ Ｐゴシック" panose="020B0600070205080204" pitchFamily="34" charset="-128"/>
                </a:endParaRPr>
              </a:p>
            </p:txBody>
          </p:sp>
          <p:sp>
            <p:nvSpPr>
              <p:cNvPr id="65" name="角丸四角形 64"/>
              <p:cNvSpPr/>
              <p:nvPr/>
            </p:nvSpPr>
            <p:spPr>
              <a:xfrm>
                <a:off x="7059613" y="571500"/>
                <a:ext cx="2071687" cy="3500438"/>
              </a:xfrm>
              <a:prstGeom prst="roundRect">
                <a:avLst>
                  <a:gd name="adj" fmla="val 7913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</p:grpSp>
        <p:sp>
          <p:nvSpPr>
            <p:cNvPr id="67" name="円/楕円 66"/>
            <p:cNvSpPr/>
            <p:nvPr/>
          </p:nvSpPr>
          <p:spPr>
            <a:xfrm>
              <a:off x="8065599" y="3159001"/>
              <a:ext cx="53975" cy="53975"/>
            </a:xfrm>
            <a:prstGeom prst="ellipse">
              <a:avLst/>
            </a:prstGeom>
            <a:solidFill>
              <a:srgbClr val="1292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69" name="円/楕円 68"/>
            <p:cNvSpPr/>
            <p:nvPr/>
          </p:nvSpPr>
          <p:spPr>
            <a:xfrm>
              <a:off x="7849575" y="3014985"/>
              <a:ext cx="53975" cy="53975"/>
            </a:xfrm>
            <a:prstGeom prst="ellipse">
              <a:avLst/>
            </a:prstGeom>
            <a:solidFill>
              <a:srgbClr val="1292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70" name="円/楕円 69"/>
            <p:cNvSpPr/>
            <p:nvPr/>
          </p:nvSpPr>
          <p:spPr>
            <a:xfrm>
              <a:off x="7831542" y="3086993"/>
              <a:ext cx="53975" cy="53975"/>
            </a:xfrm>
            <a:prstGeom prst="ellipse">
              <a:avLst/>
            </a:prstGeom>
            <a:solidFill>
              <a:srgbClr val="1292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pic>
        <p:nvPicPr>
          <p:cNvPr id="38" name="図 3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0886" y="5299111"/>
            <a:ext cx="1106835" cy="732213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39" name="図 3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4559" y="5342580"/>
            <a:ext cx="1018331" cy="677195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40689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233</Words>
  <Application>Microsoft Office PowerPoint</Application>
  <PresentationFormat>画面に合わせる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aritv-Ise</dc:creator>
  <cp:lastModifiedBy>aritv-Ise</cp:lastModifiedBy>
  <cp:revision>1</cp:revision>
  <dcterms:created xsi:type="dcterms:W3CDTF">2018-03-29T06:06:22Z</dcterms:created>
  <dcterms:modified xsi:type="dcterms:W3CDTF">2018-03-29T06:07:08Z</dcterms:modified>
</cp:coreProperties>
</file>