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59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76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53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65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736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07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080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50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06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19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18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00D0E-DEFB-45C2-8E15-B8589A59AD56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F855-D568-461B-A010-6F013D93C3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3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TW" altLang="en-US" sz="1000" b="1" dirty="0">
                <a:latin typeface="Calibri" panose="020F0502020204030204" pitchFamily="34" charset="0"/>
              </a:rPr>
              <a:t>亀岡文殊（日本三大文殊）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上杉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神社（稽</a:t>
            </a:r>
            <a:r>
              <a:rPr lang="ja-JP" altLang="en-US" sz="1000" b="1" dirty="0">
                <a:latin typeface="Calibri" panose="020F0502020204030204" pitchFamily="34" charset="0"/>
              </a:rPr>
              <a:t>照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殿）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TW" altLang="en-US" sz="1000" b="1" dirty="0">
                <a:latin typeface="Calibri" panose="020F0502020204030204" pitchFamily="34" charset="0"/>
              </a:rPr>
              <a:t>文翔館（山形県郷土館）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山寺（立石寺）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米沢藩上杉家の歴史と文化を学ぶ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706848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69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0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＝＝亀岡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文殊（日本三大文殊）＝＝（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分）＝＝上杉神社・稽照殿・博物館＝＝（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米沢市内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班別研修（まちあるき）＝＝（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分）＝＝赤湯温泉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赤湯温泉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10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分）＝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＝上山城郷土資料館＝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分）＝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＝文翔館（山形県郷土館）＝＝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分）＝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</a:t>
                      </a:r>
                      <a:endParaRPr kumimoji="1" lang="en-US" altLang="zh-TW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＝＝＝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山寺（立石寺）＝＝＝各地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3347864" y="5229200"/>
            <a:ext cx="128617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名将上杉謙信を祀っており、稽照殿は宝物殿として上杉謙信の遺品、刀や甲冑などを収蔵展示しています。直江兼続が所有していたといわれる愛の前立ての甲冑は有名です。</a:t>
            </a:r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5679281" y="5279377"/>
            <a:ext cx="112043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大正</a:t>
            </a:r>
            <a:r>
              <a:rPr lang="ja-JP" altLang="en-US" sz="700" dirty="0">
                <a:latin typeface="Calibri" panose="020F0502020204030204" pitchFamily="34" charset="0"/>
              </a:rPr>
              <a:t>５</a:t>
            </a:r>
            <a:r>
              <a:rPr lang="ja-JP" altLang="en-US" sz="700" dirty="0" smtClean="0">
                <a:latin typeface="Calibri" panose="020F0502020204030204" pitchFamily="34" charset="0"/>
              </a:rPr>
              <a:t>年竣工の県庁舎と県会議事堂の２棟からなるレンガ造りの英国近代復興様式建築。現在は県郷土館として一般公開されています。国重要文化財。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0" name="テキスト ボックス 95"/>
          <p:cNvSpPr txBox="1">
            <a:spLocks noChangeArrowheads="1"/>
          </p:cNvSpPr>
          <p:nvPr/>
        </p:nvSpPr>
        <p:spPr bwMode="auto">
          <a:xfrm>
            <a:off x="7884368" y="5279377"/>
            <a:ext cx="116888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宝珠山立石寺を中心とする山寺は、松尾芭蕉も訪れて一泊し、</a:t>
            </a:r>
            <a:r>
              <a:rPr lang="en-US" altLang="ja-JP" sz="700" dirty="0">
                <a:latin typeface="Calibri" panose="020F0502020204030204" pitchFamily="34" charset="0"/>
              </a:rPr>
              <a:t>『</a:t>
            </a:r>
            <a:r>
              <a:rPr lang="ja-JP" altLang="en-US" sz="700" dirty="0">
                <a:latin typeface="Calibri" panose="020F0502020204030204" pitchFamily="34" charset="0"/>
              </a:rPr>
              <a:t>閑さや岩にしみ入る蝉の声</a:t>
            </a:r>
            <a:r>
              <a:rPr lang="en-US" altLang="ja-JP" sz="700" dirty="0">
                <a:latin typeface="Calibri" panose="020F0502020204030204" pitchFamily="34" charset="0"/>
              </a:rPr>
              <a:t>』</a:t>
            </a:r>
            <a:r>
              <a:rPr lang="ja-JP" altLang="en-US" sz="700" dirty="0">
                <a:latin typeface="Calibri" panose="020F0502020204030204" pitchFamily="34" charset="0"/>
              </a:rPr>
              <a:t>の名句を「</a:t>
            </a:r>
            <a:r>
              <a:rPr lang="ja-JP" altLang="en-US" sz="700" dirty="0" err="1">
                <a:latin typeface="Calibri" panose="020F0502020204030204" pitchFamily="34" charset="0"/>
              </a:rPr>
              <a:t>おくの</a:t>
            </a:r>
            <a:r>
              <a:rPr lang="ja-JP" altLang="en-US" sz="700" dirty="0">
                <a:latin typeface="Calibri" panose="020F0502020204030204" pitchFamily="34" charset="0"/>
              </a:rPr>
              <a:t>ほそ道」に残しています。</a:t>
            </a: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43608" y="5229200"/>
            <a:ext cx="124549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亀岡文殊は、丹後</a:t>
            </a:r>
            <a:r>
              <a:rPr lang="en-US" altLang="ja-JP" sz="700" dirty="0">
                <a:latin typeface="Calibri" panose="020F0502020204030204" pitchFamily="34" charset="0"/>
              </a:rPr>
              <a:t>(</a:t>
            </a:r>
            <a:r>
              <a:rPr lang="ja-JP" altLang="en-US" sz="700" dirty="0">
                <a:latin typeface="Calibri" panose="020F0502020204030204" pitchFamily="34" charset="0"/>
              </a:rPr>
              <a:t>京都</a:t>
            </a:r>
            <a:r>
              <a:rPr lang="en-US" altLang="ja-JP" sz="700" dirty="0">
                <a:latin typeface="Calibri" panose="020F0502020204030204" pitchFamily="34" charset="0"/>
              </a:rPr>
              <a:t>)</a:t>
            </a:r>
            <a:r>
              <a:rPr lang="ja-JP" altLang="en-US" sz="700" dirty="0">
                <a:latin typeface="Calibri" panose="020F0502020204030204" pitchFamily="34" charset="0"/>
              </a:rPr>
              <a:t>の切戸の文殊、大和</a:t>
            </a:r>
            <a:r>
              <a:rPr lang="en-US" altLang="ja-JP" sz="700" dirty="0">
                <a:latin typeface="Calibri" panose="020F0502020204030204" pitchFamily="34" charset="0"/>
              </a:rPr>
              <a:t>(</a:t>
            </a:r>
            <a:r>
              <a:rPr lang="ja-JP" altLang="en-US" sz="700" dirty="0">
                <a:latin typeface="Calibri" panose="020F0502020204030204" pitchFamily="34" charset="0"/>
              </a:rPr>
              <a:t>奈良</a:t>
            </a:r>
            <a:r>
              <a:rPr lang="en-US" altLang="ja-JP" sz="700" dirty="0">
                <a:latin typeface="Calibri" panose="020F0502020204030204" pitchFamily="34" charset="0"/>
              </a:rPr>
              <a:t>)</a:t>
            </a:r>
            <a:r>
              <a:rPr lang="ja-JP" altLang="en-US" sz="700" dirty="0">
                <a:latin typeface="Calibri" panose="020F0502020204030204" pitchFamily="34" charset="0"/>
              </a:rPr>
              <a:t>の安倍の文殊とともに、日本三文殊の一つとして有名です。文殊堂は文殊菩薩と</a:t>
            </a:r>
            <a:r>
              <a:rPr lang="ja-JP" altLang="en-US" sz="700" dirty="0" smtClean="0">
                <a:latin typeface="Calibri" panose="020F0502020204030204" pitchFamily="34" charset="0"/>
              </a:rPr>
              <a:t>いわれ学問</a:t>
            </a:r>
            <a:r>
              <a:rPr lang="ja-JP" altLang="en-US" sz="700" dirty="0">
                <a:latin typeface="Calibri" panose="020F0502020204030204" pitchFamily="34" charset="0"/>
              </a:rPr>
              <a:t>の神様として知られています。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301208"/>
            <a:ext cx="1049933" cy="7753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036" y="5286906"/>
            <a:ext cx="1044406" cy="771254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" name="グループ化 12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>
                <a:stCxn id="70" idx="2"/>
                <a:endCxn id="58" idx="3"/>
              </p:cNvCxnSpPr>
              <p:nvPr/>
            </p:nvCxnSpPr>
            <p:spPr>
              <a:xfrm flipH="1" flipV="1">
                <a:off x="7589516" y="2848352"/>
                <a:ext cx="618177" cy="26506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8140216" y="2218695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文翔館</a:t>
                </a: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 flipV="1">
                <a:off x="8317359" y="2371985"/>
                <a:ext cx="17535" cy="525688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128058" y="2761371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上杉神社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9" name="直線コネクタ 58"/>
              <p:cNvCxnSpPr/>
              <p:nvPr/>
            </p:nvCxnSpPr>
            <p:spPr>
              <a:xfrm flipV="1">
                <a:off x="8385820" y="2432928"/>
                <a:ext cx="317885" cy="399561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545080" y="2286530"/>
                <a:ext cx="31725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山寺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191582" y="323100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8137607" y="3284984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8047566" y="351904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5315050"/>
            <a:ext cx="1078316" cy="71858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438" y="5286906"/>
            <a:ext cx="967930" cy="771254"/>
          </a:xfrm>
          <a:prstGeom prst="rect">
            <a:avLst/>
          </a:prstGeom>
          <a:ln>
            <a:noFill/>
          </a:ln>
          <a:effectLst/>
        </p:spPr>
      </p:pic>
      <p:sp>
        <p:nvSpPr>
          <p:cNvPr id="40" name="円/楕円 39"/>
          <p:cNvSpPr/>
          <p:nvPr/>
        </p:nvSpPr>
        <p:spPr>
          <a:xfrm>
            <a:off x="8046417" y="344703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1" name="直線コネクタ 40"/>
          <p:cNvCxnSpPr>
            <a:stCxn id="40" idx="1"/>
            <a:endCxn id="42" idx="3"/>
          </p:cNvCxnSpPr>
          <p:nvPr/>
        </p:nvCxnSpPr>
        <p:spPr>
          <a:xfrm flipH="1" flipV="1">
            <a:off x="7512715" y="2991436"/>
            <a:ext cx="541606" cy="463501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85"/>
          <p:cNvSpPr txBox="1">
            <a:spLocks noChangeArrowheads="1"/>
          </p:cNvSpPr>
          <p:nvPr/>
        </p:nvSpPr>
        <p:spPr bwMode="auto">
          <a:xfrm>
            <a:off x="7020272" y="2852936"/>
            <a:ext cx="4924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亀岡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文殊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赤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湯温泉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円/楕円 44"/>
          <p:cNvSpPr/>
          <p:nvPr/>
        </p:nvSpPr>
        <p:spPr>
          <a:xfrm>
            <a:off x="8100392" y="335699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6" name="直線コネクタ 45"/>
          <p:cNvCxnSpPr/>
          <p:nvPr/>
        </p:nvCxnSpPr>
        <p:spPr>
          <a:xfrm flipH="1" flipV="1">
            <a:off x="7599015" y="2716235"/>
            <a:ext cx="518188" cy="65597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85"/>
          <p:cNvSpPr txBox="1">
            <a:spLocks noChangeArrowheads="1"/>
          </p:cNvSpPr>
          <p:nvPr/>
        </p:nvSpPr>
        <p:spPr bwMode="auto">
          <a:xfrm>
            <a:off x="7228165" y="2524254"/>
            <a:ext cx="80021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zh-TW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上山城郷土資料館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95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2018-03-29T06:05:44Z</dcterms:created>
  <dcterms:modified xsi:type="dcterms:W3CDTF">2018-03-29T06:06:12Z</dcterms:modified>
</cp:coreProperties>
</file>