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7" d="100"/>
          <a:sy n="67" d="100"/>
        </p:scale>
        <p:origin x="-1214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D43E-6790-4094-9A25-30D3B916A819}" type="datetimeFigureOut">
              <a:rPr kumimoji="1" lang="ja-JP" altLang="en-US" smtClean="0"/>
              <a:t>2018/3/31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57D2-9931-4B89-AF39-3403E2F42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72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D43E-6790-4094-9A25-30D3B916A819}" type="datetimeFigureOut">
              <a:rPr kumimoji="1" lang="ja-JP" altLang="en-US" smtClean="0"/>
              <a:t>2018/3/31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57D2-9931-4B89-AF39-3403E2F42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41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D43E-6790-4094-9A25-30D3B916A819}" type="datetimeFigureOut">
              <a:rPr kumimoji="1" lang="ja-JP" altLang="en-US" smtClean="0"/>
              <a:t>2018/3/31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57D2-9931-4B89-AF39-3403E2F42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09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D43E-6790-4094-9A25-30D3B916A819}" type="datetimeFigureOut">
              <a:rPr kumimoji="1" lang="ja-JP" altLang="en-US" smtClean="0"/>
              <a:t>2018/3/31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57D2-9931-4B89-AF39-3403E2F42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943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D43E-6790-4094-9A25-30D3B916A819}" type="datetimeFigureOut">
              <a:rPr kumimoji="1" lang="ja-JP" altLang="en-US" smtClean="0"/>
              <a:t>2018/3/31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57D2-9931-4B89-AF39-3403E2F42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332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D43E-6790-4094-9A25-30D3B916A819}" type="datetimeFigureOut">
              <a:rPr kumimoji="1" lang="ja-JP" altLang="en-US" smtClean="0"/>
              <a:t>2018/3/31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57D2-9931-4B89-AF39-3403E2F42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503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D43E-6790-4094-9A25-30D3B916A819}" type="datetimeFigureOut">
              <a:rPr kumimoji="1" lang="ja-JP" altLang="en-US" smtClean="0"/>
              <a:t>2018/3/31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57D2-9931-4B89-AF39-3403E2F42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349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D43E-6790-4094-9A25-30D3B916A819}" type="datetimeFigureOut">
              <a:rPr kumimoji="1" lang="ja-JP" altLang="en-US" smtClean="0"/>
              <a:t>2018/3/31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57D2-9931-4B89-AF39-3403E2F42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52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D43E-6790-4094-9A25-30D3B916A819}" type="datetimeFigureOut">
              <a:rPr kumimoji="1" lang="ja-JP" altLang="en-US" smtClean="0"/>
              <a:t>2018/3/31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57D2-9931-4B89-AF39-3403E2F42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747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D43E-6790-4094-9A25-30D3B916A819}" type="datetimeFigureOut">
              <a:rPr kumimoji="1" lang="ja-JP" altLang="en-US" smtClean="0"/>
              <a:t>2018/3/31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57D2-9931-4B89-AF39-3403E2F42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106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D43E-6790-4094-9A25-30D3B916A819}" type="datetimeFigureOut">
              <a:rPr kumimoji="1" lang="ja-JP" altLang="en-US" smtClean="0"/>
              <a:t>2018/3/31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57D2-9931-4B89-AF39-3403E2F42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111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DD43E-6790-4094-9A25-30D3B916A819}" type="datetimeFigureOut">
              <a:rPr kumimoji="1" lang="ja-JP" altLang="en-US" smtClean="0"/>
              <a:t>2018/3/31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057D2-9931-4B89-AF39-3403E2F42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561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2190691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山寺（立石寺）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5" name="テキスト ボックス 77"/>
          <p:cNvSpPr txBox="1">
            <a:spLocks noChangeArrowheads="1"/>
          </p:cNvSpPr>
          <p:nvPr/>
        </p:nvSpPr>
        <p:spPr bwMode="auto">
          <a:xfrm>
            <a:off x="2289100" y="5010644"/>
            <a:ext cx="2214921" cy="246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羽黒山五重塔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7" name="テキスト ボックス 77"/>
          <p:cNvSpPr txBox="1">
            <a:spLocks noChangeArrowheads="1"/>
          </p:cNvSpPr>
          <p:nvPr/>
        </p:nvSpPr>
        <p:spPr bwMode="auto">
          <a:xfrm>
            <a:off x="4571108" y="5007146"/>
            <a:ext cx="2215455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加茂水族館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9" name="Text Box 65"/>
          <p:cNvSpPr txBox="1">
            <a:spLocks noChangeArrowheads="1"/>
          </p:cNvSpPr>
          <p:nvPr/>
        </p:nvSpPr>
        <p:spPr bwMode="auto">
          <a:xfrm>
            <a:off x="6860167" y="5007146"/>
            <a:ext cx="2283833" cy="2476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庄内藩校致道館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庄内地方の歴史・文化を学ぶ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山形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140372"/>
              </p:ext>
            </p:extLst>
          </p:nvPr>
        </p:nvGraphicFramePr>
        <p:xfrm>
          <a:off x="7937" y="871842"/>
          <a:ext cx="6652295" cy="3691684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720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山寺（立石寺）＝＝（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分）＝＝山形市内班別研修（まちあるき）＝＝（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分）＝＝天童温泉泊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天童温泉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720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分）＝＝羽黒山五重塔＝＝（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分）＝＝加茂水族館（日本一のクラゲ水族館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＝＝湯野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浜温泉泊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湯野浜温泉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720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分）＝＝庄内藩校致道館＝＝（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分）＝＝最上川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舟下り＝＝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9" y="5011200"/>
            <a:ext cx="2192278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5" name="正方形/長方形 104"/>
          <p:cNvSpPr/>
          <p:nvPr/>
        </p:nvSpPr>
        <p:spPr>
          <a:xfrm>
            <a:off x="2289458" y="5009726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7" name="正方形/長方形 106"/>
          <p:cNvSpPr/>
          <p:nvPr/>
        </p:nvSpPr>
        <p:spPr>
          <a:xfrm>
            <a:off x="4572000" y="5004539"/>
            <a:ext cx="2214563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6858000" y="5004539"/>
            <a:ext cx="2286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46" name="テキスト ボックス 34"/>
          <p:cNvSpPr txBox="1">
            <a:spLocks noChangeArrowheads="1"/>
          </p:cNvSpPr>
          <p:nvPr/>
        </p:nvSpPr>
        <p:spPr bwMode="auto">
          <a:xfrm>
            <a:off x="2851453" y="5229200"/>
            <a:ext cx="1685324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羽黒山参道、一の坂上り口の杉並木の中にあり</a:t>
            </a:r>
            <a:r>
              <a:rPr lang="ja-JP" altLang="en-US" sz="700">
                <a:latin typeface="Calibri" panose="020F0502020204030204" pitchFamily="34" charset="0"/>
              </a:rPr>
              <a:t>、</a:t>
            </a:r>
            <a:r>
              <a:rPr lang="ja-JP" altLang="en-US" sz="700" smtClean="0">
                <a:latin typeface="Calibri" panose="020F0502020204030204" pitchFamily="34" charset="0"/>
              </a:rPr>
              <a:t>東北地方</a:t>
            </a:r>
            <a:r>
              <a:rPr lang="ja-JP" altLang="en-US" sz="700" dirty="0">
                <a:latin typeface="Calibri" panose="020F0502020204030204" pitchFamily="34" charset="0"/>
              </a:rPr>
              <a:t>では最古の塔といわれ、平将門の創建と伝えられています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 </a:t>
            </a:r>
            <a:r>
              <a:rPr lang="ja-JP" altLang="en-US" sz="700" dirty="0">
                <a:latin typeface="Calibri" panose="020F0502020204030204" pitchFamily="34" charset="0"/>
              </a:rPr>
              <a:t>現在の塔は、約</a:t>
            </a:r>
            <a:r>
              <a:rPr lang="en-US" altLang="ja-JP" sz="700" dirty="0">
                <a:latin typeface="Calibri" panose="020F0502020204030204" pitchFamily="34" charset="0"/>
              </a:rPr>
              <a:t>600</a:t>
            </a:r>
            <a:r>
              <a:rPr lang="ja-JP" altLang="en-US" sz="700" dirty="0">
                <a:latin typeface="Calibri" panose="020F0502020204030204" pitchFamily="34" charset="0"/>
              </a:rPr>
              <a:t>年前に再建されたものといわれています。高さが</a:t>
            </a:r>
            <a:r>
              <a:rPr lang="en-US" altLang="ja-JP" sz="700" dirty="0">
                <a:latin typeface="Calibri" panose="020F0502020204030204" pitchFamily="34" charset="0"/>
              </a:rPr>
              <a:t>29.0m</a:t>
            </a:r>
            <a:r>
              <a:rPr lang="ja-JP" altLang="en-US" sz="700" dirty="0" err="1">
                <a:latin typeface="Calibri" panose="020F0502020204030204" pitchFamily="34" charset="0"/>
              </a:rPr>
              <a:t>の三間五層柿葺</a:t>
            </a:r>
            <a:r>
              <a:rPr lang="ja-JP" altLang="en-US" sz="700" dirty="0">
                <a:latin typeface="Calibri" panose="020F0502020204030204" pitchFamily="34" charset="0"/>
              </a:rPr>
              <a:t>素木造で、昭和</a:t>
            </a:r>
            <a:r>
              <a:rPr lang="en-US" altLang="ja-JP" sz="700" dirty="0">
                <a:latin typeface="Calibri" panose="020F0502020204030204" pitchFamily="34" charset="0"/>
              </a:rPr>
              <a:t>41</a:t>
            </a:r>
            <a:r>
              <a:rPr lang="ja-JP" altLang="en-US" sz="700" dirty="0">
                <a:latin typeface="Calibri" panose="020F0502020204030204" pitchFamily="34" charset="0"/>
              </a:rPr>
              <a:t>年</a:t>
            </a:r>
            <a:r>
              <a:rPr lang="ja-JP" altLang="en-US" sz="700" dirty="0" smtClean="0">
                <a:latin typeface="Calibri" panose="020F0502020204030204" pitchFamily="34" charset="0"/>
              </a:rPr>
              <a:t>に国宝</a:t>
            </a:r>
            <a:r>
              <a:rPr lang="ja-JP" altLang="en-US" sz="700" dirty="0">
                <a:latin typeface="Calibri" panose="020F0502020204030204" pitchFamily="34" charset="0"/>
              </a:rPr>
              <a:t>に指定されました。</a:t>
            </a:r>
          </a:p>
        </p:txBody>
      </p:sp>
      <p:sp>
        <p:nvSpPr>
          <p:cNvPr id="2148" name="テキスト ボックス 63"/>
          <p:cNvSpPr txBox="1">
            <a:spLocks noChangeArrowheads="1"/>
          </p:cNvSpPr>
          <p:nvPr/>
        </p:nvSpPr>
        <p:spPr bwMode="auto">
          <a:xfrm>
            <a:off x="5679281" y="5242802"/>
            <a:ext cx="118088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クラゲの展示種類数世界一を誇る水族館で、クラゲの生態や繁殖・分類などについて学習した後、実際に身近な海に生息するクラゲを観察します。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2150" name="テキスト ボックス 95"/>
          <p:cNvSpPr txBox="1">
            <a:spLocks noChangeArrowheads="1"/>
          </p:cNvSpPr>
          <p:nvPr/>
        </p:nvSpPr>
        <p:spPr bwMode="auto">
          <a:xfrm>
            <a:off x="7812360" y="5229200"/>
            <a:ext cx="1384904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庄内藩の士風の刷新と、優れた人材の育成を目的に、</a:t>
            </a:r>
            <a:r>
              <a:rPr lang="en-US" altLang="ja-JP" sz="700" dirty="0">
                <a:latin typeface="Calibri" panose="020F0502020204030204" pitchFamily="34" charset="0"/>
              </a:rPr>
              <a:t>1805</a:t>
            </a:r>
            <a:r>
              <a:rPr lang="ja-JP" altLang="en-US" sz="700" dirty="0">
                <a:latin typeface="Calibri" panose="020F0502020204030204" pitchFamily="34" charset="0"/>
              </a:rPr>
              <a:t>年（文化</a:t>
            </a:r>
            <a:r>
              <a:rPr lang="en-US" altLang="ja-JP" sz="700" dirty="0">
                <a:latin typeface="Calibri" panose="020F0502020204030204" pitchFamily="34" charset="0"/>
              </a:rPr>
              <a:t>2</a:t>
            </a:r>
            <a:r>
              <a:rPr lang="ja-JP" altLang="en-US" sz="700" dirty="0">
                <a:latin typeface="Calibri" panose="020F0502020204030204" pitchFamily="34" charset="0"/>
              </a:rPr>
              <a:t>年）酒井家九代目藩主・忠徳公が創設した藩校。現在は、表御門、聖廟、講堂、御入間などが残り、国指定史跡として一般に公開されています。</a:t>
            </a:r>
          </a:p>
        </p:txBody>
      </p:sp>
      <p:sp>
        <p:nvSpPr>
          <p:cNvPr id="2151" name="テキスト ボックス 34"/>
          <p:cNvSpPr txBox="1">
            <a:spLocks noChangeArrowheads="1"/>
          </p:cNvSpPr>
          <p:nvPr/>
        </p:nvSpPr>
        <p:spPr bwMode="auto">
          <a:xfrm>
            <a:off x="1003426" y="5271663"/>
            <a:ext cx="1239995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宝珠山立石寺を中心とする山寺は、松尾芭蕉も訪れて一泊し、</a:t>
            </a:r>
            <a:r>
              <a:rPr lang="en-US" altLang="ja-JP" sz="700" dirty="0">
                <a:latin typeface="Calibri" panose="020F0502020204030204" pitchFamily="34" charset="0"/>
              </a:rPr>
              <a:t>『</a:t>
            </a:r>
            <a:r>
              <a:rPr lang="ja-JP" altLang="en-US" sz="700" dirty="0">
                <a:latin typeface="Calibri" panose="020F0502020204030204" pitchFamily="34" charset="0"/>
              </a:rPr>
              <a:t>閑さや岩にしみ入る蝉の声</a:t>
            </a:r>
            <a:r>
              <a:rPr lang="en-US" altLang="ja-JP" sz="700" dirty="0">
                <a:latin typeface="Calibri" panose="020F0502020204030204" pitchFamily="34" charset="0"/>
              </a:rPr>
              <a:t>』</a:t>
            </a:r>
            <a:r>
              <a:rPr lang="ja-JP" altLang="en-US" sz="700" dirty="0">
                <a:latin typeface="Calibri" panose="020F0502020204030204" pitchFamily="34" charset="0"/>
              </a:rPr>
              <a:t>の名句を「</a:t>
            </a:r>
            <a:r>
              <a:rPr lang="ja-JP" altLang="en-US" sz="700" dirty="0" err="1">
                <a:latin typeface="Calibri" panose="020F0502020204030204" pitchFamily="34" charset="0"/>
              </a:rPr>
              <a:t>おくの</a:t>
            </a:r>
            <a:r>
              <a:rPr lang="ja-JP" altLang="en-US" sz="700" dirty="0">
                <a:latin typeface="Calibri" panose="020F0502020204030204" pitchFamily="34" charset="0"/>
              </a:rPr>
              <a:t>ほそ道」に残しています。</a:t>
            </a: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5286905"/>
            <a:ext cx="511700" cy="76755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822" y="5306426"/>
            <a:ext cx="1106835" cy="7322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図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2360" y="5280467"/>
            <a:ext cx="948118" cy="758495"/>
          </a:xfrm>
          <a:prstGeom prst="rect">
            <a:avLst/>
          </a:prstGeom>
          <a:ln>
            <a:noFill/>
          </a:ln>
          <a:effectLst/>
        </p:spPr>
      </p:pic>
      <p:grpSp>
        <p:nvGrpSpPr>
          <p:cNvPr id="13" name="グループ化 12"/>
          <p:cNvGrpSpPr/>
          <p:nvPr/>
        </p:nvGrpSpPr>
        <p:grpSpPr>
          <a:xfrm>
            <a:off x="6760972" y="847723"/>
            <a:ext cx="2266587" cy="3715803"/>
            <a:chOff x="6780154" y="847723"/>
            <a:chExt cx="2266587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80154" y="847723"/>
              <a:ext cx="2266587" cy="3715803"/>
              <a:chOff x="7020028" y="571500"/>
              <a:chExt cx="2123972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251" y="105410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53" name="直線コネクタ 52"/>
              <p:cNvCxnSpPr>
                <a:stCxn id="70" idx="2"/>
                <a:endCxn id="58" idx="3"/>
              </p:cNvCxnSpPr>
              <p:nvPr/>
            </p:nvCxnSpPr>
            <p:spPr>
              <a:xfrm flipH="1" flipV="1">
                <a:off x="7713396" y="2276136"/>
                <a:ext cx="447145" cy="430271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20028" y="2422198"/>
                <a:ext cx="677766" cy="3479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加茂</a:t>
                </a:r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水族館</a:t>
                </a:r>
                <a:endParaRPr lang="en-US" altLang="ja-JP" sz="600" dirty="0" smtClean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湯野</a:t>
                </a:r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浜温泉</a:t>
                </a:r>
                <a:endParaRPr lang="en-US" altLang="ja-JP" sz="600" dirty="0" smtClean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庄内藩校致道館</a:t>
                </a:r>
              </a:p>
            </p:txBody>
          </p:sp>
          <p:cxnSp>
            <p:nvCxnSpPr>
              <p:cNvPr id="57" name="直線コネクタ 56"/>
              <p:cNvCxnSpPr/>
              <p:nvPr/>
            </p:nvCxnSpPr>
            <p:spPr>
              <a:xfrm flipH="1" flipV="1">
                <a:off x="7697794" y="2575487"/>
                <a:ext cx="332758" cy="118682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テキスト ボックス 85"/>
              <p:cNvSpPr txBox="1">
                <a:spLocks noChangeArrowheads="1"/>
              </p:cNvSpPr>
              <p:nvPr/>
            </p:nvSpPr>
            <p:spPr bwMode="auto">
              <a:xfrm>
                <a:off x="7128058" y="2189155"/>
                <a:ext cx="605663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羽黒山五十塔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59" name="直線コネクタ 58"/>
              <p:cNvCxnSpPr/>
              <p:nvPr/>
            </p:nvCxnSpPr>
            <p:spPr>
              <a:xfrm flipH="1" flipV="1">
                <a:off x="8361264" y="2177235"/>
                <a:ext cx="3992" cy="662145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151099" y="1849982"/>
                <a:ext cx="461458" cy="3479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山寺</a:t>
                </a:r>
                <a:endParaRPr lang="en-US" altLang="ja-JP" sz="600" dirty="0" smtClean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山形市</a:t>
                </a:r>
                <a:endParaRPr lang="en-US" altLang="ja-JP" sz="600" dirty="0" smtClean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天童温泉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191582" y="3231009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69" name="円/楕円 68"/>
            <p:cNvSpPr/>
            <p:nvPr/>
          </p:nvSpPr>
          <p:spPr>
            <a:xfrm>
              <a:off x="7831542" y="3068960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>
              <a:off x="7975558" y="3086993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pic>
        <p:nvPicPr>
          <p:cNvPr id="38" name="図 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286906"/>
            <a:ext cx="967930" cy="771254"/>
          </a:xfrm>
          <a:prstGeom prst="rect">
            <a:avLst/>
          </a:prstGeom>
          <a:ln>
            <a:noFill/>
          </a:ln>
          <a:effectLst/>
        </p:spPr>
      </p:pic>
      <p:sp>
        <p:nvSpPr>
          <p:cNvPr id="41" name="円/楕円 40"/>
          <p:cNvSpPr/>
          <p:nvPr/>
        </p:nvSpPr>
        <p:spPr>
          <a:xfrm>
            <a:off x="8046417" y="3068960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2" name="直線コネクタ 41"/>
          <p:cNvCxnSpPr/>
          <p:nvPr/>
        </p:nvCxnSpPr>
        <p:spPr>
          <a:xfrm flipH="1" flipV="1">
            <a:off x="7619397" y="2475117"/>
            <a:ext cx="443293" cy="606120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85"/>
          <p:cNvSpPr txBox="1">
            <a:spLocks noChangeArrowheads="1"/>
          </p:cNvSpPr>
          <p:nvPr/>
        </p:nvSpPr>
        <p:spPr bwMode="auto">
          <a:xfrm>
            <a:off x="7094022" y="2297197"/>
            <a:ext cx="64633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最上川舟下り</a:t>
            </a:r>
          </a:p>
        </p:txBody>
      </p:sp>
    </p:spTree>
    <p:extLst>
      <p:ext uri="{BB962C8B-B14F-4D97-AF65-F5344CB8AC3E}">
        <p14:creationId xmlns:p14="http://schemas.microsoft.com/office/powerpoint/2010/main" val="126167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367</Words>
  <Application>Microsoft Office PowerPoint</Application>
  <PresentationFormat>画面に合わせる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2</cp:revision>
  <dcterms:created xsi:type="dcterms:W3CDTF">2018-03-29T06:04:58Z</dcterms:created>
  <dcterms:modified xsi:type="dcterms:W3CDTF">2018-03-31T08:47:16Z</dcterms:modified>
</cp:coreProperties>
</file>