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66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91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1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8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55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2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75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75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6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54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52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93EC-C186-4C3A-8A09-F7B7306C023A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0ABC-3614-43AB-901A-2123244D1F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55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4" name="テキスト ボックス 77"/>
          <p:cNvSpPr txBox="1">
            <a:spLocks noChangeArrowheads="1"/>
          </p:cNvSpPr>
          <p:nvPr/>
        </p:nvSpPr>
        <p:spPr bwMode="auto">
          <a:xfrm>
            <a:off x="5046" y="5009855"/>
            <a:ext cx="2212617" cy="24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紅花資料館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5" name="テキスト ボックス 77"/>
          <p:cNvSpPr txBox="1">
            <a:spLocks noChangeArrowheads="1"/>
          </p:cNvSpPr>
          <p:nvPr/>
        </p:nvSpPr>
        <p:spPr bwMode="auto">
          <a:xfrm>
            <a:off x="2289100" y="5010644"/>
            <a:ext cx="2214921" cy="246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zh-TW" altLang="en-US" sz="1000" b="1" dirty="0">
                <a:latin typeface="Calibri" panose="020F0502020204030204" pitchFamily="34" charset="0"/>
              </a:rPr>
              <a:t>笹野一刀彫（</a:t>
            </a:r>
            <a:r>
              <a:rPr lang="zh-TW" altLang="en-US" sz="1000" b="1" dirty="0" smtClean="0">
                <a:latin typeface="Calibri" panose="020F0502020204030204" pitchFamily="34" charset="0"/>
              </a:rPr>
              <a:t>笹野民芸館</a:t>
            </a:r>
            <a:r>
              <a:rPr lang="zh-TW" altLang="en-US" sz="1000" b="1" dirty="0">
                <a:latin typeface="Calibri" panose="020F0502020204030204" pitchFamily="34" charset="0"/>
              </a:rPr>
              <a:t>）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2147" name="テキスト ボックス 77"/>
          <p:cNvSpPr txBox="1">
            <a:spLocks noChangeArrowheads="1"/>
          </p:cNvSpPr>
          <p:nvPr/>
        </p:nvSpPr>
        <p:spPr bwMode="auto">
          <a:xfrm>
            <a:off x="4571108" y="5007146"/>
            <a:ext cx="2215455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000" b="1" dirty="0" smtClean="0">
                <a:latin typeface="Calibri" panose="020F0502020204030204" pitchFamily="34" charset="0"/>
              </a:rPr>
              <a:t>紅花</a:t>
            </a:r>
            <a:r>
              <a:rPr lang="ja-JP" altLang="en-US" sz="1000" b="1" dirty="0">
                <a:latin typeface="Calibri" panose="020F0502020204030204" pitchFamily="34" charset="0"/>
              </a:rPr>
              <a:t>染織体験（染織工房わくわく館）</a:t>
            </a:r>
            <a:endParaRPr lang="en-US" altLang="ja-JP" sz="1000" b="1" dirty="0">
              <a:latin typeface="Calibri" panose="020F050202020403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村山・米沢の歴史と産業を学ぶ</a:t>
            </a:r>
            <a:r>
              <a:rPr lang="en-US" altLang="ja-JP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山形</a:t>
            </a:r>
            <a:r>
              <a:rPr lang="ja-JP" altLang="en-US" sz="1400" dirty="0" smtClean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59003"/>
              </p:ext>
            </p:extLst>
          </p:nvPr>
        </p:nvGraphicFramePr>
        <p:xfrm>
          <a:off x="7937" y="871845"/>
          <a:ext cx="6652295" cy="3615849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4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6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9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発地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＝＝村山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地域産業研修（グループ研修）天童木工・オリエンタルカーペット・紅花資料館等＝＝</a:t>
                      </a: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＝＝かみのやま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山形県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かみのやま温泉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9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米沢市内産業研修（一刀彫、染め織等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）＝＝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</a:t>
                      </a: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sp>
        <p:nvSpPr>
          <p:cNvPr id="103" name="正方形/長方形 102"/>
          <p:cNvSpPr/>
          <p:nvPr/>
        </p:nvSpPr>
        <p:spPr>
          <a:xfrm>
            <a:off x="3458" y="5011200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5" name="正方形/長方形 104"/>
          <p:cNvSpPr/>
          <p:nvPr/>
        </p:nvSpPr>
        <p:spPr>
          <a:xfrm>
            <a:off x="2289458" y="5009726"/>
            <a:ext cx="2214563" cy="107156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7" name="正方形/長方形 106"/>
          <p:cNvSpPr/>
          <p:nvPr/>
        </p:nvSpPr>
        <p:spPr>
          <a:xfrm>
            <a:off x="4572000" y="5004539"/>
            <a:ext cx="2214563" cy="107674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46" name="テキスト ボックス 34"/>
          <p:cNvSpPr txBox="1">
            <a:spLocks noChangeArrowheads="1"/>
          </p:cNvSpPr>
          <p:nvPr/>
        </p:nvSpPr>
        <p:spPr bwMode="auto">
          <a:xfrm>
            <a:off x="3296939" y="5279377"/>
            <a:ext cx="12398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>
                <a:latin typeface="Calibri" panose="020F0502020204030204" pitchFamily="34" charset="0"/>
              </a:rPr>
              <a:t>笹野一刀彫は千数百年来、米沢市笹野に伝承する有名な郷土玩具です。</a:t>
            </a:r>
          </a:p>
          <a:p>
            <a:r>
              <a:rPr lang="ja-JP" altLang="en-US" sz="700" dirty="0">
                <a:latin typeface="Calibri" panose="020F0502020204030204" pitchFamily="34" charset="0"/>
              </a:rPr>
              <a:t> </a:t>
            </a:r>
            <a:r>
              <a:rPr lang="ja-JP" altLang="en-US" sz="700" dirty="0" smtClean="0">
                <a:latin typeface="Calibri" panose="020F0502020204030204" pitchFamily="34" charset="0"/>
              </a:rPr>
              <a:t> </a:t>
            </a:r>
            <a:r>
              <a:rPr lang="ja-JP" altLang="en-US" sz="700" dirty="0">
                <a:latin typeface="Calibri" panose="020F0502020204030204" pitchFamily="34" charset="0"/>
              </a:rPr>
              <a:t>笹野一刀彫「お鷹ぽっぽ」の絵付け体験教室も行われて</a:t>
            </a:r>
            <a:r>
              <a:rPr lang="ja-JP" altLang="en-US" sz="700" dirty="0" smtClean="0">
                <a:latin typeface="Calibri" panose="020F0502020204030204" pitchFamily="34" charset="0"/>
              </a:rPr>
              <a:t>います。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48" name="テキスト ボックス 63"/>
          <p:cNvSpPr txBox="1">
            <a:spLocks noChangeArrowheads="1"/>
          </p:cNvSpPr>
          <p:nvPr/>
        </p:nvSpPr>
        <p:spPr bwMode="auto">
          <a:xfrm>
            <a:off x="5679281" y="5279377"/>
            <a:ext cx="1120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上杉藩より受け継がれている米沢織の紅花染め（綿ハンカチ）の体験ができます。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sp>
        <p:nvSpPr>
          <p:cNvPr id="2151" name="テキスト ボックス 34"/>
          <p:cNvSpPr txBox="1">
            <a:spLocks noChangeArrowheads="1"/>
          </p:cNvSpPr>
          <p:nvPr/>
        </p:nvSpPr>
        <p:spPr bwMode="auto">
          <a:xfrm>
            <a:off x="971600" y="5246910"/>
            <a:ext cx="135793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ja-JP" altLang="en-US" sz="700" dirty="0" smtClean="0">
                <a:latin typeface="Calibri" panose="020F0502020204030204" pitchFamily="34" charset="0"/>
              </a:rPr>
              <a:t>紅花の豪商として栄えた旧堀米邸を復元し、紅花資料館として昭和</a:t>
            </a:r>
            <a:r>
              <a:rPr lang="en-US" altLang="ja-JP" sz="700" dirty="0" smtClean="0">
                <a:latin typeface="Calibri" panose="020F0502020204030204" pitchFamily="34" charset="0"/>
              </a:rPr>
              <a:t>59</a:t>
            </a:r>
            <a:r>
              <a:rPr lang="ja-JP" altLang="en-US" sz="700" dirty="0" smtClean="0">
                <a:latin typeface="Calibri" panose="020F0502020204030204" pitchFamily="34" charset="0"/>
              </a:rPr>
              <a:t>年</a:t>
            </a:r>
            <a:r>
              <a:rPr lang="en-US" altLang="ja-JP" sz="700" dirty="0" smtClean="0">
                <a:latin typeface="Calibri" panose="020F0502020204030204" pitchFamily="34" charset="0"/>
              </a:rPr>
              <a:t>5</a:t>
            </a:r>
            <a:r>
              <a:rPr lang="ja-JP" altLang="en-US" sz="700" dirty="0" smtClean="0">
                <a:latin typeface="Calibri" panose="020F0502020204030204" pitchFamily="34" charset="0"/>
              </a:rPr>
              <a:t>月オープン。</a:t>
            </a:r>
          </a:p>
          <a:p>
            <a:r>
              <a:rPr lang="ja-JP" altLang="en-US" sz="700" dirty="0" smtClean="0">
                <a:latin typeface="Calibri" panose="020F0502020204030204" pitchFamily="34" charset="0"/>
              </a:rPr>
              <a:t> 江戸時代には、特産の「最上紅花」が植えられ、可憐な花びらは紅餅（花餅）となって、はるばる京都へ送られました。</a:t>
            </a:r>
            <a:endParaRPr lang="ja-JP" altLang="en-US" sz="700" dirty="0">
              <a:latin typeface="Calibri" panose="020F050202020403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3F76B8F-10FF-BE44-8688-F932A9EFF90C}"/>
              </a:ext>
            </a:extLst>
          </p:cNvPr>
          <p:cNvSpPr txBox="1"/>
          <p:nvPr/>
        </p:nvSpPr>
        <p:spPr>
          <a:xfrm>
            <a:off x="2987824" y="4563527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317962"/>
            <a:ext cx="948025" cy="70008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33" y="5288806"/>
            <a:ext cx="1018331" cy="763748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70" y="5286906"/>
            <a:ext cx="1028338" cy="771254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13" name="グループ化 12"/>
          <p:cNvGrpSpPr/>
          <p:nvPr/>
        </p:nvGrpSpPr>
        <p:grpSpPr>
          <a:xfrm>
            <a:off x="6803215" y="847723"/>
            <a:ext cx="2224344" cy="3715803"/>
            <a:chOff x="6822397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7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3" name="直線コネクタ 52"/>
              <p:cNvCxnSpPr>
                <a:stCxn id="70" idx="2"/>
                <a:endCxn id="58" idx="2"/>
              </p:cNvCxnSpPr>
              <p:nvPr/>
            </p:nvCxnSpPr>
            <p:spPr>
              <a:xfrm flipH="1" flipV="1">
                <a:off x="7619465" y="2663996"/>
                <a:ext cx="655705" cy="296762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422381" y="2761046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米沢市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57" name="直線コネクタ 56"/>
              <p:cNvCxnSpPr/>
              <p:nvPr/>
            </p:nvCxnSpPr>
            <p:spPr>
              <a:xfrm flipH="1" flipV="1">
                <a:off x="7764292" y="2900554"/>
                <a:ext cx="475451" cy="186841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7284338" y="2490033"/>
                <a:ext cx="6702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かみのやま温泉</a:t>
                </a:r>
                <a:endParaRPr lang="ja-JP" altLang="en-US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59" name="直線コネクタ 58"/>
              <p:cNvCxnSpPr>
                <a:stCxn id="67" idx="5"/>
                <a:endCxn id="63" idx="2"/>
              </p:cNvCxnSpPr>
              <p:nvPr/>
            </p:nvCxnSpPr>
            <p:spPr>
              <a:xfrm flipH="1" flipV="1">
                <a:off x="7933418" y="2321719"/>
                <a:ext cx="384925" cy="453512"/>
              </a:xfrm>
              <a:prstGeom prst="line">
                <a:avLst/>
              </a:prstGeom>
              <a:ln w="3175">
                <a:solidFill>
                  <a:srgbClr val="12923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702688" y="2147757"/>
                <a:ext cx="46145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 smtClean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村山地域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119574" y="314096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8065599" y="350100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8119574" y="3356992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978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aritv-Ise</cp:lastModifiedBy>
  <cp:revision>1</cp:revision>
  <dcterms:created xsi:type="dcterms:W3CDTF">2018-03-29T06:04:16Z</dcterms:created>
  <dcterms:modified xsi:type="dcterms:W3CDTF">2018-03-29T06:04:46Z</dcterms:modified>
</cp:coreProperties>
</file>