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7" r:id="rId2"/>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howGuides="1">
      <p:cViewPr varScale="1">
        <p:scale>
          <a:sx n="58" d="100"/>
          <a:sy n="58" d="100"/>
        </p:scale>
        <p:origin x="-68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5A8C2C4-6ADA-46A5-AF99-40D89BC4D1E5}" type="datetimeFigureOut">
              <a:rPr kumimoji="1" lang="ja-JP" altLang="en-US" smtClean="0"/>
              <a:t>2018/3/29</a:t>
            </a:fld>
            <a:endParaRPr kumimoji="1" lang="ja-JP" altLang="en-US"/>
          </a:p>
        </p:txBody>
      </p:sp>
      <p:sp>
        <p:nvSpPr>
          <p:cNvPr id="4" name="スライド イメージ プレースホルダー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F130CC4-E1E3-4E80-ADB8-90FFA8ADBB01}" type="slidenum">
              <a:rPr kumimoji="1" lang="ja-JP" altLang="en-US" smtClean="0"/>
              <a:t>‹#›</a:t>
            </a:fld>
            <a:endParaRPr kumimoji="1" lang="ja-JP" altLang="en-US"/>
          </a:p>
        </p:txBody>
      </p:sp>
    </p:spTree>
    <p:extLst>
      <p:ext uri="{BB962C8B-B14F-4D97-AF65-F5344CB8AC3E}">
        <p14:creationId xmlns:p14="http://schemas.microsoft.com/office/powerpoint/2010/main" val="141934683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0DB1E4A3-EB20-4FCD-AFAE-BFD12E67BEF8}" type="slidenum">
              <a:rPr lang="ja-JP" altLang="en-US" smtClean="0"/>
              <a:pPr/>
              <a:t>1</a:t>
            </a:fld>
            <a:endParaRPr lang="ja-JP" altLang="en-US"/>
          </a:p>
        </p:txBody>
      </p:sp>
    </p:spTree>
    <p:extLst>
      <p:ext uri="{BB962C8B-B14F-4D97-AF65-F5344CB8AC3E}">
        <p14:creationId xmlns:p14="http://schemas.microsoft.com/office/powerpoint/2010/main" val="17089405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D030C2CC-01F8-41B0-8C32-11868D46045D}"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122A77E-FC8E-4494-A125-EF92426DF1E6}" type="slidenum">
              <a:rPr kumimoji="1" lang="ja-JP" altLang="en-US" smtClean="0"/>
              <a:t>‹#›</a:t>
            </a:fld>
            <a:endParaRPr kumimoji="1" lang="ja-JP" altLang="en-US"/>
          </a:p>
        </p:txBody>
      </p:sp>
    </p:spTree>
    <p:extLst>
      <p:ext uri="{BB962C8B-B14F-4D97-AF65-F5344CB8AC3E}">
        <p14:creationId xmlns:p14="http://schemas.microsoft.com/office/powerpoint/2010/main" val="5330798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D030C2CC-01F8-41B0-8C32-11868D46045D}"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122A77E-FC8E-4494-A125-EF92426DF1E6}" type="slidenum">
              <a:rPr kumimoji="1" lang="ja-JP" altLang="en-US" smtClean="0"/>
              <a:t>‹#›</a:t>
            </a:fld>
            <a:endParaRPr kumimoji="1" lang="ja-JP" altLang="en-US"/>
          </a:p>
        </p:txBody>
      </p:sp>
    </p:spTree>
    <p:extLst>
      <p:ext uri="{BB962C8B-B14F-4D97-AF65-F5344CB8AC3E}">
        <p14:creationId xmlns:p14="http://schemas.microsoft.com/office/powerpoint/2010/main" val="2660664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D030C2CC-01F8-41B0-8C32-11868D46045D}"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122A77E-FC8E-4494-A125-EF92426DF1E6}" type="slidenum">
              <a:rPr kumimoji="1" lang="ja-JP" altLang="en-US" smtClean="0"/>
              <a:t>‹#›</a:t>
            </a:fld>
            <a:endParaRPr kumimoji="1" lang="ja-JP" altLang="en-US"/>
          </a:p>
        </p:txBody>
      </p:sp>
    </p:spTree>
    <p:extLst>
      <p:ext uri="{BB962C8B-B14F-4D97-AF65-F5344CB8AC3E}">
        <p14:creationId xmlns:p14="http://schemas.microsoft.com/office/powerpoint/2010/main" val="39379804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D030C2CC-01F8-41B0-8C32-11868D46045D}"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122A77E-FC8E-4494-A125-EF92426DF1E6}" type="slidenum">
              <a:rPr kumimoji="1" lang="ja-JP" altLang="en-US" smtClean="0"/>
              <a:t>‹#›</a:t>
            </a:fld>
            <a:endParaRPr kumimoji="1" lang="ja-JP" altLang="en-US"/>
          </a:p>
        </p:txBody>
      </p:sp>
    </p:spTree>
    <p:extLst>
      <p:ext uri="{BB962C8B-B14F-4D97-AF65-F5344CB8AC3E}">
        <p14:creationId xmlns:p14="http://schemas.microsoft.com/office/powerpoint/2010/main" val="30119105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D030C2CC-01F8-41B0-8C32-11868D46045D}"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122A77E-FC8E-4494-A125-EF92426DF1E6}" type="slidenum">
              <a:rPr kumimoji="1" lang="ja-JP" altLang="en-US" smtClean="0"/>
              <a:t>‹#›</a:t>
            </a:fld>
            <a:endParaRPr kumimoji="1" lang="ja-JP" altLang="en-US"/>
          </a:p>
        </p:txBody>
      </p:sp>
    </p:spTree>
    <p:extLst>
      <p:ext uri="{BB962C8B-B14F-4D97-AF65-F5344CB8AC3E}">
        <p14:creationId xmlns:p14="http://schemas.microsoft.com/office/powerpoint/2010/main" val="27650466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D030C2CC-01F8-41B0-8C32-11868D46045D}" type="datetimeFigureOut">
              <a:rPr kumimoji="1" lang="ja-JP" altLang="en-US" smtClean="0"/>
              <a:t>2018/3/29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122A77E-FC8E-4494-A125-EF92426DF1E6}" type="slidenum">
              <a:rPr kumimoji="1" lang="ja-JP" altLang="en-US" smtClean="0"/>
              <a:t>‹#›</a:t>
            </a:fld>
            <a:endParaRPr kumimoji="1" lang="ja-JP" altLang="en-US"/>
          </a:p>
        </p:txBody>
      </p:sp>
    </p:spTree>
    <p:extLst>
      <p:ext uri="{BB962C8B-B14F-4D97-AF65-F5344CB8AC3E}">
        <p14:creationId xmlns:p14="http://schemas.microsoft.com/office/powerpoint/2010/main" val="25699994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D030C2CC-01F8-41B0-8C32-11868D46045D}" type="datetimeFigureOut">
              <a:rPr kumimoji="1" lang="ja-JP" altLang="en-US" smtClean="0"/>
              <a:t>2018/3/29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4122A77E-FC8E-4494-A125-EF92426DF1E6}" type="slidenum">
              <a:rPr kumimoji="1" lang="ja-JP" altLang="en-US" smtClean="0"/>
              <a:t>‹#›</a:t>
            </a:fld>
            <a:endParaRPr kumimoji="1" lang="ja-JP" altLang="en-US"/>
          </a:p>
        </p:txBody>
      </p:sp>
    </p:spTree>
    <p:extLst>
      <p:ext uri="{BB962C8B-B14F-4D97-AF65-F5344CB8AC3E}">
        <p14:creationId xmlns:p14="http://schemas.microsoft.com/office/powerpoint/2010/main" val="14945331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D030C2CC-01F8-41B0-8C32-11868D46045D}" type="datetimeFigureOut">
              <a:rPr kumimoji="1" lang="ja-JP" altLang="en-US" smtClean="0"/>
              <a:t>2018/3/29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4122A77E-FC8E-4494-A125-EF92426DF1E6}" type="slidenum">
              <a:rPr kumimoji="1" lang="ja-JP" altLang="en-US" smtClean="0"/>
              <a:t>‹#›</a:t>
            </a:fld>
            <a:endParaRPr kumimoji="1" lang="ja-JP" altLang="en-US"/>
          </a:p>
        </p:txBody>
      </p:sp>
    </p:spTree>
    <p:extLst>
      <p:ext uri="{BB962C8B-B14F-4D97-AF65-F5344CB8AC3E}">
        <p14:creationId xmlns:p14="http://schemas.microsoft.com/office/powerpoint/2010/main" val="26678217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D030C2CC-01F8-41B0-8C32-11868D46045D}" type="datetimeFigureOut">
              <a:rPr kumimoji="1" lang="ja-JP" altLang="en-US" smtClean="0"/>
              <a:t>2018/3/29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4122A77E-FC8E-4494-A125-EF92426DF1E6}" type="slidenum">
              <a:rPr kumimoji="1" lang="ja-JP" altLang="en-US" smtClean="0"/>
              <a:t>‹#›</a:t>
            </a:fld>
            <a:endParaRPr kumimoji="1" lang="ja-JP" altLang="en-US"/>
          </a:p>
        </p:txBody>
      </p:sp>
    </p:spTree>
    <p:extLst>
      <p:ext uri="{BB962C8B-B14F-4D97-AF65-F5344CB8AC3E}">
        <p14:creationId xmlns:p14="http://schemas.microsoft.com/office/powerpoint/2010/main" val="3886796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D030C2CC-01F8-41B0-8C32-11868D46045D}" type="datetimeFigureOut">
              <a:rPr kumimoji="1" lang="ja-JP" altLang="en-US" smtClean="0"/>
              <a:t>2018/3/29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122A77E-FC8E-4494-A125-EF92426DF1E6}" type="slidenum">
              <a:rPr kumimoji="1" lang="ja-JP" altLang="en-US" smtClean="0"/>
              <a:t>‹#›</a:t>
            </a:fld>
            <a:endParaRPr kumimoji="1" lang="ja-JP" altLang="en-US"/>
          </a:p>
        </p:txBody>
      </p:sp>
    </p:spTree>
    <p:extLst>
      <p:ext uri="{BB962C8B-B14F-4D97-AF65-F5344CB8AC3E}">
        <p14:creationId xmlns:p14="http://schemas.microsoft.com/office/powerpoint/2010/main" val="31839904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D030C2CC-01F8-41B0-8C32-11868D46045D}" type="datetimeFigureOut">
              <a:rPr kumimoji="1" lang="ja-JP" altLang="en-US" smtClean="0"/>
              <a:t>2018/3/29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122A77E-FC8E-4494-A125-EF92426DF1E6}" type="slidenum">
              <a:rPr kumimoji="1" lang="ja-JP" altLang="en-US" smtClean="0"/>
              <a:t>‹#›</a:t>
            </a:fld>
            <a:endParaRPr kumimoji="1" lang="ja-JP" altLang="en-US"/>
          </a:p>
        </p:txBody>
      </p:sp>
    </p:spTree>
    <p:extLst>
      <p:ext uri="{BB962C8B-B14F-4D97-AF65-F5344CB8AC3E}">
        <p14:creationId xmlns:p14="http://schemas.microsoft.com/office/powerpoint/2010/main" val="2499214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30C2CC-01F8-41B0-8C32-11868D46045D}" type="datetimeFigureOut">
              <a:rPr kumimoji="1" lang="ja-JP" altLang="en-US" smtClean="0"/>
              <a:t>2018/3/29</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122A77E-FC8E-4494-A125-EF92426DF1E6}" type="slidenum">
              <a:rPr kumimoji="1" lang="ja-JP" altLang="en-US" smtClean="0"/>
              <a:t>‹#›</a:t>
            </a:fld>
            <a:endParaRPr kumimoji="1" lang="ja-JP" altLang="en-US"/>
          </a:p>
        </p:txBody>
      </p:sp>
    </p:spTree>
    <p:extLst>
      <p:ext uri="{BB962C8B-B14F-4D97-AF65-F5344CB8AC3E}">
        <p14:creationId xmlns:p14="http://schemas.microsoft.com/office/powerpoint/2010/main" val="5012388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png"/><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グループ化 12"/>
          <p:cNvGrpSpPr/>
          <p:nvPr/>
        </p:nvGrpSpPr>
        <p:grpSpPr>
          <a:xfrm>
            <a:off x="6803217" y="847723"/>
            <a:ext cx="2224345" cy="3715803"/>
            <a:chOff x="6822399" y="847723"/>
            <a:chExt cx="2224345" cy="3715803"/>
          </a:xfrm>
        </p:grpSpPr>
        <p:grpSp>
          <p:nvGrpSpPr>
            <p:cNvPr id="47" name="グループ化 46"/>
            <p:cNvGrpSpPr/>
            <p:nvPr/>
          </p:nvGrpSpPr>
          <p:grpSpPr>
            <a:xfrm>
              <a:off x="6822399" y="847723"/>
              <a:ext cx="2224345" cy="3715803"/>
              <a:chOff x="7059613" y="571500"/>
              <a:chExt cx="2084387" cy="3500438"/>
            </a:xfrm>
          </p:grpSpPr>
          <p:sp>
            <p:nvSpPr>
              <p:cNvPr id="48" name="テキスト ボックス 77"/>
              <p:cNvSpPr txBox="1">
                <a:spLocks noChangeArrowheads="1"/>
              </p:cNvSpPr>
              <p:nvPr/>
            </p:nvSpPr>
            <p:spPr bwMode="auto">
              <a:xfrm>
                <a:off x="7086600" y="723900"/>
                <a:ext cx="2057400" cy="274638"/>
              </a:xfrm>
              <a:prstGeom prst="rect">
                <a:avLst/>
              </a:prstGeom>
              <a:noFill/>
              <a:ln w="9525">
                <a:noFill/>
                <a:miter lim="800000"/>
                <a:headEnd/>
                <a:tailEnd/>
              </a:ln>
            </p:spPr>
            <p:txBody>
              <a:bodyPr>
                <a:spAutoFit/>
              </a:bodyPr>
              <a:lstStyle/>
              <a:p>
                <a:pPr algn="dist" fontAlgn="auto">
                  <a:spcBef>
                    <a:spcPts val="0"/>
                  </a:spcBef>
                  <a:spcAft>
                    <a:spcPts val="0"/>
                  </a:spcAft>
                  <a:defRPr/>
                </a:pPr>
                <a:r>
                  <a:rPr lang="ja-JP" altLang="en-US" sz="1200" b="1" u="sng" spc="300" dirty="0">
                    <a:effectLst>
                      <a:outerShdw blurRad="38100" dist="38100" dir="2700000" algn="tl">
                        <a:srgbClr val="000000">
                          <a:alpha val="43137"/>
                        </a:srgbClr>
                      </a:outerShdw>
                    </a:effectLst>
                    <a:latin typeface="Calibri" pitchFamily="34" charset="0"/>
                    <a:ea typeface="+mn-ea"/>
                  </a:rPr>
                  <a:t>東北ルートマップ</a:t>
                </a:r>
                <a:endParaRPr lang="en-US" altLang="ja-JP" sz="1200" b="1" u="sng" spc="300" dirty="0">
                  <a:effectLst>
                    <a:outerShdw blurRad="38100" dist="38100" dir="2700000" algn="tl">
                      <a:srgbClr val="000000">
                        <a:alpha val="43137"/>
                      </a:srgbClr>
                    </a:outerShdw>
                  </a:effectLst>
                  <a:latin typeface="Calibri" pitchFamily="34" charset="0"/>
                  <a:ea typeface="+mn-ea"/>
                </a:endParaRPr>
              </a:p>
            </p:txBody>
          </p:sp>
          <p:pic>
            <p:nvPicPr>
              <p:cNvPr id="49" name="Picture 4" descr="\\Seisakuserver\メンバー\奥山豊\教育旅行map\PPTマップ.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80250" y="1054100"/>
                <a:ext cx="1982788" cy="294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7" name="直線コネクタ 56"/>
              <p:cNvCxnSpPr>
                <a:endCxn id="69" idx="1"/>
              </p:cNvCxnSpPr>
              <p:nvPr/>
            </p:nvCxnSpPr>
            <p:spPr>
              <a:xfrm>
                <a:off x="7815459" y="1999694"/>
                <a:ext cx="816259" cy="85317"/>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65" name="角丸四角形 64"/>
              <p:cNvSpPr/>
              <p:nvPr/>
            </p:nvSpPr>
            <p:spPr>
              <a:xfrm>
                <a:off x="7059613" y="571500"/>
                <a:ext cx="2071687" cy="3500438"/>
              </a:xfrm>
              <a:prstGeom prst="roundRect">
                <a:avLst>
                  <a:gd name="adj" fmla="val 7913"/>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grpSp>
        <p:sp>
          <p:nvSpPr>
            <p:cNvPr id="68" name="円/楕円 67"/>
            <p:cNvSpPr/>
            <p:nvPr/>
          </p:nvSpPr>
          <p:spPr>
            <a:xfrm>
              <a:off x="8492745" y="2591369"/>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69" name="円/楕円 68"/>
            <p:cNvSpPr/>
            <p:nvPr/>
          </p:nvSpPr>
          <p:spPr>
            <a:xfrm>
              <a:off x="8492160" y="2446449"/>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grpSp>
      <p:sp>
        <p:nvSpPr>
          <p:cNvPr id="2144" name="テキスト ボックス 77"/>
          <p:cNvSpPr txBox="1">
            <a:spLocks noChangeArrowheads="1"/>
          </p:cNvSpPr>
          <p:nvPr/>
        </p:nvSpPr>
        <p:spPr bwMode="auto">
          <a:xfrm>
            <a:off x="5046" y="5009855"/>
            <a:ext cx="2212617" cy="246221"/>
          </a:xfrm>
          <a:prstGeom prst="rect">
            <a:avLst/>
          </a:prstGeom>
          <a:solidFill>
            <a:schemeClr val="accent2">
              <a:lumMod val="20000"/>
              <a:lumOff val="80000"/>
            </a:schemeClr>
          </a:solidFill>
          <a:ln>
            <a:noFill/>
          </a:ln>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000" b="1" dirty="0" smtClean="0">
                <a:latin typeface="Calibri" panose="020F0502020204030204" pitchFamily="34" charset="0"/>
              </a:rPr>
              <a:t>世界遺産　中尊寺</a:t>
            </a:r>
            <a:endParaRPr lang="en-US" altLang="ja-JP" sz="1000" b="1" dirty="0">
              <a:latin typeface="Calibri" panose="020F0502020204030204" pitchFamily="34" charset="0"/>
            </a:endParaRPr>
          </a:p>
        </p:txBody>
      </p:sp>
      <p:sp>
        <p:nvSpPr>
          <p:cNvPr id="2145" name="テキスト ボックス 77"/>
          <p:cNvSpPr txBox="1">
            <a:spLocks noChangeArrowheads="1"/>
          </p:cNvSpPr>
          <p:nvPr/>
        </p:nvSpPr>
        <p:spPr bwMode="auto">
          <a:xfrm>
            <a:off x="2289100" y="5010644"/>
            <a:ext cx="2214921" cy="246221"/>
          </a:xfrm>
          <a:prstGeom prst="rect">
            <a:avLst/>
          </a:prstGeom>
          <a:solidFill>
            <a:schemeClr val="accent2">
              <a:lumMod val="20000"/>
              <a:lumOff val="80000"/>
            </a:schemeClr>
          </a:solidFill>
          <a:ln>
            <a:noFill/>
          </a:ln>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000" b="1" dirty="0" err="1" smtClean="0">
                <a:latin typeface="Calibri" panose="020F0502020204030204" pitchFamily="34" charset="0"/>
              </a:rPr>
              <a:t>げいび渓</a:t>
            </a:r>
            <a:r>
              <a:rPr lang="ja-JP" altLang="en-US" sz="1000" b="1" dirty="0" smtClean="0">
                <a:latin typeface="Calibri" panose="020F0502020204030204" pitchFamily="34" charset="0"/>
              </a:rPr>
              <a:t>舟下り</a:t>
            </a:r>
            <a:endParaRPr lang="en-US" altLang="ja-JP" sz="1000" b="1" dirty="0">
              <a:latin typeface="Calibri" panose="020F0502020204030204" pitchFamily="34" charset="0"/>
            </a:endParaRPr>
          </a:p>
        </p:txBody>
      </p:sp>
      <p:sp>
        <p:nvSpPr>
          <p:cNvPr id="2147" name="テキスト ボックス 77"/>
          <p:cNvSpPr txBox="1">
            <a:spLocks noChangeArrowheads="1"/>
          </p:cNvSpPr>
          <p:nvPr/>
        </p:nvSpPr>
        <p:spPr bwMode="auto">
          <a:xfrm>
            <a:off x="4571108" y="5007146"/>
            <a:ext cx="2215455" cy="246221"/>
          </a:xfrm>
          <a:prstGeom prst="rect">
            <a:avLst/>
          </a:prstGeom>
          <a:solidFill>
            <a:schemeClr val="accent2">
              <a:lumMod val="20000"/>
              <a:lumOff val="80000"/>
            </a:schemeClr>
          </a:solidFill>
          <a:ln>
            <a:noFill/>
          </a:ln>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000" b="1" dirty="0" smtClean="0">
                <a:latin typeface="Calibri" panose="020F0502020204030204" pitchFamily="34" charset="0"/>
              </a:rPr>
              <a:t>鉄の歴史館</a:t>
            </a:r>
            <a:endParaRPr lang="en-US" altLang="ja-JP" sz="1000" b="1" dirty="0">
              <a:latin typeface="Calibri" panose="020F0502020204030204" pitchFamily="34" charset="0"/>
            </a:endParaRPr>
          </a:p>
        </p:txBody>
      </p:sp>
      <p:sp>
        <p:nvSpPr>
          <p:cNvPr id="2149" name="Text Box 65"/>
          <p:cNvSpPr txBox="1">
            <a:spLocks noChangeArrowheads="1"/>
          </p:cNvSpPr>
          <p:nvPr/>
        </p:nvSpPr>
        <p:spPr bwMode="auto">
          <a:xfrm>
            <a:off x="6860167" y="5007146"/>
            <a:ext cx="2283833" cy="248402"/>
          </a:xfrm>
          <a:prstGeom prst="rect">
            <a:avLst/>
          </a:prstGeom>
          <a:solidFill>
            <a:schemeClr val="accent2">
              <a:lumMod val="20000"/>
              <a:lumOff val="80000"/>
            </a:schemeClr>
          </a:solidFill>
          <a:ln>
            <a:noFill/>
          </a:ln>
          <a:extLst/>
        </p:spPr>
        <p:txBody>
          <a:bodyPr wrap="square" lIns="90000" tIns="46800" rIns="90000" bIns="46800">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000" b="1" dirty="0" smtClean="0">
                <a:latin typeface="Calibri" panose="020F0502020204030204" pitchFamily="34" charset="0"/>
              </a:rPr>
              <a:t>釜石地区震災学習</a:t>
            </a:r>
            <a:endParaRPr lang="en-US" altLang="ja-JP" sz="1000" b="1" dirty="0">
              <a:latin typeface="Calibri" panose="020F0502020204030204" pitchFamily="34" charset="0"/>
            </a:endParaRPr>
          </a:p>
        </p:txBody>
      </p:sp>
      <p:sp>
        <p:nvSpPr>
          <p:cNvPr id="7" name="正方形/長方形 6"/>
          <p:cNvSpPr/>
          <p:nvPr/>
        </p:nvSpPr>
        <p:spPr>
          <a:xfrm>
            <a:off x="0" y="562942"/>
            <a:ext cx="9144000" cy="71437"/>
          </a:xfrm>
          <a:prstGeom prst="rect">
            <a:avLst/>
          </a:prstGeom>
          <a:solidFill>
            <a:srgbClr val="E9463F"/>
          </a:solidFill>
          <a:ln>
            <a:noFill/>
          </a:ln>
          <a:effectLst/>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endParaRPr lang="ja-JP" altLang="en-US" dirty="0"/>
          </a:p>
        </p:txBody>
      </p:sp>
      <p:sp>
        <p:nvSpPr>
          <p:cNvPr id="2053" name="正方形/長方形 9"/>
          <p:cNvSpPr>
            <a:spLocks noChangeArrowheads="1"/>
          </p:cNvSpPr>
          <p:nvPr/>
        </p:nvSpPr>
        <p:spPr bwMode="auto">
          <a:xfrm>
            <a:off x="121677" y="177433"/>
            <a:ext cx="63722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400" dirty="0">
                <a:solidFill>
                  <a:srgbClr val="E9463F"/>
                </a:solidFill>
                <a:latin typeface="HGS創英角ｺﾞｼｯｸUB" panose="020B0900000000000000" pitchFamily="34" charset="-128"/>
                <a:ea typeface="HGS創英角ｺﾞｼｯｸUB" panose="020B0900000000000000" pitchFamily="34" charset="-128"/>
              </a:rPr>
              <a:t>岩手の世界遺産・歴史探訪と釜石地区震災学習</a:t>
            </a:r>
            <a:r>
              <a:rPr lang="en-US" altLang="ja-JP" sz="1400" dirty="0" smtClean="0">
                <a:solidFill>
                  <a:srgbClr val="E9463F"/>
                </a:solidFill>
                <a:latin typeface="HGS創英角ｺﾞｼｯｸUB" panose="020B0900000000000000" pitchFamily="34" charset="-128"/>
                <a:ea typeface="HGS創英角ｺﾞｼｯｸUB" panose="020B0900000000000000" pitchFamily="34" charset="-128"/>
              </a:rPr>
              <a:t>【</a:t>
            </a:r>
            <a:r>
              <a:rPr lang="ja-JP" altLang="en-US" sz="1400" dirty="0" smtClean="0">
                <a:solidFill>
                  <a:srgbClr val="E9463F"/>
                </a:solidFill>
                <a:latin typeface="HGS創英角ｺﾞｼｯｸUB" panose="020B0900000000000000" pitchFamily="34" charset="-128"/>
                <a:ea typeface="HGS創英角ｺﾞｼｯｸUB" panose="020B0900000000000000" pitchFamily="34" charset="-128"/>
              </a:rPr>
              <a:t>岩手県</a:t>
            </a:r>
            <a:r>
              <a:rPr lang="en-US" altLang="ja-JP" sz="1400" dirty="0" smtClean="0">
                <a:solidFill>
                  <a:srgbClr val="E9463F"/>
                </a:solidFill>
                <a:latin typeface="HGS創英角ｺﾞｼｯｸUB" panose="020B0900000000000000" pitchFamily="34" charset="-128"/>
                <a:ea typeface="HGS創英角ｺﾞｼｯｸUB" panose="020B0900000000000000" pitchFamily="34" charset="-128"/>
              </a:rPr>
              <a:t>】</a:t>
            </a:r>
            <a:r>
              <a:rPr lang="ja-JP" altLang="en-US" sz="1400" dirty="0">
                <a:solidFill>
                  <a:srgbClr val="0070C0"/>
                </a:solidFill>
                <a:latin typeface="HGS創英角ｺﾞｼｯｸUB" panose="020B0900000000000000" pitchFamily="34" charset="-128"/>
                <a:ea typeface="HGS創英角ｺﾞｼｯｸUB" panose="020B0900000000000000" pitchFamily="34" charset="-128"/>
              </a:rPr>
              <a:t>　</a:t>
            </a:r>
            <a:endParaRPr lang="en-US" altLang="ja-JP" sz="1400" dirty="0">
              <a:solidFill>
                <a:srgbClr val="FF0000"/>
              </a:solidFill>
              <a:latin typeface="HGS創英角ｺﾞｼｯｸUB" panose="020B0900000000000000" pitchFamily="34" charset="-128"/>
              <a:ea typeface="HGS創英角ｺﾞｼｯｸUB" panose="020B0900000000000000" pitchFamily="34" charset="-128"/>
            </a:endParaRPr>
          </a:p>
        </p:txBody>
      </p:sp>
      <p:graphicFrame>
        <p:nvGraphicFramePr>
          <p:cNvPr id="35" name="Group 82"/>
          <p:cNvGraphicFramePr>
            <a:graphicFrameLocks noGrp="1"/>
          </p:cNvGraphicFramePr>
          <p:nvPr>
            <p:extLst>
              <p:ext uri="{D42A27DB-BD31-4B8C-83A1-F6EECF244321}">
                <p14:modId xmlns:p14="http://schemas.microsoft.com/office/powerpoint/2010/main" val="264495840"/>
              </p:ext>
            </p:extLst>
          </p:nvPr>
        </p:nvGraphicFramePr>
        <p:xfrm>
          <a:off x="7937" y="871844"/>
          <a:ext cx="6652295" cy="3691681"/>
        </p:xfrm>
        <a:graphic>
          <a:graphicData uri="http://schemas.openxmlformats.org/drawingml/2006/table">
            <a:tbl>
              <a:tblPr/>
              <a:tblGrid>
                <a:gridCol w="369593">
                  <a:extLst>
                    <a:ext uri="{9D8B030D-6E8A-4147-A177-3AD203B41FA5}">
                      <a16:colId xmlns="" xmlns:a16="http://schemas.microsoft.com/office/drawing/2014/main" val="20000"/>
                    </a:ext>
                  </a:extLst>
                </a:gridCol>
                <a:gridCol w="5361544">
                  <a:extLst>
                    <a:ext uri="{9D8B030D-6E8A-4147-A177-3AD203B41FA5}">
                      <a16:colId xmlns="" xmlns:a16="http://schemas.microsoft.com/office/drawing/2014/main" val="20001"/>
                    </a:ext>
                  </a:extLst>
                </a:gridCol>
                <a:gridCol w="921158">
                  <a:extLst>
                    <a:ext uri="{9D8B030D-6E8A-4147-A177-3AD203B41FA5}">
                      <a16:colId xmlns="" xmlns:a16="http://schemas.microsoft.com/office/drawing/2014/main" val="20003"/>
                    </a:ext>
                  </a:extLst>
                </a:gridCol>
              </a:tblGrid>
              <a:tr h="475396">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Calibri" pitchFamily="34" charset="0"/>
                          <a:ea typeface="ＭＳ Ｐゴシック" pitchFamily="50" charset="-128"/>
                        </a:rPr>
                        <a:t>日次</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Calibri" pitchFamily="34" charset="0"/>
                          <a:ea typeface="ＭＳ Ｐゴシック" pitchFamily="50" charset="-128"/>
                        </a:rPr>
                        <a:t>行　　　　　　　　程</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Calibri" pitchFamily="34" charset="0"/>
                          <a:ea typeface="ＭＳ Ｐゴシック" pitchFamily="50" charset="-128"/>
                        </a:rPr>
                        <a:t>宿泊</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extLst>
                  <a:ext uri="{0D108BD9-81ED-4DB2-BD59-A6C34878D82A}">
                    <a16:rowId xmlns="" xmlns:a16="http://schemas.microsoft.com/office/drawing/2014/main" val="10000"/>
                  </a:ext>
                </a:extLst>
              </a:tr>
              <a:tr h="107209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a:ln>
                            <a:noFill/>
                          </a:ln>
                          <a:solidFill>
                            <a:schemeClr val="tx1"/>
                          </a:solidFill>
                          <a:effectLst/>
                          <a:latin typeface="Calibri" pitchFamily="34" charset="0"/>
                          <a:ea typeface="ＭＳ Ｐゴシック" pitchFamily="50" charset="-128"/>
                        </a:rPr>
                        <a:t>1</a:t>
                      </a:r>
                      <a:endParaRPr kumimoji="1" lang="ja-JP" altLang="en-US" sz="1400" b="0" i="0" u="none" strike="noStrike" cap="none" normalizeH="0" baseline="0" dirty="0">
                        <a:ln>
                          <a:noFill/>
                        </a:ln>
                        <a:solidFill>
                          <a:schemeClr val="tx1"/>
                        </a:solidFill>
                        <a:effectLst/>
                        <a:latin typeface="Calibri" pitchFamily="34" charset="0"/>
                        <a:ea typeface="ＭＳ Ｐゴシック" pitchFamily="50" charset="-128"/>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各地＝＝＝世界遺産中尊寺＝＝</a:t>
                      </a:r>
                      <a:r>
                        <a:rPr kumimoji="1" lang="en-US" altLang="ja-JP" sz="900" b="0" i="0" u="none" strike="noStrike" cap="none" normalizeH="0" baseline="0" dirty="0" smtClean="0">
                          <a:ln>
                            <a:noFill/>
                          </a:ln>
                          <a:solidFill>
                            <a:schemeClr val="tx1"/>
                          </a:solidFill>
                          <a:effectLst/>
                          <a:latin typeface="+mn-ea"/>
                          <a:ea typeface="+mn-ea"/>
                        </a:rPr>
                        <a:t>(5</a:t>
                      </a:r>
                      <a:r>
                        <a:rPr kumimoji="1" lang="ja-JP" altLang="en-US" sz="900" b="0" i="0" u="none" strike="noStrike" cap="none" normalizeH="0" baseline="0" dirty="0" smtClean="0">
                          <a:ln>
                            <a:noFill/>
                          </a:ln>
                          <a:solidFill>
                            <a:schemeClr val="tx1"/>
                          </a:solidFill>
                          <a:effectLst/>
                          <a:latin typeface="+mn-ea"/>
                          <a:ea typeface="+mn-ea"/>
                        </a:rPr>
                        <a:t>分</a:t>
                      </a:r>
                      <a:r>
                        <a:rPr kumimoji="1" lang="en-US" altLang="ja-JP" sz="900" b="0" i="0" u="none" strike="noStrike" cap="none" normalizeH="0" baseline="0" dirty="0" smtClean="0">
                          <a:ln>
                            <a:noFill/>
                          </a:ln>
                          <a:solidFill>
                            <a:schemeClr val="tx1"/>
                          </a:solidFill>
                          <a:effectLst/>
                          <a:latin typeface="+mn-ea"/>
                          <a:ea typeface="+mn-ea"/>
                        </a:rPr>
                        <a:t>)</a:t>
                      </a:r>
                      <a:r>
                        <a:rPr kumimoji="1" lang="ja-JP" altLang="en-US" sz="900" b="0" i="0" u="none" strike="noStrike" cap="none" normalizeH="0" baseline="0" dirty="0" smtClean="0">
                          <a:ln>
                            <a:noFill/>
                          </a:ln>
                          <a:solidFill>
                            <a:schemeClr val="tx1"/>
                          </a:solidFill>
                          <a:effectLst/>
                          <a:latin typeface="+mn-ea"/>
                          <a:ea typeface="+mn-ea"/>
                        </a:rPr>
                        <a:t>＝＝世界遺産毛越寺（昼食）＝＝</a:t>
                      </a:r>
                      <a:r>
                        <a:rPr kumimoji="1" lang="en-US" altLang="ja-JP" sz="900" b="0" i="0" u="none" strike="noStrike" cap="none" normalizeH="0" baseline="0" dirty="0" smtClean="0">
                          <a:ln>
                            <a:noFill/>
                          </a:ln>
                          <a:solidFill>
                            <a:schemeClr val="tx1"/>
                          </a:solidFill>
                          <a:effectLst/>
                          <a:latin typeface="+mn-ea"/>
                          <a:ea typeface="+mn-ea"/>
                        </a:rPr>
                        <a:t>(30</a:t>
                      </a:r>
                      <a:r>
                        <a:rPr kumimoji="1" lang="ja-JP" altLang="en-US" sz="900" b="0" i="0" u="none" strike="noStrike" cap="none" normalizeH="0" baseline="0" dirty="0" smtClean="0">
                          <a:ln>
                            <a:noFill/>
                          </a:ln>
                          <a:solidFill>
                            <a:schemeClr val="tx1"/>
                          </a:solidFill>
                          <a:effectLst/>
                          <a:latin typeface="+mn-ea"/>
                          <a:ea typeface="+mn-ea"/>
                        </a:rPr>
                        <a:t>分</a:t>
                      </a:r>
                      <a:r>
                        <a:rPr kumimoji="1" lang="en-US" altLang="ja-JP" sz="900" b="0" i="0" u="none" strike="noStrike" cap="none" normalizeH="0" baseline="0" dirty="0" smtClean="0">
                          <a:ln>
                            <a:noFill/>
                          </a:ln>
                          <a:solidFill>
                            <a:schemeClr val="tx1"/>
                          </a:solidFill>
                          <a:effectLst/>
                          <a:latin typeface="+mn-ea"/>
                          <a:ea typeface="+mn-ea"/>
                        </a:rPr>
                        <a:t>)</a:t>
                      </a:r>
                      <a:r>
                        <a:rPr kumimoji="1" lang="ja-JP" altLang="en-US" sz="900" b="0" i="0" u="none" strike="noStrike" cap="none" normalizeH="0" baseline="0" dirty="0" smtClean="0">
                          <a:ln>
                            <a:noFill/>
                          </a:ln>
                          <a:solidFill>
                            <a:schemeClr val="tx1"/>
                          </a:solidFill>
                          <a:effectLst/>
                          <a:latin typeface="+mn-ea"/>
                          <a:ea typeface="+mn-ea"/>
                        </a:rPr>
                        <a:t>＝＝</a:t>
                      </a:r>
                      <a:r>
                        <a:rPr kumimoji="1" lang="ja-JP" altLang="en-US" sz="900" b="0" i="0" u="none" strike="noStrike" cap="none" normalizeH="0" baseline="0" dirty="0" err="1" smtClean="0">
                          <a:ln>
                            <a:noFill/>
                          </a:ln>
                          <a:solidFill>
                            <a:schemeClr val="tx1"/>
                          </a:solidFill>
                          <a:effectLst/>
                          <a:latin typeface="+mn-ea"/>
                          <a:ea typeface="+mn-ea"/>
                        </a:rPr>
                        <a:t>げいび渓</a:t>
                      </a:r>
                      <a:r>
                        <a:rPr kumimoji="1" lang="ja-JP" altLang="en-US" sz="900" b="0" i="0" u="none" strike="noStrike" cap="none" normalizeH="0" baseline="0" dirty="0" smtClean="0">
                          <a:ln>
                            <a:noFill/>
                          </a:ln>
                          <a:solidFill>
                            <a:schemeClr val="tx1"/>
                          </a:solidFill>
                          <a:effectLst/>
                          <a:latin typeface="+mn-ea"/>
                          <a:ea typeface="+mn-ea"/>
                        </a:rPr>
                        <a:t>舟下り＝＝</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50000"/>
                        </a:lnSpc>
                        <a:spcBef>
                          <a:spcPct val="0"/>
                        </a:spcBef>
                        <a:spcAft>
                          <a:spcPct val="0"/>
                        </a:spcAft>
                        <a:buClrTx/>
                        <a:buSzTx/>
                        <a:buFontTx/>
                        <a:buNone/>
                        <a:tabLst/>
                      </a:pP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a:t>
                      </a:r>
                      <a:r>
                        <a:rPr kumimoji="1" lang="en-US" altLang="ja-JP" sz="900" b="0" i="0" u="none" strike="noStrike" cap="none" normalizeH="0" baseline="0" dirty="0" smtClean="0">
                          <a:ln>
                            <a:noFill/>
                          </a:ln>
                          <a:solidFill>
                            <a:schemeClr val="tx1"/>
                          </a:solidFill>
                          <a:effectLst/>
                          <a:latin typeface="+mn-ea"/>
                          <a:ea typeface="+mn-ea"/>
                        </a:rPr>
                        <a:t>(50</a:t>
                      </a:r>
                      <a:r>
                        <a:rPr kumimoji="1" lang="ja-JP" altLang="en-US" sz="900" b="0" i="0" u="none" strike="noStrike" cap="none" normalizeH="0" baseline="0" dirty="0" smtClean="0">
                          <a:ln>
                            <a:noFill/>
                          </a:ln>
                          <a:solidFill>
                            <a:schemeClr val="tx1"/>
                          </a:solidFill>
                          <a:effectLst/>
                          <a:latin typeface="+mn-ea"/>
                          <a:ea typeface="+mn-ea"/>
                        </a:rPr>
                        <a:t>分</a:t>
                      </a:r>
                      <a:r>
                        <a:rPr kumimoji="1" lang="en-US" altLang="ja-JP" sz="900" b="0" i="0" u="none" strike="noStrike" cap="none" normalizeH="0" baseline="0" dirty="0" smtClean="0">
                          <a:ln>
                            <a:noFill/>
                          </a:ln>
                          <a:solidFill>
                            <a:schemeClr val="tx1"/>
                          </a:solidFill>
                          <a:effectLst/>
                          <a:latin typeface="+mn-ea"/>
                          <a:ea typeface="+mn-ea"/>
                        </a:rPr>
                        <a:t>)</a:t>
                      </a:r>
                      <a:r>
                        <a:rPr kumimoji="1" lang="ja-JP" altLang="en-US" sz="900" b="0" i="0" u="none" strike="noStrike" cap="none" normalizeH="0" baseline="0" dirty="0" smtClean="0">
                          <a:ln>
                            <a:noFill/>
                          </a:ln>
                          <a:solidFill>
                            <a:schemeClr val="tx1"/>
                          </a:solidFill>
                          <a:effectLst/>
                          <a:latin typeface="+mn-ea"/>
                          <a:ea typeface="+mn-ea"/>
                        </a:rPr>
                        <a:t>＝＝歴史公園えさし藤原の郷＝＝</a:t>
                      </a:r>
                      <a:r>
                        <a:rPr kumimoji="1" lang="en-US" altLang="ja-JP" sz="900" b="0" i="0" u="none" strike="noStrike" cap="none" normalizeH="0" baseline="0" dirty="0" smtClean="0">
                          <a:ln>
                            <a:noFill/>
                          </a:ln>
                          <a:solidFill>
                            <a:schemeClr val="tx1"/>
                          </a:solidFill>
                          <a:effectLst/>
                          <a:latin typeface="+mn-ea"/>
                          <a:ea typeface="+mn-ea"/>
                        </a:rPr>
                        <a:t>(60</a:t>
                      </a:r>
                      <a:r>
                        <a:rPr kumimoji="1" lang="ja-JP" altLang="en-US" sz="900" b="0" i="0" u="none" strike="noStrike" cap="none" normalizeH="0" baseline="0" dirty="0" smtClean="0">
                          <a:ln>
                            <a:noFill/>
                          </a:ln>
                          <a:solidFill>
                            <a:schemeClr val="tx1"/>
                          </a:solidFill>
                          <a:effectLst/>
                          <a:latin typeface="+mn-ea"/>
                          <a:ea typeface="+mn-ea"/>
                        </a:rPr>
                        <a:t>分</a:t>
                      </a:r>
                      <a:r>
                        <a:rPr kumimoji="1" lang="en-US" altLang="ja-JP" sz="900" b="0" i="0" u="none" strike="noStrike" cap="none" normalizeH="0" baseline="0" dirty="0" smtClean="0">
                          <a:ln>
                            <a:noFill/>
                          </a:ln>
                          <a:solidFill>
                            <a:schemeClr val="tx1"/>
                          </a:solidFill>
                          <a:effectLst/>
                          <a:latin typeface="+mn-ea"/>
                          <a:ea typeface="+mn-ea"/>
                        </a:rPr>
                        <a:t>)</a:t>
                      </a:r>
                      <a:r>
                        <a:rPr kumimoji="1" lang="ja-JP" altLang="en-US" sz="900" b="0" i="0" u="none" strike="noStrike" cap="none" normalizeH="0" baseline="0" dirty="0" smtClean="0">
                          <a:ln>
                            <a:noFill/>
                          </a:ln>
                          <a:solidFill>
                            <a:schemeClr val="tx1"/>
                          </a:solidFill>
                          <a:effectLst/>
                          <a:latin typeface="+mn-ea"/>
                          <a:ea typeface="+mn-ea"/>
                        </a:rPr>
                        <a:t>＝＝一関温泉郷、平泉周辺ホテル旅館等</a:t>
                      </a:r>
                      <a:endParaRPr kumimoji="1" lang="en-US" altLang="ja-JP" sz="900" b="0" i="0" u="none" strike="noStrike" cap="none" normalizeH="0" baseline="0" dirty="0" smtClean="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岩手県</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一関温泉郷</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平泉町内　等</a:t>
                      </a:r>
                      <a:endParaRPr kumimoji="1" lang="en-US" altLang="ja-JP"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 xmlns:a16="http://schemas.microsoft.com/office/drawing/2014/main" val="10001"/>
                  </a:ext>
                </a:extLst>
              </a:tr>
              <a:tr h="107209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a:ln>
                            <a:noFill/>
                          </a:ln>
                          <a:solidFill>
                            <a:schemeClr val="tx1"/>
                          </a:solidFill>
                          <a:effectLst/>
                          <a:latin typeface="Calibri" pitchFamily="34" charset="0"/>
                          <a:ea typeface="ＭＳ Ｐゴシック" pitchFamily="50" charset="-128"/>
                        </a:rPr>
                        <a:t>2</a:t>
                      </a:r>
                      <a:endParaRPr kumimoji="1" lang="ja-JP" altLang="en-US" sz="1400" b="0" i="0" u="none" strike="noStrike" cap="none" normalizeH="0" baseline="0" dirty="0">
                        <a:ln>
                          <a:noFill/>
                        </a:ln>
                        <a:solidFill>
                          <a:schemeClr val="tx1"/>
                        </a:solidFill>
                        <a:effectLst/>
                        <a:latin typeface="Calibri" pitchFamily="34" charset="0"/>
                        <a:ea typeface="ＭＳ Ｐゴシック" pitchFamily="50" charset="-128"/>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宿泊地＝＝</a:t>
                      </a:r>
                      <a:r>
                        <a:rPr kumimoji="1" lang="en-US" altLang="ja-JP" sz="900" b="0" i="0" u="none" strike="noStrike" cap="none" normalizeH="0" baseline="0" dirty="0" smtClean="0">
                          <a:ln>
                            <a:noFill/>
                          </a:ln>
                          <a:solidFill>
                            <a:schemeClr val="tx1"/>
                          </a:solidFill>
                          <a:effectLst/>
                          <a:latin typeface="+mn-ea"/>
                          <a:ea typeface="+mn-ea"/>
                        </a:rPr>
                        <a:t>(70</a:t>
                      </a:r>
                      <a:r>
                        <a:rPr kumimoji="1" lang="ja-JP" altLang="en-US" sz="900" b="0" i="0" u="none" strike="noStrike" cap="none" normalizeH="0" baseline="0" dirty="0" smtClean="0">
                          <a:ln>
                            <a:noFill/>
                          </a:ln>
                          <a:solidFill>
                            <a:schemeClr val="tx1"/>
                          </a:solidFill>
                          <a:effectLst/>
                          <a:latin typeface="+mn-ea"/>
                          <a:ea typeface="+mn-ea"/>
                        </a:rPr>
                        <a:t>分</a:t>
                      </a:r>
                      <a:r>
                        <a:rPr kumimoji="1" lang="en-US" altLang="ja-JP" sz="900" b="0" i="0" u="none" strike="noStrike" cap="none" normalizeH="0" baseline="0" dirty="0" smtClean="0">
                          <a:ln>
                            <a:noFill/>
                          </a:ln>
                          <a:solidFill>
                            <a:schemeClr val="tx1"/>
                          </a:solidFill>
                          <a:effectLst/>
                          <a:latin typeface="+mn-ea"/>
                          <a:ea typeface="+mn-ea"/>
                        </a:rPr>
                        <a:t>)</a:t>
                      </a:r>
                      <a:r>
                        <a:rPr kumimoji="1" lang="ja-JP" altLang="en-US" sz="900" b="0" i="0" u="none" strike="noStrike" cap="none" normalizeH="0" baseline="0" dirty="0" smtClean="0">
                          <a:ln>
                            <a:noFill/>
                          </a:ln>
                          <a:solidFill>
                            <a:schemeClr val="tx1"/>
                          </a:solidFill>
                          <a:effectLst/>
                          <a:latin typeface="+mn-ea"/>
                          <a:ea typeface="+mn-ea"/>
                        </a:rPr>
                        <a:t>＝＝宮沢賢治記念館＝＝</a:t>
                      </a:r>
                      <a:r>
                        <a:rPr kumimoji="1" lang="en-US" altLang="ja-JP" sz="900" b="0" i="0" u="none" strike="noStrike" cap="none" normalizeH="0" baseline="0" dirty="0" smtClean="0">
                          <a:ln>
                            <a:noFill/>
                          </a:ln>
                          <a:solidFill>
                            <a:schemeClr val="tx1"/>
                          </a:solidFill>
                          <a:effectLst/>
                          <a:latin typeface="+mn-ea"/>
                          <a:ea typeface="+mn-ea"/>
                        </a:rPr>
                        <a:t>(50</a:t>
                      </a:r>
                      <a:r>
                        <a:rPr kumimoji="1" lang="ja-JP" altLang="en-US" sz="900" b="0" i="0" u="none" strike="noStrike" cap="none" normalizeH="0" baseline="0" dirty="0" smtClean="0">
                          <a:ln>
                            <a:noFill/>
                          </a:ln>
                          <a:solidFill>
                            <a:schemeClr val="tx1"/>
                          </a:solidFill>
                          <a:effectLst/>
                          <a:latin typeface="+mn-ea"/>
                          <a:ea typeface="+mn-ea"/>
                        </a:rPr>
                        <a:t>分</a:t>
                      </a:r>
                      <a:r>
                        <a:rPr kumimoji="1" lang="en-US" altLang="ja-JP" sz="900" b="0" i="0" u="none" strike="noStrike" cap="none" normalizeH="0" baseline="0" dirty="0" smtClean="0">
                          <a:ln>
                            <a:noFill/>
                          </a:ln>
                          <a:solidFill>
                            <a:schemeClr val="tx1"/>
                          </a:solidFill>
                          <a:effectLst/>
                          <a:latin typeface="+mn-ea"/>
                          <a:ea typeface="+mn-ea"/>
                        </a:rPr>
                        <a:t>)</a:t>
                      </a:r>
                      <a:r>
                        <a:rPr kumimoji="1" lang="ja-JP" altLang="en-US" sz="900" b="0" i="0" u="none" strike="noStrike" cap="none" normalizeH="0" baseline="0" dirty="0" smtClean="0">
                          <a:ln>
                            <a:noFill/>
                          </a:ln>
                          <a:solidFill>
                            <a:schemeClr val="tx1"/>
                          </a:solidFill>
                          <a:effectLst/>
                          <a:latin typeface="+mn-ea"/>
                          <a:ea typeface="+mn-ea"/>
                        </a:rPr>
                        <a:t>＝＝とおの物語の館＝＝（昼食）＝＝</a:t>
                      </a:r>
                      <a:r>
                        <a:rPr kumimoji="1" lang="en-US" altLang="ja-JP" sz="900" b="0" i="0" u="none" strike="noStrike" cap="none" normalizeH="0" baseline="0" dirty="0" smtClean="0">
                          <a:ln>
                            <a:noFill/>
                          </a:ln>
                          <a:solidFill>
                            <a:schemeClr val="tx1"/>
                          </a:solidFill>
                          <a:effectLst/>
                          <a:latin typeface="+mn-ea"/>
                          <a:ea typeface="+mn-ea"/>
                        </a:rPr>
                        <a:t>(60</a:t>
                      </a:r>
                      <a:r>
                        <a:rPr kumimoji="1" lang="ja-JP" altLang="en-US" sz="900" b="0" i="0" u="none" strike="noStrike" cap="none" normalizeH="0" baseline="0" dirty="0" smtClean="0">
                          <a:ln>
                            <a:noFill/>
                          </a:ln>
                          <a:solidFill>
                            <a:schemeClr val="tx1"/>
                          </a:solidFill>
                          <a:effectLst/>
                          <a:latin typeface="+mn-ea"/>
                          <a:ea typeface="+mn-ea"/>
                        </a:rPr>
                        <a:t>分</a:t>
                      </a:r>
                      <a:r>
                        <a:rPr kumimoji="1" lang="en-US" altLang="ja-JP" sz="900" b="0" i="0" u="none" strike="noStrike" cap="none" normalizeH="0" baseline="0" dirty="0" smtClean="0">
                          <a:ln>
                            <a:noFill/>
                          </a:ln>
                          <a:solidFill>
                            <a:schemeClr val="tx1"/>
                          </a:solidFill>
                          <a:effectLst/>
                          <a:latin typeface="+mn-ea"/>
                          <a:ea typeface="+mn-ea"/>
                        </a:rPr>
                        <a:t>)</a:t>
                      </a:r>
                      <a:r>
                        <a:rPr kumimoji="1" lang="ja-JP" altLang="en-US" sz="900" b="0" i="0" u="none" strike="noStrike" cap="none" normalizeH="0" baseline="0" smtClean="0">
                          <a:ln>
                            <a:noFill/>
                          </a:ln>
                          <a:solidFill>
                            <a:schemeClr val="tx1"/>
                          </a:solidFill>
                          <a:effectLst/>
                          <a:latin typeface="+mn-ea"/>
                          <a:ea typeface="+mn-ea"/>
                        </a:rPr>
                        <a:t>＝＝</a:t>
                      </a:r>
                      <a:endParaRPr kumimoji="1" lang="en-US" altLang="ja-JP" sz="900" b="0" i="0" u="none" strike="noStrike" cap="none" normalizeH="0" baseline="0" smtClean="0">
                        <a:ln>
                          <a:noFill/>
                        </a:ln>
                        <a:solidFill>
                          <a:schemeClr val="tx1"/>
                        </a:solidFill>
                        <a:effectLst/>
                        <a:latin typeface="+mn-ea"/>
                        <a:ea typeface="+mn-ea"/>
                      </a:endParaRPr>
                    </a:p>
                    <a:p>
                      <a:pPr marL="0" marR="0" lvl="0" indent="0" algn="l" defTabSz="914400" rtl="0" eaLnBrk="1" fontAlgn="base" latinLnBrk="0" hangingPunct="1">
                        <a:lnSpc>
                          <a:spcPct val="150000"/>
                        </a:lnSpc>
                        <a:spcBef>
                          <a:spcPct val="0"/>
                        </a:spcBef>
                        <a:spcAft>
                          <a:spcPct val="0"/>
                        </a:spcAft>
                        <a:buClrTx/>
                        <a:buSzTx/>
                        <a:buFontTx/>
                        <a:buNone/>
                        <a:tabLst/>
                      </a:pPr>
                      <a:endParaRPr kumimoji="1" lang="en-US" altLang="ja-JP" sz="900" b="0" i="0" u="none" strike="noStrike" cap="none" normalizeH="0" baseline="0" smtClean="0">
                        <a:ln>
                          <a:noFill/>
                        </a:ln>
                        <a:solidFill>
                          <a:schemeClr val="tx1"/>
                        </a:solidFill>
                        <a:effectLst/>
                        <a:latin typeface="+mn-ea"/>
                        <a:ea typeface="+mn-ea"/>
                      </a:endParaRPr>
                    </a:p>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kern="1200" cap="none" spc="0" normalizeH="0" baseline="0" noProof="0" smtClean="0">
                          <a:ln>
                            <a:noFill/>
                          </a:ln>
                          <a:solidFill>
                            <a:prstClr val="black"/>
                          </a:solidFill>
                          <a:effectLst/>
                          <a:uLnTx/>
                          <a:uFillTx/>
                          <a:latin typeface="ＭＳ Ｐゴシック"/>
                          <a:ea typeface="+mn-ea"/>
                          <a:cs typeface="+mn-cs"/>
                        </a:rPr>
                        <a:t>鉄の歴</a:t>
                      </a:r>
                      <a:r>
                        <a:rPr kumimoji="1" lang="ja-JP" altLang="en-US" sz="900" b="0" i="0" u="none" strike="noStrike" cap="none" normalizeH="0" baseline="0" smtClean="0">
                          <a:ln>
                            <a:noFill/>
                          </a:ln>
                          <a:solidFill>
                            <a:schemeClr val="tx1"/>
                          </a:solidFill>
                          <a:effectLst/>
                          <a:latin typeface="+mn-ea"/>
                          <a:ea typeface="+mn-ea"/>
                        </a:rPr>
                        <a:t>史館＝＝</a:t>
                      </a:r>
                      <a:r>
                        <a:rPr kumimoji="1" lang="en-US" altLang="ja-JP" sz="900" b="0" i="0" u="none" strike="noStrike" cap="none" normalizeH="0" baseline="0" smtClean="0">
                          <a:ln>
                            <a:noFill/>
                          </a:ln>
                          <a:solidFill>
                            <a:schemeClr val="tx1"/>
                          </a:solidFill>
                          <a:effectLst/>
                          <a:latin typeface="+mn-ea"/>
                          <a:ea typeface="+mn-ea"/>
                        </a:rPr>
                        <a:t>(5</a:t>
                      </a:r>
                      <a:r>
                        <a:rPr kumimoji="1" lang="ja-JP" altLang="en-US" sz="900" b="0" i="0" u="none" strike="noStrike" cap="none" normalizeH="0" baseline="0" smtClean="0">
                          <a:ln>
                            <a:noFill/>
                          </a:ln>
                          <a:solidFill>
                            <a:schemeClr val="tx1"/>
                          </a:solidFill>
                          <a:effectLst/>
                          <a:latin typeface="+mn-ea"/>
                          <a:ea typeface="+mn-ea"/>
                        </a:rPr>
                        <a:t>分）＝＝釜石地区震災学習＝＝</a:t>
                      </a:r>
                      <a:r>
                        <a:rPr kumimoji="1" lang="en-US" altLang="ja-JP" sz="900" b="0" i="0" u="none" strike="noStrike" cap="none" normalizeH="0" baseline="0" smtClean="0">
                          <a:ln>
                            <a:noFill/>
                          </a:ln>
                          <a:solidFill>
                            <a:schemeClr val="tx1"/>
                          </a:solidFill>
                          <a:effectLst/>
                          <a:latin typeface="+mn-ea"/>
                          <a:ea typeface="+mn-ea"/>
                        </a:rPr>
                        <a:t>(60</a:t>
                      </a:r>
                      <a:r>
                        <a:rPr kumimoji="1" lang="ja-JP" altLang="en-US" sz="900" b="0" i="0" u="none" strike="noStrike" cap="none" normalizeH="0" baseline="0" smtClean="0">
                          <a:ln>
                            <a:noFill/>
                          </a:ln>
                          <a:solidFill>
                            <a:schemeClr val="tx1"/>
                          </a:solidFill>
                          <a:effectLst/>
                          <a:latin typeface="+mn-ea"/>
                          <a:ea typeface="+mn-ea"/>
                        </a:rPr>
                        <a:t>～</a:t>
                      </a:r>
                      <a:r>
                        <a:rPr kumimoji="1" lang="en-US" altLang="ja-JP" sz="900" b="0" i="0" u="none" strike="noStrike" cap="none" normalizeH="0" baseline="0" smtClean="0">
                          <a:ln>
                            <a:noFill/>
                          </a:ln>
                          <a:solidFill>
                            <a:schemeClr val="tx1"/>
                          </a:solidFill>
                          <a:effectLst/>
                          <a:latin typeface="+mn-ea"/>
                          <a:ea typeface="+mn-ea"/>
                        </a:rPr>
                        <a:t>100</a:t>
                      </a:r>
                      <a:r>
                        <a:rPr kumimoji="1" lang="ja-JP" altLang="en-US" sz="900" b="0" i="0" u="none" strike="noStrike" cap="none" normalizeH="0" baseline="0" smtClean="0">
                          <a:ln>
                            <a:noFill/>
                          </a:ln>
                          <a:solidFill>
                            <a:schemeClr val="tx1"/>
                          </a:solidFill>
                          <a:effectLst/>
                          <a:latin typeface="+mn-ea"/>
                          <a:ea typeface="+mn-ea"/>
                        </a:rPr>
                        <a:t>分</a:t>
                      </a:r>
                      <a:r>
                        <a:rPr kumimoji="1" lang="en-US" altLang="ja-JP" sz="900" b="0" i="0" u="none" strike="noStrike" cap="none" normalizeH="0" baseline="0" smtClean="0">
                          <a:ln>
                            <a:noFill/>
                          </a:ln>
                          <a:solidFill>
                            <a:schemeClr val="tx1"/>
                          </a:solidFill>
                          <a:effectLst/>
                          <a:latin typeface="+mn-ea"/>
                          <a:ea typeface="+mn-ea"/>
                        </a:rPr>
                        <a:t>)</a:t>
                      </a:r>
                      <a:r>
                        <a:rPr kumimoji="1" lang="ja-JP" altLang="en-US" sz="900" b="0" i="0" u="none" strike="noStrike" cap="none" normalizeH="0" baseline="0" smtClean="0">
                          <a:ln>
                            <a:noFill/>
                          </a:ln>
                          <a:solidFill>
                            <a:schemeClr val="tx1"/>
                          </a:solidFill>
                          <a:effectLst/>
                          <a:latin typeface="+mn-ea"/>
                          <a:ea typeface="+mn-ea"/>
                        </a:rPr>
                        <a:t>＝遠野周辺ホテル、花巻温泉郷等</a:t>
                      </a:r>
                      <a:endParaRPr kumimoji="1" lang="ja-JP" altLang="en-US"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岩手県</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遠野市内</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花巻温泉郷　等</a:t>
                      </a:r>
                      <a:endParaRPr kumimoji="1" lang="en-US" altLang="ja-JP" sz="900" b="0" i="0" u="none" strike="noStrike" cap="none" normalizeH="0" baseline="0" dirty="0" smtClean="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 xmlns:a16="http://schemas.microsoft.com/office/drawing/2014/main" val="10002"/>
                  </a:ext>
                </a:extLst>
              </a:tr>
              <a:tr h="107209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smtClean="0">
                          <a:ln>
                            <a:noFill/>
                          </a:ln>
                          <a:solidFill>
                            <a:schemeClr val="tx1"/>
                          </a:solidFill>
                          <a:effectLst/>
                          <a:latin typeface="Calibri" pitchFamily="34" charset="0"/>
                          <a:ea typeface="ＭＳ Ｐゴシック" pitchFamily="50" charset="-128"/>
                        </a:rPr>
                        <a:t>3</a:t>
                      </a:r>
                      <a:endParaRPr kumimoji="1" lang="ja-JP" altLang="en-US" sz="1400" b="0" i="0" u="none" strike="noStrike" cap="none" normalizeH="0" baseline="0" dirty="0">
                        <a:ln>
                          <a:noFill/>
                        </a:ln>
                        <a:solidFill>
                          <a:schemeClr val="tx1"/>
                        </a:solidFill>
                        <a:effectLst/>
                        <a:latin typeface="Calibri" pitchFamily="34" charset="0"/>
                        <a:ea typeface="ＭＳ Ｐゴシック" pitchFamily="50" charset="-128"/>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1" lang="zh-CN" altLang="en-US" sz="900" b="0" i="0" u="none" strike="noStrike" cap="none" normalizeH="0" baseline="0" dirty="0" smtClean="0">
                          <a:ln>
                            <a:noFill/>
                          </a:ln>
                          <a:solidFill>
                            <a:schemeClr val="tx1"/>
                          </a:solidFill>
                          <a:effectLst/>
                          <a:latin typeface="ＭＳ Ｐゴシック" panose="020B0600070205080204" pitchFamily="50" charset="-128"/>
                          <a:ea typeface="ＭＳ Ｐゴシック" panose="020B0600070205080204" pitchFamily="50" charset="-128"/>
                        </a:rPr>
                        <a:t>宿泊地</a:t>
                      </a:r>
                      <a:r>
                        <a:rPr kumimoji="1" lang="ja-JP" altLang="en-US" sz="900" b="0" i="0" u="none" strike="noStrike" cap="none" normalizeH="0" baseline="0" dirty="0" smtClean="0">
                          <a:ln>
                            <a:noFill/>
                          </a:ln>
                          <a:solidFill>
                            <a:schemeClr val="tx1"/>
                          </a:solidFill>
                          <a:effectLst/>
                          <a:latin typeface="ＭＳ Ｐゴシック" panose="020B0600070205080204" pitchFamily="50" charset="-128"/>
                          <a:ea typeface="ＭＳ Ｐゴシック" panose="020B0600070205080204" pitchFamily="50" charset="-128"/>
                        </a:rPr>
                        <a:t>＝＝</a:t>
                      </a:r>
                      <a:r>
                        <a:rPr kumimoji="1" lang="en-US" altLang="zh-CN" sz="900" b="0" i="0" u="none" strike="noStrike" cap="none" normalizeH="0" baseline="0" dirty="0" smtClean="0">
                          <a:ln>
                            <a:noFill/>
                          </a:ln>
                          <a:solidFill>
                            <a:schemeClr val="tx1"/>
                          </a:solidFill>
                          <a:effectLst/>
                          <a:latin typeface="ＭＳ Ｐゴシック" panose="020B0600070205080204" pitchFamily="50" charset="-128"/>
                          <a:ea typeface="ＭＳ Ｐゴシック" panose="020B0600070205080204" pitchFamily="50" charset="-128"/>
                        </a:rPr>
                        <a:t>(50</a:t>
                      </a:r>
                      <a:r>
                        <a:rPr kumimoji="1" lang="zh-CN" altLang="en-US" sz="900" b="0" i="0" u="none" strike="noStrike" cap="none" normalizeH="0" baseline="0" dirty="0" smtClean="0">
                          <a:ln>
                            <a:noFill/>
                          </a:ln>
                          <a:solidFill>
                            <a:schemeClr val="tx1"/>
                          </a:solidFill>
                          <a:effectLst/>
                          <a:latin typeface="ＭＳ Ｐゴシック" panose="020B0600070205080204" pitchFamily="50" charset="-128"/>
                          <a:ea typeface="ＭＳ Ｐゴシック" panose="020B0600070205080204" pitchFamily="50" charset="-128"/>
                        </a:rPr>
                        <a:t>～</a:t>
                      </a:r>
                      <a:r>
                        <a:rPr kumimoji="1" lang="en-US" altLang="zh-CN" sz="900" b="0" i="0" u="none" strike="noStrike" cap="none" normalizeH="0" baseline="0" dirty="0" smtClean="0">
                          <a:ln>
                            <a:noFill/>
                          </a:ln>
                          <a:solidFill>
                            <a:schemeClr val="tx1"/>
                          </a:solidFill>
                          <a:effectLst/>
                          <a:latin typeface="ＭＳ Ｐゴシック" panose="020B0600070205080204" pitchFamily="50" charset="-128"/>
                          <a:ea typeface="ＭＳ Ｐゴシック" panose="020B0600070205080204" pitchFamily="50" charset="-128"/>
                        </a:rPr>
                        <a:t>90</a:t>
                      </a:r>
                      <a:r>
                        <a:rPr kumimoji="1" lang="zh-CN" altLang="en-US" sz="900" b="0" i="0" u="none" strike="noStrike" cap="none" normalizeH="0" baseline="0" dirty="0" smtClean="0">
                          <a:ln>
                            <a:noFill/>
                          </a:ln>
                          <a:solidFill>
                            <a:schemeClr val="tx1"/>
                          </a:solidFill>
                          <a:effectLst/>
                          <a:latin typeface="ＭＳ Ｐゴシック" panose="020B0600070205080204" pitchFamily="50" charset="-128"/>
                          <a:ea typeface="ＭＳ Ｐゴシック" panose="020B0600070205080204" pitchFamily="50" charset="-128"/>
                        </a:rPr>
                        <a:t>分</a:t>
                      </a:r>
                      <a:r>
                        <a:rPr kumimoji="1" lang="en-US" altLang="zh-CN" sz="900" b="0" i="0" u="none" strike="noStrike" cap="none" normalizeH="0" baseline="0" dirty="0" smtClean="0">
                          <a:ln>
                            <a:noFill/>
                          </a:ln>
                          <a:solidFill>
                            <a:schemeClr val="tx1"/>
                          </a:solidFill>
                          <a:effectLst/>
                          <a:latin typeface="ＭＳ Ｐゴシック" panose="020B0600070205080204" pitchFamily="50" charset="-128"/>
                          <a:ea typeface="ＭＳ Ｐゴシック" panose="020B0600070205080204" pitchFamily="50" charset="-128"/>
                        </a:rPr>
                        <a:t>)</a:t>
                      </a:r>
                      <a:r>
                        <a:rPr kumimoji="1" lang="ja-JP" altLang="en-US" sz="900" b="0" i="0" u="none" strike="noStrike" cap="none" normalizeH="0" baseline="0" dirty="0" smtClean="0">
                          <a:ln>
                            <a:noFill/>
                          </a:ln>
                          <a:solidFill>
                            <a:schemeClr val="tx1"/>
                          </a:solidFill>
                          <a:effectLst/>
                          <a:latin typeface="ＭＳ Ｐゴシック" panose="020B0600070205080204" pitchFamily="50" charset="-128"/>
                          <a:ea typeface="ＭＳ Ｐゴシック" panose="020B0600070205080204" pitchFamily="50" charset="-128"/>
                        </a:rPr>
                        <a:t>＝＝</a:t>
                      </a:r>
                      <a:r>
                        <a:rPr kumimoji="1" lang="zh-CN" altLang="en-US" sz="900" b="0" i="0" u="none" strike="noStrike" cap="none" normalizeH="0" baseline="0" dirty="0" smtClean="0">
                          <a:ln>
                            <a:noFill/>
                          </a:ln>
                          <a:solidFill>
                            <a:schemeClr val="tx1"/>
                          </a:solidFill>
                          <a:effectLst/>
                          <a:latin typeface="ＭＳ Ｐゴシック" panose="020B0600070205080204" pitchFamily="50" charset="-128"/>
                          <a:ea typeface="ＭＳ Ｐゴシック" panose="020B0600070205080204" pitchFamily="50" charset="-128"/>
                        </a:rPr>
                        <a:t>盛岡市内自主研修（昼食）</a:t>
                      </a:r>
                      <a:r>
                        <a:rPr kumimoji="1" lang="ja-JP" altLang="en-US" sz="900" b="0" i="0" u="none" strike="noStrike" cap="none" normalizeH="0" baseline="0" dirty="0" smtClean="0">
                          <a:ln>
                            <a:noFill/>
                          </a:ln>
                          <a:solidFill>
                            <a:schemeClr val="tx1"/>
                          </a:solidFill>
                          <a:effectLst/>
                          <a:latin typeface="ＭＳ Ｐゴシック" panose="020B0600070205080204" pitchFamily="50" charset="-128"/>
                          <a:ea typeface="ＭＳ Ｐゴシック" panose="020B0600070205080204" pitchFamily="50" charset="-128"/>
                        </a:rPr>
                        <a:t>＝＝＝</a:t>
                      </a:r>
                      <a:r>
                        <a:rPr kumimoji="1" lang="zh-CN" altLang="en-US" sz="900" b="0" i="0" u="none" strike="noStrike" cap="none" normalizeH="0" baseline="0" dirty="0" smtClean="0">
                          <a:ln>
                            <a:noFill/>
                          </a:ln>
                          <a:solidFill>
                            <a:schemeClr val="tx1"/>
                          </a:solidFill>
                          <a:effectLst/>
                          <a:latin typeface="ＭＳ Ｐゴシック" panose="020B0600070205080204" pitchFamily="50" charset="-128"/>
                          <a:ea typeface="ＭＳ Ｐゴシック" panose="020B0600070205080204" pitchFamily="50" charset="-128"/>
                        </a:rPr>
                        <a:t>各地</a:t>
                      </a:r>
                      <a:endParaRPr kumimoji="1" lang="ja-JP" altLang="en-US" sz="900" b="0" i="0" u="none" strike="noStrike"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 xmlns:a16="http://schemas.microsoft.com/office/drawing/2014/main" val="10003"/>
                  </a:ext>
                </a:extLst>
              </a:tr>
            </a:tbl>
          </a:graphicData>
        </a:graphic>
      </p:graphicFrame>
      <p:sp>
        <p:nvSpPr>
          <p:cNvPr id="2096" name="Text Box 90"/>
          <p:cNvSpPr txBox="1">
            <a:spLocks noChangeArrowheads="1"/>
          </p:cNvSpPr>
          <p:nvPr/>
        </p:nvSpPr>
        <p:spPr bwMode="auto">
          <a:xfrm>
            <a:off x="6173156" y="198649"/>
            <a:ext cx="1172116"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400" dirty="0">
                <a:latin typeface="Calibri" panose="020F0502020204030204" pitchFamily="34" charset="0"/>
                <a:ea typeface="HGP創英角ｺﾞｼｯｸUB" panose="020B0900000000000000" pitchFamily="34" charset="-128"/>
              </a:rPr>
              <a:t>出発地：各地</a:t>
            </a:r>
          </a:p>
        </p:txBody>
      </p:sp>
      <p:sp>
        <p:nvSpPr>
          <p:cNvPr id="103" name="正方形/長方形 102"/>
          <p:cNvSpPr/>
          <p:nvPr/>
        </p:nvSpPr>
        <p:spPr>
          <a:xfrm>
            <a:off x="3458" y="5011200"/>
            <a:ext cx="2214563" cy="1071562"/>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05" name="正方形/長方形 104"/>
          <p:cNvSpPr/>
          <p:nvPr/>
        </p:nvSpPr>
        <p:spPr>
          <a:xfrm>
            <a:off x="2289458" y="5009726"/>
            <a:ext cx="2214563" cy="1071562"/>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07" name="正方形/長方形 106"/>
          <p:cNvSpPr/>
          <p:nvPr/>
        </p:nvSpPr>
        <p:spPr>
          <a:xfrm>
            <a:off x="4572000" y="5004539"/>
            <a:ext cx="2214563" cy="1076749"/>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09" name="正方形/長方形 108"/>
          <p:cNvSpPr/>
          <p:nvPr/>
        </p:nvSpPr>
        <p:spPr>
          <a:xfrm>
            <a:off x="6858000" y="5004539"/>
            <a:ext cx="2286000" cy="1076749"/>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2146" name="テキスト ボックス 34"/>
          <p:cNvSpPr txBox="1">
            <a:spLocks noChangeArrowheads="1"/>
          </p:cNvSpPr>
          <p:nvPr/>
        </p:nvSpPr>
        <p:spPr bwMode="auto">
          <a:xfrm>
            <a:off x="2925237" y="5229200"/>
            <a:ext cx="1564124" cy="6309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ja-JP" altLang="en-US" sz="700" dirty="0" err="1" smtClean="0">
                <a:latin typeface="Calibri" panose="020F0502020204030204" pitchFamily="34" charset="0"/>
              </a:rPr>
              <a:t>げいび</a:t>
            </a:r>
            <a:r>
              <a:rPr lang="ja-JP" altLang="en-US" sz="700" dirty="0" smtClean="0">
                <a:latin typeface="Calibri" panose="020F0502020204030204" pitchFamily="34" charset="0"/>
              </a:rPr>
              <a:t>渓は高さ</a:t>
            </a:r>
            <a:r>
              <a:rPr lang="en-US" altLang="ja-JP" sz="700" dirty="0" smtClean="0">
                <a:latin typeface="Calibri" panose="020F0502020204030204" pitchFamily="34" charset="0"/>
              </a:rPr>
              <a:t>100m</a:t>
            </a:r>
            <a:r>
              <a:rPr lang="ja-JP" altLang="en-US" sz="700" dirty="0" smtClean="0">
                <a:latin typeface="Calibri" panose="020F0502020204030204" pitchFamily="34" charset="0"/>
              </a:rPr>
              <a:t>を超える絶壁が続く、全長約</a:t>
            </a:r>
            <a:r>
              <a:rPr lang="en-US" altLang="ja-JP" sz="700" dirty="0" smtClean="0">
                <a:latin typeface="Calibri" panose="020F0502020204030204" pitchFamily="34" charset="0"/>
              </a:rPr>
              <a:t>2km</a:t>
            </a:r>
            <a:r>
              <a:rPr lang="ja-JP" altLang="en-US" sz="700" dirty="0" smtClean="0">
                <a:latin typeface="Calibri" panose="020F0502020204030204" pitchFamily="34" charset="0"/>
              </a:rPr>
              <a:t>の渓谷です。</a:t>
            </a:r>
            <a:r>
              <a:rPr lang="ja-JP" altLang="en-US" sz="700" dirty="0">
                <a:latin typeface="Calibri" panose="020F0502020204030204" pitchFamily="34" charset="0"/>
              </a:rPr>
              <a:t>船頭が棹一本</a:t>
            </a:r>
            <a:r>
              <a:rPr lang="ja-JP" altLang="en-US" sz="700" dirty="0" smtClean="0">
                <a:latin typeface="Calibri" panose="020F0502020204030204" pitchFamily="34" charset="0"/>
              </a:rPr>
              <a:t>で巧みに操る舟</a:t>
            </a:r>
            <a:r>
              <a:rPr lang="ja-JP" altLang="en-US" sz="700" dirty="0">
                <a:latin typeface="Calibri" panose="020F0502020204030204" pitchFamily="34" charset="0"/>
              </a:rPr>
              <a:t>に乗り、そそり立つ</a:t>
            </a:r>
            <a:r>
              <a:rPr lang="ja-JP" altLang="en-US" sz="700" dirty="0" smtClean="0">
                <a:latin typeface="Calibri" panose="020F0502020204030204" pitchFamily="34" charset="0"/>
              </a:rPr>
              <a:t>岩の間を流れる川</a:t>
            </a:r>
            <a:r>
              <a:rPr lang="ja-JP" altLang="en-US" sz="700" dirty="0">
                <a:latin typeface="Calibri" panose="020F0502020204030204" pitchFamily="34" charset="0"/>
              </a:rPr>
              <a:t>を</a:t>
            </a:r>
            <a:r>
              <a:rPr lang="ja-JP" altLang="en-US" sz="700" dirty="0" smtClean="0">
                <a:latin typeface="Calibri" panose="020F0502020204030204" pitchFamily="34" charset="0"/>
              </a:rPr>
              <a:t>、約</a:t>
            </a:r>
            <a:r>
              <a:rPr lang="en-US" altLang="ja-JP" sz="700" dirty="0" smtClean="0">
                <a:latin typeface="Calibri" panose="020F0502020204030204" pitchFamily="34" charset="0"/>
              </a:rPr>
              <a:t>1</a:t>
            </a:r>
            <a:r>
              <a:rPr lang="ja-JP" altLang="en-US" sz="700" dirty="0" smtClean="0">
                <a:latin typeface="Calibri" panose="020F0502020204030204" pitchFamily="34" charset="0"/>
              </a:rPr>
              <a:t>時間</a:t>
            </a:r>
            <a:r>
              <a:rPr lang="en-US" altLang="ja-JP" sz="700" dirty="0" smtClean="0">
                <a:latin typeface="Calibri" panose="020F0502020204030204" pitchFamily="34" charset="0"/>
              </a:rPr>
              <a:t>30</a:t>
            </a:r>
            <a:r>
              <a:rPr lang="ja-JP" altLang="en-US" sz="700" dirty="0" smtClean="0">
                <a:latin typeface="Calibri" panose="020F0502020204030204" pitchFamily="34" charset="0"/>
              </a:rPr>
              <a:t>分かけて下ります。</a:t>
            </a:r>
            <a:endParaRPr lang="ja-JP" altLang="en-US" sz="700" dirty="0">
              <a:latin typeface="Calibri" panose="020F0502020204030204" pitchFamily="34" charset="0"/>
            </a:endParaRPr>
          </a:p>
        </p:txBody>
      </p:sp>
      <p:sp>
        <p:nvSpPr>
          <p:cNvPr id="2148" name="テキスト ボックス 63"/>
          <p:cNvSpPr txBox="1">
            <a:spLocks noChangeArrowheads="1"/>
          </p:cNvSpPr>
          <p:nvPr/>
        </p:nvSpPr>
        <p:spPr bwMode="auto">
          <a:xfrm>
            <a:off x="5658464" y="5250802"/>
            <a:ext cx="1156674" cy="7190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6000" tIns="36000" rIns="36000" bIns="36000">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ja-JP" altLang="en-US" sz="700" dirty="0" smtClean="0">
                <a:latin typeface="Calibri" panose="020F0502020204030204" pitchFamily="34" charset="0"/>
              </a:rPr>
              <a:t>わが国近代製鉄発祥の地とである釜石の先人たちの業績や歴史的遺産を展示した資料館。見学に加えて、金属を溶かしてキーホルダーを作る鋳造体験ができます。</a:t>
            </a:r>
            <a:endParaRPr lang="ja-JP" altLang="en-US" sz="700" dirty="0">
              <a:latin typeface="Calibri" panose="020F0502020204030204" pitchFamily="34" charset="0"/>
            </a:endParaRPr>
          </a:p>
        </p:txBody>
      </p:sp>
      <p:sp>
        <p:nvSpPr>
          <p:cNvPr id="2150" name="テキスト ボックス 95"/>
          <p:cNvSpPr txBox="1">
            <a:spLocks noChangeArrowheads="1"/>
          </p:cNvSpPr>
          <p:nvPr/>
        </p:nvSpPr>
        <p:spPr bwMode="auto">
          <a:xfrm>
            <a:off x="7932117" y="5265063"/>
            <a:ext cx="1160366" cy="8267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6000" tIns="36000" rIns="36000" bIns="36000">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ja-JP" altLang="en-US" sz="700" dirty="0" smtClean="0">
                <a:latin typeface="Calibri" panose="020F0502020204030204" pitchFamily="34" charset="0"/>
              </a:rPr>
              <a:t>東日本大震災から学んだ教訓を、地元ガイドが防災の観点から伝えます。実際に被災地を廻りながら、津波の恐ろしさ・復興状況だけではなく、避難行動についても伝えます。</a:t>
            </a:r>
            <a:endParaRPr lang="ja-JP" altLang="en-US" sz="700" dirty="0">
              <a:latin typeface="Calibri" panose="020F0502020204030204" pitchFamily="34" charset="0"/>
            </a:endParaRPr>
          </a:p>
        </p:txBody>
      </p:sp>
      <p:sp>
        <p:nvSpPr>
          <p:cNvPr id="2151" name="テキスト ボックス 34"/>
          <p:cNvSpPr txBox="1">
            <a:spLocks noChangeArrowheads="1"/>
          </p:cNvSpPr>
          <p:nvPr/>
        </p:nvSpPr>
        <p:spPr bwMode="auto">
          <a:xfrm>
            <a:off x="1086448" y="5245433"/>
            <a:ext cx="1202652" cy="8463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en-US" altLang="ja-JP" sz="700" dirty="0" smtClean="0">
                <a:latin typeface="Calibri" panose="020F0502020204030204" pitchFamily="34" charset="0"/>
              </a:rPr>
              <a:t>12</a:t>
            </a:r>
            <a:r>
              <a:rPr lang="ja-JP" altLang="en-US" sz="700" dirty="0" smtClean="0">
                <a:latin typeface="Calibri" panose="020F0502020204030204" pitchFamily="34" charset="0"/>
              </a:rPr>
              <a:t>世紀に奥州藤原氏が平和の祈りを込めて築いた平泉。中尊寺は、平泉文化を象徴する存在で、黄金に輝く金色堂をはじめ、三千点以上の国宝や重要文化財があります。</a:t>
            </a:r>
            <a:endParaRPr lang="ja-JP" altLang="en-US" sz="700" dirty="0">
              <a:latin typeface="Calibri" panose="020F0502020204030204" pitchFamily="34" charset="0"/>
            </a:endParaRPr>
          </a:p>
        </p:txBody>
      </p:sp>
      <p:pic>
        <p:nvPicPr>
          <p:cNvPr id="3" name="図 2">
            <a:extLst>
              <a:ext uri="{FF2B5EF4-FFF2-40B4-BE49-F238E27FC236}">
                <a16:creationId xmlns="" xmlns:a16="http://schemas.microsoft.com/office/drawing/2014/main" id="{BEDB32D4-23CE-A444-ACBD-132A7B54D684}"/>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451553" y="50261"/>
            <a:ext cx="640930" cy="483324"/>
          </a:xfrm>
          <a:prstGeom prst="rect">
            <a:avLst/>
          </a:prstGeom>
        </p:spPr>
      </p:pic>
      <p:sp>
        <p:nvSpPr>
          <p:cNvPr id="4" name="テキスト ボックス 3">
            <a:extLst>
              <a:ext uri="{FF2B5EF4-FFF2-40B4-BE49-F238E27FC236}">
                <a16:creationId xmlns="" xmlns:a16="http://schemas.microsoft.com/office/drawing/2014/main" id="{93F76B8F-10FF-BE44-8688-F932A9EFF90C}"/>
              </a:ext>
            </a:extLst>
          </p:cNvPr>
          <p:cNvSpPr txBox="1"/>
          <p:nvPr/>
        </p:nvSpPr>
        <p:spPr>
          <a:xfrm>
            <a:off x="2987824" y="4563527"/>
            <a:ext cx="3677610" cy="215444"/>
          </a:xfrm>
          <a:prstGeom prst="rect">
            <a:avLst/>
          </a:prstGeom>
          <a:noFill/>
        </p:spPr>
        <p:txBody>
          <a:bodyPr wrap="none" rtlCol="0">
            <a:spAutoFit/>
          </a:bodyPr>
          <a:lstStyle/>
          <a:p>
            <a:r>
              <a:rPr lang="ja-JP" altLang="en-US" sz="800" dirty="0">
                <a:solidFill>
                  <a:schemeClr val="tx1">
                    <a:lumMod val="95000"/>
                    <a:lumOff val="5000"/>
                  </a:schemeClr>
                </a:solidFill>
              </a:rPr>
              <a:t>（凡例）　・・・：徒歩　 ■□■□：</a:t>
            </a:r>
            <a:r>
              <a:rPr lang="en-US" altLang="ja-JP" sz="800" dirty="0">
                <a:solidFill>
                  <a:schemeClr val="tx1">
                    <a:lumMod val="95000"/>
                    <a:lumOff val="5000"/>
                  </a:schemeClr>
                </a:solidFill>
              </a:rPr>
              <a:t>JR</a:t>
            </a:r>
            <a:r>
              <a:rPr lang="ja-JP" altLang="en-US" sz="800" dirty="0">
                <a:solidFill>
                  <a:schemeClr val="tx1">
                    <a:lumMod val="95000"/>
                    <a:lumOff val="5000"/>
                  </a:schemeClr>
                </a:solidFill>
              </a:rPr>
              <a:t>　＝＝＝：バス　 ～～～：船舶　－－－：航空機</a:t>
            </a:r>
            <a:endParaRPr kumimoji="1" lang="ja-JP" altLang="en-US" sz="800" dirty="0">
              <a:solidFill>
                <a:schemeClr val="tx1">
                  <a:lumMod val="95000"/>
                  <a:lumOff val="5000"/>
                </a:schemeClr>
              </a:solidFill>
            </a:endParaRPr>
          </a:p>
        </p:txBody>
      </p:sp>
      <p:sp>
        <p:nvSpPr>
          <p:cNvPr id="42" name="円/楕円 41"/>
          <p:cNvSpPr/>
          <p:nvPr/>
        </p:nvSpPr>
        <p:spPr>
          <a:xfrm>
            <a:off x="8451553" y="2703606"/>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45" name="テキスト ボックス 85"/>
          <p:cNvSpPr txBox="1">
            <a:spLocks noChangeArrowheads="1"/>
          </p:cNvSpPr>
          <p:nvPr/>
        </p:nvSpPr>
        <p:spPr bwMode="auto">
          <a:xfrm>
            <a:off x="7302038" y="2317621"/>
            <a:ext cx="307777" cy="92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algn="r" eaLnBrk="1" hangingPunct="1"/>
            <a:r>
              <a:rPr lang="ja-JP" altLang="en-US" sz="600" dirty="0" smtClean="0">
                <a:solidFill>
                  <a:srgbClr val="12923D"/>
                </a:solidFill>
                <a:latin typeface="Calibri" panose="020F0502020204030204" pitchFamily="34" charset="0"/>
              </a:rPr>
              <a:t>盛岡市内</a:t>
            </a:r>
            <a:endParaRPr lang="ja-JP" altLang="en-US" sz="600" dirty="0">
              <a:solidFill>
                <a:srgbClr val="12923D"/>
              </a:solidFill>
              <a:latin typeface="Calibri" panose="020F0502020204030204" pitchFamily="34" charset="0"/>
            </a:endParaRPr>
          </a:p>
        </p:txBody>
      </p:sp>
      <p:sp>
        <p:nvSpPr>
          <p:cNvPr id="38" name="円/楕円 37"/>
          <p:cNvSpPr/>
          <p:nvPr/>
        </p:nvSpPr>
        <p:spPr>
          <a:xfrm>
            <a:off x="8821371" y="2654774"/>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cxnSp>
        <p:nvCxnSpPr>
          <p:cNvPr id="43" name="直線コネクタ 42"/>
          <p:cNvCxnSpPr>
            <a:stCxn id="46" idx="3"/>
            <a:endCxn id="51" idx="2"/>
          </p:cNvCxnSpPr>
          <p:nvPr/>
        </p:nvCxnSpPr>
        <p:spPr>
          <a:xfrm flipV="1">
            <a:off x="7849887" y="2838562"/>
            <a:ext cx="577020" cy="29826"/>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46" name="テキスト ボックス 85"/>
          <p:cNvSpPr txBox="1">
            <a:spLocks noChangeArrowheads="1"/>
          </p:cNvSpPr>
          <p:nvPr/>
        </p:nvSpPr>
        <p:spPr bwMode="auto">
          <a:xfrm>
            <a:off x="7041974" y="2822221"/>
            <a:ext cx="807913" cy="92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algn="ctr" eaLnBrk="1" hangingPunct="1"/>
            <a:r>
              <a:rPr lang="ja-JP" altLang="en-US" sz="600" dirty="0" smtClean="0">
                <a:solidFill>
                  <a:srgbClr val="12923D"/>
                </a:solidFill>
                <a:latin typeface="Calibri" panose="020F0502020204030204" pitchFamily="34" charset="0"/>
              </a:rPr>
              <a:t>世界遺産中尊寺・毛越寺</a:t>
            </a:r>
            <a:endParaRPr lang="ja-JP" altLang="en-US" sz="600" dirty="0">
              <a:solidFill>
                <a:srgbClr val="12923D"/>
              </a:solidFill>
              <a:latin typeface="Calibri" panose="020F0502020204030204" pitchFamily="34" charset="0"/>
            </a:endParaRPr>
          </a:p>
        </p:txBody>
      </p:sp>
      <p:sp>
        <p:nvSpPr>
          <p:cNvPr id="54" name="円/楕円 53"/>
          <p:cNvSpPr/>
          <p:nvPr/>
        </p:nvSpPr>
        <p:spPr>
          <a:xfrm>
            <a:off x="8640000" y="2664000"/>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cxnSp>
        <p:nvCxnSpPr>
          <p:cNvPr id="55" name="直線コネクタ 54"/>
          <p:cNvCxnSpPr>
            <a:stCxn id="38" idx="1"/>
          </p:cNvCxnSpPr>
          <p:nvPr/>
        </p:nvCxnSpPr>
        <p:spPr>
          <a:xfrm flipH="1" flipV="1">
            <a:off x="8422993" y="2358952"/>
            <a:ext cx="406282" cy="303726"/>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56" name="テキスト ボックス 85"/>
          <p:cNvSpPr txBox="1">
            <a:spLocks noChangeArrowheads="1"/>
          </p:cNvSpPr>
          <p:nvPr/>
        </p:nvSpPr>
        <p:spPr bwMode="auto">
          <a:xfrm>
            <a:off x="7933158" y="2266619"/>
            <a:ext cx="616747" cy="92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algn="ctr" eaLnBrk="1" hangingPunct="1"/>
            <a:r>
              <a:rPr lang="ja-JP" altLang="en-US" sz="600" dirty="0" smtClean="0">
                <a:solidFill>
                  <a:srgbClr val="12923D"/>
                </a:solidFill>
                <a:latin typeface="Calibri" panose="020F0502020204030204" pitchFamily="34" charset="0"/>
              </a:rPr>
              <a:t>鉄の歴史館</a:t>
            </a:r>
            <a:endParaRPr lang="ja-JP" altLang="en-US" sz="600" dirty="0">
              <a:solidFill>
                <a:srgbClr val="12923D"/>
              </a:solidFill>
              <a:latin typeface="Calibri" panose="020F0502020204030204" pitchFamily="34" charset="0"/>
            </a:endParaRPr>
          </a:p>
        </p:txBody>
      </p:sp>
      <p:sp>
        <p:nvSpPr>
          <p:cNvPr id="50" name="円/楕円 49"/>
          <p:cNvSpPr/>
          <p:nvPr/>
        </p:nvSpPr>
        <p:spPr>
          <a:xfrm>
            <a:off x="8522692" y="2784586"/>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51" name="円/楕円 50"/>
          <p:cNvSpPr/>
          <p:nvPr/>
        </p:nvSpPr>
        <p:spPr>
          <a:xfrm>
            <a:off x="8426907" y="2811574"/>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cxnSp>
        <p:nvCxnSpPr>
          <p:cNvPr id="52" name="直線コネクタ 51"/>
          <p:cNvCxnSpPr>
            <a:stCxn id="59" idx="3"/>
            <a:endCxn id="42" idx="2"/>
          </p:cNvCxnSpPr>
          <p:nvPr/>
        </p:nvCxnSpPr>
        <p:spPr>
          <a:xfrm>
            <a:off x="7899115" y="2700594"/>
            <a:ext cx="552438" cy="30000"/>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59" name="テキスト ボックス 85"/>
          <p:cNvSpPr txBox="1">
            <a:spLocks noChangeArrowheads="1"/>
          </p:cNvSpPr>
          <p:nvPr/>
        </p:nvSpPr>
        <p:spPr bwMode="auto">
          <a:xfrm>
            <a:off x="7096010" y="2654427"/>
            <a:ext cx="803105" cy="92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algn="ctr" eaLnBrk="1" hangingPunct="1"/>
            <a:r>
              <a:rPr lang="ja-JP" altLang="en-US" sz="600" dirty="0">
                <a:solidFill>
                  <a:srgbClr val="12923D"/>
                </a:solidFill>
                <a:latin typeface="Calibri" panose="020F0502020204030204" pitchFamily="34" charset="0"/>
              </a:rPr>
              <a:t>歴史公園えさし藤原の</a:t>
            </a:r>
            <a:r>
              <a:rPr lang="ja-JP" altLang="en-US" sz="600" dirty="0" smtClean="0">
                <a:solidFill>
                  <a:srgbClr val="12923D"/>
                </a:solidFill>
                <a:latin typeface="Calibri" panose="020F0502020204030204" pitchFamily="34" charset="0"/>
              </a:rPr>
              <a:t>郷</a:t>
            </a:r>
            <a:endParaRPr lang="ja-JP" altLang="en-US" sz="600" dirty="0">
              <a:solidFill>
                <a:srgbClr val="12923D"/>
              </a:solidFill>
              <a:latin typeface="Calibri" panose="020F0502020204030204" pitchFamily="34" charset="0"/>
            </a:endParaRPr>
          </a:p>
        </p:txBody>
      </p:sp>
      <p:cxnSp>
        <p:nvCxnSpPr>
          <p:cNvPr id="60" name="直線コネクタ 59"/>
          <p:cNvCxnSpPr>
            <a:endCxn id="50" idx="3"/>
          </p:cNvCxnSpPr>
          <p:nvPr/>
        </p:nvCxnSpPr>
        <p:spPr>
          <a:xfrm flipV="1">
            <a:off x="8315391" y="2830657"/>
            <a:ext cx="215205" cy="238303"/>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61" name="テキスト ボックス 85"/>
          <p:cNvSpPr txBox="1">
            <a:spLocks noChangeArrowheads="1"/>
          </p:cNvSpPr>
          <p:nvPr/>
        </p:nvSpPr>
        <p:spPr bwMode="auto">
          <a:xfrm>
            <a:off x="7849887" y="3074672"/>
            <a:ext cx="509755" cy="92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algn="ctr" eaLnBrk="1" hangingPunct="1"/>
            <a:r>
              <a:rPr lang="ja-JP" altLang="en-US" sz="600" dirty="0" err="1" smtClean="0">
                <a:solidFill>
                  <a:srgbClr val="12923D"/>
                </a:solidFill>
                <a:latin typeface="Calibri" panose="020F0502020204030204" pitchFamily="34" charset="0"/>
              </a:rPr>
              <a:t>げいび渓</a:t>
            </a:r>
            <a:r>
              <a:rPr lang="ja-JP" altLang="en-US" sz="600" dirty="0" smtClean="0">
                <a:solidFill>
                  <a:srgbClr val="12923D"/>
                </a:solidFill>
                <a:latin typeface="Calibri" panose="020F0502020204030204" pitchFamily="34" charset="0"/>
              </a:rPr>
              <a:t>舟下り</a:t>
            </a:r>
            <a:endParaRPr lang="ja-JP" altLang="en-US" sz="600" dirty="0">
              <a:solidFill>
                <a:srgbClr val="12923D"/>
              </a:solidFill>
              <a:latin typeface="Calibri" panose="020F0502020204030204" pitchFamily="34" charset="0"/>
            </a:endParaRPr>
          </a:p>
        </p:txBody>
      </p:sp>
      <p:cxnSp>
        <p:nvCxnSpPr>
          <p:cNvPr id="62" name="直線コネクタ 61"/>
          <p:cNvCxnSpPr>
            <a:stCxn id="63" idx="3"/>
            <a:endCxn id="68" idx="1"/>
          </p:cNvCxnSpPr>
          <p:nvPr/>
        </p:nvCxnSpPr>
        <p:spPr>
          <a:xfrm>
            <a:off x="7763527" y="2524934"/>
            <a:ext cx="717940" cy="74339"/>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63" name="テキスト ボックス 85"/>
          <p:cNvSpPr txBox="1">
            <a:spLocks noChangeArrowheads="1"/>
          </p:cNvSpPr>
          <p:nvPr/>
        </p:nvSpPr>
        <p:spPr bwMode="auto">
          <a:xfrm>
            <a:off x="7224918" y="2478767"/>
            <a:ext cx="538609" cy="92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algn="ctr" eaLnBrk="1" hangingPunct="1"/>
            <a:r>
              <a:rPr lang="ja-JP" altLang="en-US" sz="600" dirty="0" smtClean="0">
                <a:solidFill>
                  <a:srgbClr val="12923D"/>
                </a:solidFill>
                <a:latin typeface="Calibri" panose="020F0502020204030204" pitchFamily="34" charset="0"/>
              </a:rPr>
              <a:t>宮沢賢治記念館</a:t>
            </a:r>
            <a:endParaRPr lang="ja-JP" altLang="en-US" sz="600" dirty="0">
              <a:solidFill>
                <a:srgbClr val="12923D"/>
              </a:solidFill>
              <a:latin typeface="Calibri" panose="020F0502020204030204" pitchFamily="34" charset="0"/>
            </a:endParaRPr>
          </a:p>
        </p:txBody>
      </p:sp>
      <p:cxnSp>
        <p:nvCxnSpPr>
          <p:cNvPr id="66" name="直線コネクタ 65"/>
          <p:cNvCxnSpPr/>
          <p:nvPr/>
        </p:nvCxnSpPr>
        <p:spPr>
          <a:xfrm flipH="1">
            <a:off x="8487016" y="2673857"/>
            <a:ext cx="180898" cy="539119"/>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67" name="テキスト ボックス 85"/>
          <p:cNvSpPr txBox="1">
            <a:spLocks noChangeArrowheads="1"/>
          </p:cNvSpPr>
          <p:nvPr/>
        </p:nvSpPr>
        <p:spPr bwMode="auto">
          <a:xfrm>
            <a:off x="7908613" y="3212976"/>
            <a:ext cx="693606" cy="92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algn="ctr" eaLnBrk="1" hangingPunct="1"/>
            <a:r>
              <a:rPr lang="ja-JP" altLang="en-US" sz="600" dirty="0" smtClean="0">
                <a:solidFill>
                  <a:srgbClr val="12923D"/>
                </a:solidFill>
                <a:latin typeface="Calibri" panose="020F0502020204030204" pitchFamily="34" charset="0"/>
              </a:rPr>
              <a:t>とおの物語の館</a:t>
            </a:r>
            <a:endParaRPr lang="ja-JP" altLang="en-US" sz="600" dirty="0">
              <a:solidFill>
                <a:srgbClr val="12923D"/>
              </a:solidFill>
              <a:latin typeface="Calibri" panose="020F0502020204030204" pitchFamily="34" charset="0"/>
            </a:endParaRPr>
          </a:p>
        </p:txBody>
      </p:sp>
      <p:pic>
        <p:nvPicPr>
          <p:cNvPr id="2055" name="図 205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5704" y="5273648"/>
            <a:ext cx="1084560" cy="795678"/>
          </a:xfrm>
          <a:prstGeom prst="rect">
            <a:avLst/>
          </a:prstGeom>
        </p:spPr>
      </p:pic>
      <p:pic>
        <p:nvPicPr>
          <p:cNvPr id="2056" name="図 2055"/>
          <p:cNvPicPr>
            <a:picLocks noChangeAspect="1"/>
          </p:cNvPicPr>
          <p:nvPr/>
        </p:nvPicPr>
        <p:blipFill rotWithShape="1">
          <a:blip r:embed="rId6" cstate="print">
            <a:extLst>
              <a:ext uri="{28A0092B-C50C-407E-A947-70E740481C1C}">
                <a14:useLocalDpi xmlns:a14="http://schemas.microsoft.com/office/drawing/2010/main" val="0"/>
              </a:ext>
            </a:extLst>
          </a:blip>
          <a:srcRect t="5220" b="5443"/>
          <a:stretch/>
        </p:blipFill>
        <p:spPr>
          <a:xfrm>
            <a:off x="2312725" y="5279207"/>
            <a:ext cx="615807" cy="771745"/>
          </a:xfrm>
          <a:prstGeom prst="rect">
            <a:avLst/>
          </a:prstGeom>
        </p:spPr>
      </p:pic>
      <p:pic>
        <p:nvPicPr>
          <p:cNvPr id="2057" name="図 2056"/>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596555" y="5275950"/>
            <a:ext cx="1033334" cy="775001"/>
          </a:xfrm>
          <a:prstGeom prst="rect">
            <a:avLst/>
          </a:prstGeom>
        </p:spPr>
      </p:pic>
      <p:pic>
        <p:nvPicPr>
          <p:cNvPr id="2058" name="図 2057"/>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896456" y="5281126"/>
            <a:ext cx="1033333" cy="775000"/>
          </a:xfrm>
          <a:prstGeom prst="rect">
            <a:avLst/>
          </a:prstGeom>
        </p:spPr>
      </p:pic>
      <p:sp>
        <p:nvSpPr>
          <p:cNvPr id="53" name="円/楕円 52"/>
          <p:cNvSpPr/>
          <p:nvPr/>
        </p:nvSpPr>
        <p:spPr>
          <a:xfrm>
            <a:off x="8832033" y="2606821"/>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cxnSp>
        <p:nvCxnSpPr>
          <p:cNvPr id="58" name="直線コネクタ 57"/>
          <p:cNvCxnSpPr>
            <a:stCxn id="53" idx="1"/>
          </p:cNvCxnSpPr>
          <p:nvPr/>
        </p:nvCxnSpPr>
        <p:spPr>
          <a:xfrm flipH="1" flipV="1">
            <a:off x="8549679" y="2179402"/>
            <a:ext cx="290258" cy="435323"/>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64" name="テキスト ボックス 85"/>
          <p:cNvSpPr txBox="1">
            <a:spLocks noChangeArrowheads="1"/>
          </p:cNvSpPr>
          <p:nvPr/>
        </p:nvSpPr>
        <p:spPr bwMode="auto">
          <a:xfrm>
            <a:off x="8116373" y="2087069"/>
            <a:ext cx="741286" cy="92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algn="ctr" eaLnBrk="1" hangingPunct="1"/>
            <a:r>
              <a:rPr lang="ja-JP" altLang="en-US" sz="600" dirty="0" smtClean="0">
                <a:solidFill>
                  <a:srgbClr val="12923D"/>
                </a:solidFill>
                <a:latin typeface="Calibri" panose="020F0502020204030204" pitchFamily="34" charset="0"/>
              </a:rPr>
              <a:t>釜石地区震災学習</a:t>
            </a:r>
            <a:endParaRPr lang="ja-JP" altLang="en-US" sz="600" dirty="0">
              <a:solidFill>
                <a:srgbClr val="12923D"/>
              </a:solidFill>
              <a:latin typeface="Calibri" panose="020F0502020204030204" pitchFamily="34" charset="0"/>
            </a:endParaRPr>
          </a:p>
        </p:txBody>
      </p:sp>
    </p:spTree>
    <p:extLst>
      <p:ext uri="{BB962C8B-B14F-4D97-AF65-F5344CB8AC3E}">
        <p14:creationId xmlns:p14="http://schemas.microsoft.com/office/powerpoint/2010/main" val="304780516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408</Words>
  <Application>Microsoft Office PowerPoint</Application>
  <PresentationFormat>画面に合わせる (4:3)</PresentationFormat>
  <Paragraphs>40</Paragraphs>
  <Slides>1</Slides>
  <Notes>1</Notes>
  <HiddenSlides>0</HiddenSlides>
  <MMClips>0</MMClips>
  <ScaleCrop>false</ScaleCrop>
  <HeadingPairs>
    <vt:vector size="4" baseType="variant">
      <vt:variant>
        <vt:lpstr>テーマ</vt:lpstr>
      </vt:variant>
      <vt:variant>
        <vt:i4>1</vt:i4>
      </vt:variant>
      <vt:variant>
        <vt:lpstr>スライド タイトル</vt:lpstr>
      </vt:variant>
      <vt:variant>
        <vt:i4>1</vt:i4>
      </vt:variant>
    </vt:vector>
  </HeadingPairs>
  <TitlesOfParts>
    <vt:vector size="2" baseType="lpstr">
      <vt:lpstr>Office ​​テーマ</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aritv-Ise</dc:creator>
  <cp:lastModifiedBy>aritv-Ise</cp:lastModifiedBy>
  <cp:revision>2</cp:revision>
  <dcterms:created xsi:type="dcterms:W3CDTF">2018-03-29T04:56:08Z</dcterms:created>
  <dcterms:modified xsi:type="dcterms:W3CDTF">2018-03-29T04:56:41Z</dcterms:modified>
</cp:coreProperties>
</file>