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1127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2973144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187429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190843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607212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3497263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2626630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3945754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2819286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2734846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E8A81CF-4BD2-45AF-BD24-7CA349DBAA4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817847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A81CF-4BD2-45AF-BD24-7CA349DBAA45}"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000B38-AD3F-4096-A6DE-5C5D6913FDD0}" type="slidenum">
              <a:rPr kumimoji="1" lang="ja-JP" altLang="en-US" smtClean="0"/>
              <a:t>‹#›</a:t>
            </a:fld>
            <a:endParaRPr kumimoji="1" lang="ja-JP" altLang="en-US"/>
          </a:p>
        </p:txBody>
      </p:sp>
    </p:spTree>
    <p:extLst>
      <p:ext uri="{BB962C8B-B14F-4D97-AF65-F5344CB8AC3E}">
        <p14:creationId xmlns:p14="http://schemas.microsoft.com/office/powerpoint/2010/main" val="866852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7" y="5009855"/>
            <a:ext cx="2118682"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山寺（</a:t>
            </a:r>
            <a:r>
              <a:rPr lang="ja-JP" altLang="en-US" sz="1000" b="1" dirty="0" smtClean="0">
                <a:latin typeface="Calibri" panose="020F0502020204030204" pitchFamily="34" charset="0"/>
              </a:rPr>
              <a:t>立石寺）</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195736" y="5010644"/>
            <a:ext cx="2308285"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霞城公園</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廃校を活用した宿泊</a:t>
            </a:r>
            <a:r>
              <a:rPr lang="ja-JP" altLang="en-US" sz="1000" b="1" dirty="0" smtClean="0">
                <a:latin typeface="Calibri" panose="020F0502020204030204" pitchFamily="34" charset="0"/>
              </a:rPr>
              <a:t>体験（村山市）</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上杉</a:t>
            </a:r>
            <a:r>
              <a:rPr lang="ja-JP" altLang="en-US" sz="1000" b="1" dirty="0" smtClean="0">
                <a:latin typeface="Calibri" panose="020F0502020204030204" pitchFamily="34" charset="0"/>
              </a:rPr>
              <a:t>神社（稽</a:t>
            </a:r>
            <a:r>
              <a:rPr lang="ja-JP" altLang="en-US" sz="1000" b="1" dirty="0">
                <a:latin typeface="Calibri" panose="020F0502020204030204" pitchFamily="34" charset="0"/>
              </a:rPr>
              <a:t>照</a:t>
            </a:r>
            <a:r>
              <a:rPr lang="ja-JP" altLang="en-US" sz="1000" b="1" dirty="0" smtClean="0">
                <a:latin typeface="Calibri" panose="020F0502020204030204" pitchFamily="34" charset="0"/>
              </a:rPr>
              <a:t>殿）</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廃校宿泊体験と農村ふれあい交流</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山形</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759135540"/>
              </p:ext>
            </p:extLst>
          </p:nvPr>
        </p:nvGraphicFramePr>
        <p:xfrm>
          <a:off x="7937" y="871844"/>
          <a:ext cx="6652295" cy="3691681"/>
        </p:xfrm>
        <a:graphic>
          <a:graphicData uri="http://schemas.openxmlformats.org/drawingml/2006/table">
            <a:tbl>
              <a:tblPr/>
              <a:tblGrid>
                <a:gridCol w="369593">
                  <a:extLst>
                    <a:ext uri="{9D8B030D-6E8A-4147-A177-3AD203B41FA5}">
                      <a16:colId xmlns:a16="http://schemas.microsoft.com/office/drawing/2014/main" xmlns="" val="20000"/>
                    </a:ext>
                  </a:extLst>
                </a:gridCol>
                <a:gridCol w="5202582">
                  <a:extLst>
                    <a:ext uri="{9D8B030D-6E8A-4147-A177-3AD203B41FA5}">
                      <a16:colId xmlns:a16="http://schemas.microsoft.com/office/drawing/2014/main" xmlns="" val="20001"/>
                    </a:ext>
                  </a:extLst>
                </a:gridCol>
                <a:gridCol w="1080120">
                  <a:extLst>
                    <a:ext uri="{9D8B030D-6E8A-4147-A177-3AD203B41FA5}">
                      <a16:colId xmlns:a16="http://schemas.microsoft.com/office/drawing/2014/main" xmlns=""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各地＝＝山寺</a:t>
                      </a:r>
                      <a:r>
                        <a:rPr kumimoji="1" lang="ja-JP" altLang="en-US" sz="900" b="0" i="0" u="none" strike="noStrike" cap="none" normalizeH="0" baseline="0" smtClean="0">
                          <a:ln>
                            <a:noFill/>
                          </a:ln>
                          <a:solidFill>
                            <a:schemeClr val="tx1"/>
                          </a:solidFill>
                          <a:effectLst/>
                          <a:latin typeface="+mn-ea"/>
                          <a:ea typeface="+mn-ea"/>
                        </a:rPr>
                        <a:t>（立石寺／昼食</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分）＝＝山形市内班別研修（霞城公園、七日町御殿堰等）＝＝</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分）＝＝廃校を活用した宿泊体験（村山市・寒河江市・大江町）</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山形県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村山市、</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寒河江市、</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大江町</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宿泊地・・・各地区野外活動・自然体験・農村交流等＝＝（</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分）＝＝かみのやま温泉泊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山形県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かみのやま温泉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＝＝上杉</a:t>
                      </a:r>
                      <a:r>
                        <a:rPr kumimoji="1" lang="ja-JP" altLang="en-US" sz="900" b="0" i="0" u="none" strike="noStrike" cap="none" normalizeH="0" baseline="0" dirty="0" smtClean="0">
                          <a:ln>
                            <a:noFill/>
                          </a:ln>
                          <a:solidFill>
                            <a:schemeClr val="tx1"/>
                          </a:solidFill>
                          <a:effectLst/>
                          <a:latin typeface="+mn-ea"/>
                          <a:ea typeface="+mn-ea"/>
                        </a:rPr>
                        <a:t>神社・稽照殿・</a:t>
                      </a:r>
                      <a:r>
                        <a:rPr kumimoji="1" lang="ja-JP" altLang="en-US" sz="900" b="0" i="0" u="none" strike="noStrike" cap="none" normalizeH="0" baseline="0" smtClean="0">
                          <a:ln>
                            <a:noFill/>
                          </a:ln>
                          <a:solidFill>
                            <a:schemeClr val="tx1"/>
                          </a:solidFill>
                          <a:effectLst/>
                          <a:latin typeface="+mn-ea"/>
                          <a:ea typeface="+mn-ea"/>
                        </a:rPr>
                        <a:t>博物館＝＝</a:t>
                      </a:r>
                      <a:r>
                        <a:rPr kumimoji="1" lang="ja-JP" altLang="en-US" sz="900" b="0" i="0" u="none" strike="noStrike" cap="none" normalizeH="0" baseline="0" dirty="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120271"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195736" y="5009726"/>
            <a:ext cx="2308285"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267679" y="5243830"/>
            <a:ext cx="1345131"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市街地のほぼ中央に位置し、約</a:t>
            </a:r>
            <a:r>
              <a:rPr lang="en-US" altLang="ja-JP" sz="700" dirty="0">
                <a:latin typeface="Calibri" panose="020F0502020204030204" pitchFamily="34" charset="0"/>
              </a:rPr>
              <a:t>35.9ha</a:t>
            </a:r>
            <a:r>
              <a:rPr lang="ja-JP" altLang="en-US" sz="700" dirty="0">
                <a:latin typeface="Calibri" panose="020F0502020204030204" pitchFamily="34" charset="0"/>
              </a:rPr>
              <a:t>の面積を有する山形城跡の都市公園です。公園内やその近くには、山形市郷土館、山形県立博物館、山形美術館、最上義光歴史館などの多くの文化施設があります。</a:t>
            </a:r>
          </a:p>
        </p:txBody>
      </p:sp>
      <p:sp>
        <p:nvSpPr>
          <p:cNvPr id="2148" name="テキスト ボックス 63"/>
          <p:cNvSpPr txBox="1">
            <a:spLocks noChangeArrowheads="1"/>
          </p:cNvSpPr>
          <p:nvPr/>
        </p:nvSpPr>
        <p:spPr bwMode="auto">
          <a:xfrm>
            <a:off x="5650020" y="5246910"/>
            <a:ext cx="1178719"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平成</a:t>
            </a:r>
            <a:r>
              <a:rPr lang="en-US" altLang="ja-JP" sz="700" dirty="0">
                <a:latin typeface="Calibri" panose="020F0502020204030204" pitchFamily="34" charset="0"/>
              </a:rPr>
              <a:t>19</a:t>
            </a:r>
            <a:r>
              <a:rPr lang="ja-JP" altLang="en-US" sz="700" dirty="0" smtClean="0">
                <a:latin typeface="Calibri" panose="020F0502020204030204" pitchFamily="34" charset="0"/>
              </a:rPr>
              <a:t>年度に閉校</a:t>
            </a:r>
            <a:r>
              <a:rPr lang="ja-JP" altLang="en-US" sz="700" dirty="0">
                <a:latin typeface="Calibri" panose="020F0502020204030204" pitchFamily="34" charset="0"/>
              </a:rPr>
              <a:t>した「山ノ内小学校」を、山の内地区の豊かな自然や伝統文化を生かしたさまざまな体験事業をとおして、地区住民との交流を図るために整備した施設です</a:t>
            </a:r>
            <a:r>
              <a:rPr lang="ja-JP" altLang="en-US" sz="700" dirty="0" smtClean="0">
                <a:latin typeface="Calibri" panose="020F0502020204030204" pitchFamily="34" charset="0"/>
              </a:rPr>
              <a:t>。</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7975120" y="5229200"/>
            <a:ext cx="1168880"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名将上杉謙信を祀っており、稽照殿は宝物殿として上杉謙信の遺品、刀や甲冑などを収蔵展示しています。直江兼続が所有していたといわれる愛の前立ての甲冑は有名です。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043608" y="5271663"/>
            <a:ext cx="108012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宝珠山立石寺を中心とする山寺は、松尾芭蕉も訪れて一泊し、</a:t>
            </a:r>
            <a:r>
              <a:rPr lang="en-US" altLang="ja-JP" sz="700" dirty="0">
                <a:latin typeface="Calibri" panose="020F0502020204030204" pitchFamily="34" charset="0"/>
              </a:rPr>
              <a:t>『</a:t>
            </a:r>
            <a:r>
              <a:rPr lang="ja-JP" altLang="en-US" sz="700" dirty="0">
                <a:latin typeface="Calibri" panose="020F0502020204030204" pitchFamily="34" charset="0"/>
              </a:rPr>
              <a:t>閑さや岩にしみ入る蝉の声</a:t>
            </a:r>
            <a:r>
              <a:rPr lang="en-US" altLang="ja-JP" sz="700" dirty="0">
                <a:latin typeface="Calibri" panose="020F0502020204030204" pitchFamily="34" charset="0"/>
              </a:rPr>
              <a:t>』</a:t>
            </a:r>
            <a:r>
              <a:rPr lang="ja-JP" altLang="en-US" sz="700" dirty="0">
                <a:latin typeface="Calibri" panose="020F0502020204030204" pitchFamily="34" charset="0"/>
              </a:rPr>
              <a:t>の名句を「</a:t>
            </a:r>
            <a:r>
              <a:rPr lang="ja-JP" altLang="en-US" sz="700" dirty="0" err="1">
                <a:latin typeface="Calibri" panose="020F0502020204030204" pitchFamily="34" charset="0"/>
              </a:rPr>
              <a:t>おくの</a:t>
            </a:r>
            <a:r>
              <a:rPr lang="ja-JP" altLang="en-US" sz="700" dirty="0">
                <a:latin typeface="Calibri" panose="020F0502020204030204" pitchFamily="34" charset="0"/>
              </a:rPr>
              <a:t>ほそ道」に残しています。</a:t>
            </a:r>
          </a:p>
        </p:txBody>
      </p:sp>
      <p:pic>
        <p:nvPicPr>
          <p:cNvPr id="3" name="図 2">
            <a:extLst>
              <a:ext uri="{FF2B5EF4-FFF2-40B4-BE49-F238E27FC236}">
                <a16:creationId xmlns:a16="http://schemas.microsoft.com/office/drawing/2014/main" xmlns=""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a16="http://schemas.microsoft.com/office/drawing/2014/main" xmlns=""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5543" y="5320357"/>
            <a:ext cx="1062986" cy="708373"/>
          </a:xfrm>
          <a:prstGeom prst="rect">
            <a:avLst/>
          </a:prstGeom>
          <a:ln>
            <a:noFill/>
          </a:ln>
          <a:effectLst/>
        </p:spPr>
      </p:pic>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05495" y="5286906"/>
            <a:ext cx="1028338" cy="771254"/>
          </a:xfrm>
          <a:prstGeom prst="rect">
            <a:avLst/>
          </a:prstGeom>
          <a:ln>
            <a:noFill/>
          </a:ln>
          <a:effectLst/>
        </p:spPr>
      </p:pic>
      <p:pic>
        <p:nvPicPr>
          <p:cNvPr id="30" name="図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96804" y="5286294"/>
            <a:ext cx="1078316" cy="761976"/>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a:stCxn id="70" idx="2"/>
              </p:cNvCxnSpPr>
              <p:nvPr/>
            </p:nvCxnSpPr>
            <p:spPr>
              <a:xfrm flipH="1" flipV="1">
                <a:off x="7970010" y="2503983"/>
                <a:ext cx="322059" cy="40592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77"/>
              <p:cNvSpPr txBox="1">
                <a:spLocks noChangeArrowheads="1"/>
              </p:cNvSpPr>
              <p:nvPr/>
            </p:nvSpPr>
            <p:spPr bwMode="auto">
              <a:xfrm>
                <a:off x="7060581" y="3236212"/>
                <a:ext cx="637208"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鶴ヶ城、飯盛山</a:t>
                </a:r>
                <a:endParaRPr lang="ja-JP" altLang="en-US" sz="600" dirty="0">
                  <a:solidFill>
                    <a:srgbClr val="12923D"/>
                  </a:solidFill>
                  <a:latin typeface="Calibri" panose="020F0502020204030204" pitchFamily="34" charset="0"/>
                </a:endParaRPr>
              </a:p>
            </p:txBody>
          </p:sp>
          <p:cxnSp>
            <p:nvCxnSpPr>
              <p:cNvPr id="57" name="直線コネクタ 56"/>
              <p:cNvCxnSpPr>
                <a:stCxn id="69" idx="5"/>
                <a:endCxn id="56" idx="3"/>
              </p:cNvCxnSpPr>
              <p:nvPr/>
            </p:nvCxnSpPr>
            <p:spPr>
              <a:xfrm flipH="1" flipV="1">
                <a:off x="7719862" y="3338269"/>
                <a:ext cx="441453" cy="4938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532922" y="2243038"/>
                <a:ext cx="605663"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霞城公園</a:t>
                </a:r>
                <a:endParaRPr lang="en-US" altLang="ja-JP" sz="600" dirty="0" smtClean="0">
                  <a:solidFill>
                    <a:srgbClr val="12923D"/>
                  </a:solidFill>
                  <a:latin typeface="Calibri" panose="020F0502020204030204" pitchFamily="34" charset="0"/>
                </a:endParaRPr>
              </a:p>
              <a:p>
                <a:pPr eaLnBrk="1" hangingPunct="1"/>
                <a:r>
                  <a:rPr lang="ja-JP" altLang="en-US" sz="600" dirty="0">
                    <a:solidFill>
                      <a:srgbClr val="12923D"/>
                    </a:solidFill>
                    <a:latin typeface="Calibri" panose="020F0502020204030204" pitchFamily="34" charset="0"/>
                  </a:rPr>
                  <a:t>七日町御殿堰</a:t>
                </a:r>
              </a:p>
            </p:txBody>
          </p:sp>
          <p:cxnSp>
            <p:nvCxnSpPr>
              <p:cNvPr id="59" name="直線コネクタ 58"/>
              <p:cNvCxnSpPr/>
              <p:nvPr/>
            </p:nvCxnSpPr>
            <p:spPr>
              <a:xfrm flipV="1">
                <a:off x="8385820" y="2772101"/>
                <a:ext cx="182931" cy="11123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410125" y="2625702"/>
                <a:ext cx="31725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山寺</a:t>
                </a:r>
                <a:endParaRPr lang="ja-JP" altLang="en-US" sz="600" dirty="0">
                  <a:solidFill>
                    <a:srgbClr val="12923D"/>
                  </a:solidFill>
                  <a:latin typeface="ＭＳ Ｐゴシック" panose="020B0600070205080204" pitchFamily="34" charset="-128"/>
                </a:endParaRP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191582" y="328498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7975558" y="380707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0" name="円/楕円 69"/>
            <p:cNvSpPr/>
            <p:nvPr/>
          </p:nvSpPr>
          <p:spPr>
            <a:xfrm>
              <a:off x="8137607" y="330301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8" name="図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496" y="5286906"/>
            <a:ext cx="967930" cy="771254"/>
          </a:xfrm>
          <a:prstGeom prst="rect">
            <a:avLst/>
          </a:prstGeom>
          <a:ln>
            <a:noFill/>
          </a:ln>
          <a:effectLst/>
        </p:spPr>
      </p:pic>
      <p:sp>
        <p:nvSpPr>
          <p:cNvPr id="41" name="円/楕円 40"/>
          <p:cNvSpPr/>
          <p:nvPr/>
        </p:nvSpPr>
        <p:spPr>
          <a:xfrm>
            <a:off x="8100392" y="337502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66" name="直線コネクタ 65"/>
          <p:cNvCxnSpPr>
            <a:stCxn id="41" idx="1"/>
            <a:endCxn id="68" idx="3"/>
          </p:cNvCxnSpPr>
          <p:nvPr/>
        </p:nvCxnSpPr>
        <p:spPr>
          <a:xfrm flipH="1" flipV="1">
            <a:off x="7591516" y="3233301"/>
            <a:ext cx="516780" cy="14962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8" name="テキスト ボックス 119"/>
          <p:cNvSpPr txBox="1">
            <a:spLocks noChangeArrowheads="1"/>
          </p:cNvSpPr>
          <p:nvPr/>
        </p:nvSpPr>
        <p:spPr bwMode="auto">
          <a:xfrm>
            <a:off x="6876256" y="3140968"/>
            <a:ext cx="7152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かみのやま温泉</a:t>
            </a:r>
            <a:endParaRPr lang="ja-JP" altLang="en-US" sz="600" dirty="0">
              <a:solidFill>
                <a:srgbClr val="12923D"/>
              </a:solidFill>
              <a:latin typeface="ＭＳ Ｐゴシック" panose="020B0600070205080204" pitchFamily="34" charset="-128"/>
            </a:endParaRPr>
          </a:p>
        </p:txBody>
      </p:sp>
      <p:sp>
        <p:nvSpPr>
          <p:cNvPr id="71" name="円/楕円 70"/>
          <p:cNvSpPr/>
          <p:nvPr/>
        </p:nvSpPr>
        <p:spPr>
          <a:xfrm>
            <a:off x="8118425" y="321297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2" name="直線コネクタ 71"/>
          <p:cNvCxnSpPr/>
          <p:nvPr/>
        </p:nvCxnSpPr>
        <p:spPr>
          <a:xfrm flipV="1">
            <a:off x="8133055" y="2668270"/>
            <a:ext cx="28343" cy="57169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3" name="テキスト ボックス 119"/>
          <p:cNvSpPr txBox="1">
            <a:spLocks noChangeArrowheads="1"/>
          </p:cNvSpPr>
          <p:nvPr/>
        </p:nvSpPr>
        <p:spPr bwMode="auto">
          <a:xfrm>
            <a:off x="7939019" y="2483604"/>
            <a:ext cx="4154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村山市</a:t>
            </a:r>
            <a:endParaRPr lang="ja-JP" altLang="en-US" sz="600" dirty="0">
              <a:solidFill>
                <a:srgbClr val="12923D"/>
              </a:solidFill>
              <a:latin typeface="ＭＳ Ｐゴシック" panose="020B0600070205080204" pitchFamily="34" charset="-128"/>
            </a:endParaRPr>
          </a:p>
        </p:txBody>
      </p:sp>
      <p:sp>
        <p:nvSpPr>
          <p:cNvPr id="75" name="円/楕円 74"/>
          <p:cNvSpPr/>
          <p:nvPr/>
        </p:nvSpPr>
        <p:spPr>
          <a:xfrm>
            <a:off x="8021069" y="323832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6" name="テキスト ボックス 119"/>
          <p:cNvSpPr txBox="1">
            <a:spLocks noChangeArrowheads="1"/>
          </p:cNvSpPr>
          <p:nvPr/>
        </p:nvSpPr>
        <p:spPr bwMode="auto">
          <a:xfrm>
            <a:off x="7028656" y="2852936"/>
            <a:ext cx="49244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寒河江市</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a:solidFill>
                  <a:srgbClr val="12923D"/>
                </a:solidFill>
                <a:latin typeface="ＭＳ Ｐゴシック" panose="020B0600070205080204" pitchFamily="34" charset="-128"/>
              </a:rPr>
              <a:t>大江町</a:t>
            </a:r>
          </a:p>
        </p:txBody>
      </p:sp>
      <p:cxnSp>
        <p:nvCxnSpPr>
          <p:cNvPr id="77" name="直線コネクタ 76"/>
          <p:cNvCxnSpPr>
            <a:endCxn id="76" idx="3"/>
          </p:cNvCxnSpPr>
          <p:nvPr/>
        </p:nvCxnSpPr>
        <p:spPr>
          <a:xfrm flipH="1" flipV="1">
            <a:off x="7521099" y="2991436"/>
            <a:ext cx="499970" cy="25924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8046417" y="352742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9" name="直線コネクタ 78"/>
          <p:cNvCxnSpPr/>
          <p:nvPr/>
        </p:nvCxnSpPr>
        <p:spPr>
          <a:xfrm flipH="1" flipV="1">
            <a:off x="7621811" y="3462896"/>
            <a:ext cx="443729" cy="9220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80" name="テキスト ボックス 119"/>
          <p:cNvSpPr txBox="1">
            <a:spLocks noChangeArrowheads="1"/>
          </p:cNvSpPr>
          <p:nvPr/>
        </p:nvSpPr>
        <p:spPr bwMode="auto">
          <a:xfrm>
            <a:off x="7324652" y="3311971"/>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上杉神社</a:t>
            </a:r>
            <a:endParaRPr lang="ja-JP" altLang="en-US" sz="600" dirty="0">
              <a:solidFill>
                <a:srgbClr val="12923D"/>
              </a:solidFill>
              <a:latin typeface="ＭＳ Ｐゴシック" panose="020B0600070205080204" pitchFamily="34" charset="-128"/>
            </a:endParaRPr>
          </a:p>
        </p:txBody>
      </p:sp>
    </p:spTree>
    <p:extLst>
      <p:ext uri="{BB962C8B-B14F-4D97-AF65-F5344CB8AC3E}">
        <p14:creationId xmlns:p14="http://schemas.microsoft.com/office/powerpoint/2010/main" val="4144680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357</Words>
  <Application>Microsoft Office PowerPoint</Application>
  <PresentationFormat>画面に合わせる (4:3)</PresentationFormat>
  <Paragraphs>38</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2018-03-29T06:03:32Z</dcterms:created>
  <dcterms:modified xsi:type="dcterms:W3CDTF">2018-03-29T06:04:06Z</dcterms:modified>
</cp:coreProperties>
</file>