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ADCA6D5A-073B-4C93-B259-172C56799799}"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fld id="{9FC9F4D9-C46A-45AC-A30C-DD7524963855}" type="slidenum">
              <a:rPr lang="ja-JP" altLang="en-US"/>
              <a:pPr/>
              <a:t>‹#›</a:t>
            </a:fld>
            <a:endParaRPr lang="ja-JP" altLang="en-US"/>
          </a:p>
        </p:txBody>
      </p:sp>
    </p:spTree>
    <p:extLst>
      <p:ext uri="{BB962C8B-B14F-4D97-AF65-F5344CB8AC3E}">
        <p14:creationId xmlns:p14="http://schemas.microsoft.com/office/powerpoint/2010/main" val="1824858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49334F9-1C1A-4BA8-A036-0CA52803BD9A}"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fld id="{02B9EA7D-14F2-42E3-A000-35D341F2F215}" type="slidenum">
              <a:rPr lang="ja-JP" altLang="en-US"/>
              <a:pPr/>
              <a:t>‹#›</a:t>
            </a:fld>
            <a:endParaRPr lang="ja-JP" altLang="en-US"/>
          </a:p>
        </p:txBody>
      </p:sp>
    </p:spTree>
    <p:extLst>
      <p:ext uri="{BB962C8B-B14F-4D97-AF65-F5344CB8AC3E}">
        <p14:creationId xmlns:p14="http://schemas.microsoft.com/office/powerpoint/2010/main" val="2305656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2345773D-83E8-46D2-9AE6-FA27E9AC3A9E}"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fld id="{375C578C-04E0-41E2-93F6-5340A802558C}" type="slidenum">
              <a:rPr lang="ja-JP" altLang="en-US"/>
              <a:pPr/>
              <a:t>‹#›</a:t>
            </a:fld>
            <a:endParaRPr lang="ja-JP" altLang="en-US"/>
          </a:p>
        </p:txBody>
      </p:sp>
    </p:spTree>
    <p:extLst>
      <p:ext uri="{BB962C8B-B14F-4D97-AF65-F5344CB8AC3E}">
        <p14:creationId xmlns:p14="http://schemas.microsoft.com/office/powerpoint/2010/main" val="2759326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A7D4B39A-7D25-42CD-9B50-4A0CDD003192}"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fld id="{26A0259D-8111-4DFD-88A7-4190313B85D0}" type="slidenum">
              <a:rPr lang="ja-JP" altLang="en-US"/>
              <a:pPr/>
              <a:t>‹#›</a:t>
            </a:fld>
            <a:endParaRPr lang="ja-JP" altLang="en-US"/>
          </a:p>
        </p:txBody>
      </p:sp>
    </p:spTree>
    <p:extLst>
      <p:ext uri="{BB962C8B-B14F-4D97-AF65-F5344CB8AC3E}">
        <p14:creationId xmlns:p14="http://schemas.microsoft.com/office/powerpoint/2010/main" val="3553009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BCC55EF9-AADD-4697-96AB-31FC33038DA0}"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fld id="{843DD9A5-4B76-4282-87C8-9686CDE3C2E7}" type="slidenum">
              <a:rPr lang="ja-JP" altLang="en-US"/>
              <a:pPr/>
              <a:t>‹#›</a:t>
            </a:fld>
            <a:endParaRPr lang="ja-JP" altLang="en-US"/>
          </a:p>
        </p:txBody>
      </p:sp>
    </p:spTree>
    <p:extLst>
      <p:ext uri="{BB962C8B-B14F-4D97-AF65-F5344CB8AC3E}">
        <p14:creationId xmlns:p14="http://schemas.microsoft.com/office/powerpoint/2010/main" val="486429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E8445291-FF54-4BA8-8941-D270136EBED4}"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fld id="{7F6E8CE4-EBC6-4422-82EF-F3D472F22381}" type="slidenum">
              <a:rPr lang="ja-JP" altLang="en-US"/>
              <a:pPr/>
              <a:t>‹#›</a:t>
            </a:fld>
            <a:endParaRPr lang="ja-JP" altLang="en-US"/>
          </a:p>
        </p:txBody>
      </p:sp>
    </p:spTree>
    <p:extLst>
      <p:ext uri="{BB962C8B-B14F-4D97-AF65-F5344CB8AC3E}">
        <p14:creationId xmlns:p14="http://schemas.microsoft.com/office/powerpoint/2010/main" val="384580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81CFDD4C-8473-430A-A82B-C57800534DF9}"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fld id="{72BF5681-1F1B-4F59-9825-62C7E299459A}" type="slidenum">
              <a:rPr lang="ja-JP" altLang="en-US"/>
              <a:pPr/>
              <a:t>‹#›</a:t>
            </a:fld>
            <a:endParaRPr lang="ja-JP" altLang="en-US"/>
          </a:p>
        </p:txBody>
      </p:sp>
    </p:spTree>
    <p:extLst>
      <p:ext uri="{BB962C8B-B14F-4D97-AF65-F5344CB8AC3E}">
        <p14:creationId xmlns:p14="http://schemas.microsoft.com/office/powerpoint/2010/main" val="4219669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2FCB520A-35E8-4EED-9617-C5567D3DBC58}"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fld id="{BD22E486-E6EF-455A-B96E-64A19B4D6480}" type="slidenum">
              <a:rPr lang="ja-JP" altLang="en-US"/>
              <a:pPr/>
              <a:t>‹#›</a:t>
            </a:fld>
            <a:endParaRPr lang="ja-JP" altLang="en-US"/>
          </a:p>
        </p:txBody>
      </p:sp>
    </p:spTree>
    <p:extLst>
      <p:ext uri="{BB962C8B-B14F-4D97-AF65-F5344CB8AC3E}">
        <p14:creationId xmlns:p14="http://schemas.microsoft.com/office/powerpoint/2010/main" val="1347372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6D33C8B9-3A51-402A-BDD7-DF18D6AEDD8C}"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fld id="{E4F20A04-EF73-4AE4-9B3D-11F7759DBA73}" type="slidenum">
              <a:rPr lang="ja-JP" altLang="en-US"/>
              <a:pPr/>
              <a:t>‹#›</a:t>
            </a:fld>
            <a:endParaRPr lang="ja-JP" altLang="en-US"/>
          </a:p>
        </p:txBody>
      </p:sp>
    </p:spTree>
    <p:extLst>
      <p:ext uri="{BB962C8B-B14F-4D97-AF65-F5344CB8AC3E}">
        <p14:creationId xmlns:p14="http://schemas.microsoft.com/office/powerpoint/2010/main" val="4233568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EC95854D-D47A-42DF-B041-682A5BD06CEE}"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fld id="{455F690B-32AB-4079-9B2D-D9F732F10059}" type="slidenum">
              <a:rPr lang="ja-JP" altLang="en-US"/>
              <a:pPr/>
              <a:t>‹#›</a:t>
            </a:fld>
            <a:endParaRPr lang="ja-JP" altLang="en-US"/>
          </a:p>
        </p:txBody>
      </p:sp>
    </p:spTree>
    <p:extLst>
      <p:ext uri="{BB962C8B-B14F-4D97-AF65-F5344CB8AC3E}">
        <p14:creationId xmlns:p14="http://schemas.microsoft.com/office/powerpoint/2010/main" val="1966828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2EAD4E8-EB7B-470E-95E9-1D5C59AB593D}"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fld id="{BDCFE140-782F-4D42-BE04-246C40BB2342}" type="slidenum">
              <a:rPr lang="ja-JP" altLang="en-US"/>
              <a:pPr/>
              <a:t>‹#›</a:t>
            </a:fld>
            <a:endParaRPr lang="ja-JP" altLang="en-US"/>
          </a:p>
        </p:txBody>
      </p:sp>
    </p:spTree>
    <p:extLst>
      <p:ext uri="{BB962C8B-B14F-4D97-AF65-F5344CB8AC3E}">
        <p14:creationId xmlns:p14="http://schemas.microsoft.com/office/powerpoint/2010/main" val="1401941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66D2FE7-BA67-401C-A3F4-51F7265B9448}" type="datetimeFigureOut">
              <a:rPr lang="ja-JP" altLang="en-US">
                <a:solidFill>
                  <a:prstClr val="black">
                    <a:tint val="75000"/>
                  </a:prstClr>
                </a:solidFill>
              </a:rPr>
              <a:pPr>
                <a:defRPr/>
              </a:pPr>
              <a:t>2018/3/29</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pPr fontAlgn="base">
              <a:spcBef>
                <a:spcPct val="0"/>
              </a:spcBef>
              <a:spcAft>
                <a:spcPct val="0"/>
              </a:spcAft>
            </a:pPr>
            <a:fld id="{1E95010B-6281-442D-A091-D5AFC6FFFD63}" type="slidenum">
              <a:rPr lang="ja-JP" altLang="en-US"/>
              <a:pPr fontAlgn="base">
                <a:spcBef>
                  <a:spcPct val="0"/>
                </a:spcBef>
                <a:spcAft>
                  <a:spcPct val="0"/>
                </a:spcAft>
              </a:pPr>
              <a:t>‹#›</a:t>
            </a:fld>
            <a:endParaRPr lang="ja-JP" altLang="en-US"/>
          </a:p>
        </p:txBody>
      </p:sp>
    </p:spTree>
    <p:extLst>
      <p:ext uri="{BB962C8B-B14F-4D97-AF65-F5344CB8AC3E}">
        <p14:creationId xmlns:p14="http://schemas.microsoft.com/office/powerpoint/2010/main" val="9787961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fontAlgn="base" hangingPunct="1">
              <a:spcBef>
                <a:spcPct val="0"/>
              </a:spcBef>
              <a:spcAft>
                <a:spcPct val="0"/>
              </a:spcAft>
            </a:pPr>
            <a:r>
              <a:rPr lang="ja-JP" altLang="en-US" sz="1000" b="1" dirty="0" smtClean="0">
                <a:solidFill>
                  <a:prstClr val="black"/>
                </a:solidFill>
                <a:latin typeface="Calibri" panose="020F0502020204030204" pitchFamily="34" charset="0"/>
              </a:rPr>
              <a:t>鶴ヶ城</a:t>
            </a:r>
            <a:endParaRPr lang="en-US" altLang="ja-JP" sz="1000" b="1" dirty="0">
              <a:solidFill>
                <a:prstClr val="black"/>
              </a:solidFill>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138885"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fontAlgn="base" hangingPunct="1">
              <a:spcBef>
                <a:spcPct val="0"/>
              </a:spcBef>
              <a:spcAft>
                <a:spcPct val="0"/>
              </a:spcAft>
            </a:pPr>
            <a:r>
              <a:rPr lang="ja-JP" altLang="en-US" sz="1000" b="1" dirty="0" smtClean="0">
                <a:solidFill>
                  <a:prstClr val="black"/>
                </a:solidFill>
                <a:latin typeface="Calibri" panose="020F0502020204030204" pitchFamily="34" charset="0"/>
              </a:rPr>
              <a:t>置賜地域農作業体験</a:t>
            </a:r>
            <a:endParaRPr lang="en-US" altLang="ja-JP" sz="1000" b="1" dirty="0">
              <a:solidFill>
                <a:prstClr val="black"/>
              </a:solidFill>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155457"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fontAlgn="base" hangingPunct="1">
              <a:spcBef>
                <a:spcPct val="0"/>
              </a:spcBef>
              <a:spcAft>
                <a:spcPct val="0"/>
              </a:spcAft>
            </a:pPr>
            <a:r>
              <a:rPr lang="ja-JP" altLang="en-US" sz="1000" b="1" dirty="0">
                <a:solidFill>
                  <a:prstClr val="black"/>
                </a:solidFill>
                <a:latin typeface="Calibri" panose="020F0502020204030204" pitchFamily="34" charset="0"/>
              </a:rPr>
              <a:t>山寺（立石寺）</a:t>
            </a:r>
            <a:endParaRPr lang="en-US" altLang="ja-JP" sz="1000" b="1" dirty="0">
              <a:solidFill>
                <a:prstClr val="black"/>
              </a:solidFill>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ja-JP" altLang="en-US" dirty="0">
              <a:solidFill>
                <a:prstClr val="black"/>
              </a:solidFill>
            </a:endParaRPr>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fontAlgn="base" hangingPunct="1">
              <a:spcBef>
                <a:spcPct val="0"/>
              </a:spcBef>
              <a:spcAft>
                <a:spcPct val="0"/>
              </a:spcAft>
            </a:pPr>
            <a:r>
              <a:rPr lang="zh-TW" altLang="en-US" sz="1400" dirty="0">
                <a:solidFill>
                  <a:srgbClr val="E9463F"/>
                </a:solidFill>
                <a:latin typeface="HGS創英角ｺﾞｼｯｸUB" panose="020B0900000000000000" pitchFamily="34" charset="-128"/>
                <a:ea typeface="HGS創英角ｺﾞｼｯｸUB" panose="020B0900000000000000" pitchFamily="34" charset="-128"/>
              </a:rPr>
              <a:t>置賜地区農村生活体験</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山形</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2113777339"/>
              </p:ext>
            </p:extLst>
          </p:nvPr>
        </p:nvGraphicFramePr>
        <p:xfrm>
          <a:off x="7937" y="871844"/>
          <a:ext cx="6652295" cy="3709283"/>
        </p:xfrm>
        <a:graphic>
          <a:graphicData uri="http://schemas.openxmlformats.org/drawingml/2006/table">
            <a:tbl>
              <a:tblPr/>
              <a:tblGrid>
                <a:gridCol w="369593">
                  <a:extLst>
                    <a:ext uri="{9D8B030D-6E8A-4147-A177-3AD203B41FA5}">
                      <a16:colId xmlns:a16="http://schemas.microsoft.com/office/drawing/2014/main" xmlns="" val="20000"/>
                    </a:ext>
                  </a:extLst>
                </a:gridCol>
                <a:gridCol w="5361544">
                  <a:extLst>
                    <a:ext uri="{9D8B030D-6E8A-4147-A177-3AD203B41FA5}">
                      <a16:colId xmlns:a16="http://schemas.microsoft.com/office/drawing/2014/main" xmlns="" val="20001"/>
                    </a:ext>
                  </a:extLst>
                </a:gridCol>
                <a:gridCol w="921158">
                  <a:extLst>
                    <a:ext uri="{9D8B030D-6E8A-4147-A177-3AD203B41FA5}">
                      <a16:colId xmlns:a16="http://schemas.microsoft.com/office/drawing/2014/main" xmlns="" val="20003"/>
                    </a:ext>
                  </a:extLst>
                </a:gridCol>
              </a:tblGrid>
              <a:tr h="47766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xmlns="" val="10000"/>
                  </a:ext>
                </a:extLst>
              </a:tr>
              <a:tr h="107720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a:t>
                      </a:r>
                      <a:r>
                        <a:rPr kumimoji="1" lang="ja-JP" altLang="en-US" sz="900" b="0" i="0" u="none" strike="noStrike" cap="none" normalizeH="0" baseline="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昼食）</a:t>
                      </a:r>
                      <a:r>
                        <a:rPr kumimoji="1" lang="ja-JP" altLang="en-US" sz="900" b="0" i="0" u="none" strike="noStrike" cap="none" normalizeH="0" baseline="0" smtClean="0">
                          <a:ln>
                            <a:noFill/>
                          </a:ln>
                          <a:solidFill>
                            <a:schemeClr val="tx1"/>
                          </a:solidFill>
                          <a:effectLst/>
                          <a:latin typeface="+mn-ea"/>
                          <a:ea typeface="+mn-ea"/>
                        </a:rPr>
                        <a:t>＝＝会津若松</a:t>
                      </a:r>
                      <a:r>
                        <a:rPr kumimoji="1" lang="ja-JP" altLang="en-US" sz="900" b="0" i="0" u="none" strike="noStrike" cap="none" normalizeH="0" baseline="0" dirty="0" smtClean="0">
                          <a:ln>
                            <a:noFill/>
                          </a:ln>
                          <a:solidFill>
                            <a:schemeClr val="tx1"/>
                          </a:solidFill>
                          <a:effectLst/>
                          <a:latin typeface="+mn-ea"/>
                          <a:ea typeface="+mn-ea"/>
                        </a:rPr>
                        <a:t>市内自主研修（鶴ヶ城、飯盛山等）＝＝（</a:t>
                      </a:r>
                      <a:r>
                        <a:rPr kumimoji="1" lang="en-US" altLang="ja-JP" sz="900" b="0" i="0" u="none" strike="noStrike" cap="none" normalizeH="0" baseline="0" dirty="0" smtClean="0">
                          <a:ln>
                            <a:noFill/>
                          </a:ln>
                          <a:solidFill>
                            <a:schemeClr val="tx1"/>
                          </a:solidFill>
                          <a:effectLst/>
                          <a:latin typeface="+mn-ea"/>
                          <a:ea typeface="+mn-ea"/>
                        </a:rPr>
                        <a:t>110</a:t>
                      </a:r>
                      <a:r>
                        <a:rPr kumimoji="1" lang="ja-JP" altLang="en-US" sz="900" b="0" i="0" u="none" strike="noStrike" cap="none" normalizeH="0" baseline="0" dirty="0" smtClean="0">
                          <a:ln>
                            <a:noFill/>
                          </a:ln>
                          <a:solidFill>
                            <a:schemeClr val="tx1"/>
                          </a:solidFill>
                          <a:effectLst/>
                          <a:latin typeface="+mn-ea"/>
                          <a:ea typeface="+mn-ea"/>
                        </a:rPr>
                        <a:t>分）＝＝赤湯温泉泊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山形県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赤湯温泉</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r h="107720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40</a:t>
                      </a:r>
                      <a:r>
                        <a:rPr kumimoji="1" lang="ja-JP" altLang="en-US" sz="900" b="0" i="0" u="none" strike="noStrike" cap="none" normalizeH="0" baseline="0" dirty="0" smtClean="0">
                          <a:ln>
                            <a:noFill/>
                          </a:ln>
                          <a:solidFill>
                            <a:schemeClr val="tx1"/>
                          </a:solidFill>
                          <a:effectLst/>
                          <a:latin typeface="+mn-ea"/>
                          <a:ea typeface="+mn-ea"/>
                        </a:rPr>
                        <a:t>分）＝＝入村式・・・置賜地域農作業体験（米沢市・長井市・川西町・高畠町・飯豊町・</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白鷹町）</a:t>
                      </a:r>
                      <a:r>
                        <a:rPr kumimoji="1" lang="ja-JP" altLang="en-US" sz="900" b="0" i="0" u="none" strike="noStrike" cap="none" normalizeH="0" baseline="0" smtClean="0">
                          <a:ln>
                            <a:noFill/>
                          </a:ln>
                          <a:solidFill>
                            <a:schemeClr val="tx1"/>
                          </a:solidFill>
                          <a:effectLst/>
                          <a:latin typeface="+mn-ea"/>
                          <a:ea typeface="+mn-ea"/>
                        </a:rPr>
                        <a:t>＝＝農家</a:t>
                      </a:r>
                      <a:r>
                        <a:rPr kumimoji="1" lang="ja-JP" altLang="en-US" sz="900" b="0" i="0" u="none" strike="noStrike" cap="none" normalizeH="0" baseline="0" dirty="0" smtClean="0">
                          <a:ln>
                            <a:noFill/>
                          </a:ln>
                          <a:solidFill>
                            <a:schemeClr val="tx1"/>
                          </a:solidFill>
                          <a:effectLst/>
                          <a:latin typeface="+mn-ea"/>
                          <a:ea typeface="+mn-ea"/>
                        </a:rPr>
                        <a:t>民泊</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山形県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農家民泊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2"/>
                  </a:ext>
                </a:extLst>
              </a:tr>
              <a:tr h="107720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宿泊地・・・・・離村式</a:t>
                      </a:r>
                      <a:r>
                        <a:rPr kumimoji="1" lang="ja-JP" altLang="en-US" sz="900" b="0" i="0" u="none" strike="noStrike" cap="none" normalizeH="0" baseline="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90</a:t>
                      </a:r>
                      <a:r>
                        <a:rPr kumimoji="1" lang="ja-JP" altLang="en-US" sz="900" b="0" i="0" u="none" strike="noStrike" cap="none" normalizeH="0" baseline="0" dirty="0" smtClean="0">
                          <a:ln>
                            <a:noFill/>
                          </a:ln>
                          <a:solidFill>
                            <a:schemeClr val="tx1"/>
                          </a:solidFill>
                          <a:effectLst/>
                          <a:latin typeface="+mn-ea"/>
                          <a:ea typeface="+mn-ea"/>
                        </a:rPr>
                        <a:t>分）＝＝山寺（立石寺）＝＝（昼食）</a:t>
                      </a:r>
                      <a:r>
                        <a:rPr kumimoji="1" lang="ja-JP" altLang="en-US" sz="900" b="0" i="0" u="none" strike="noStrike" cap="none" normalizeH="0" baseline="0" smtClean="0">
                          <a:ln>
                            <a:noFill/>
                          </a:ln>
                          <a:solidFill>
                            <a:schemeClr val="tx1"/>
                          </a:solidFill>
                          <a:effectLst/>
                          <a:latin typeface="+mn-ea"/>
                          <a:ea typeface="+mn-ea"/>
                        </a:rPr>
                        <a:t>＝＝各地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fontAlgn="base" hangingPunct="1">
              <a:spcBef>
                <a:spcPct val="0"/>
              </a:spcBef>
              <a:spcAft>
                <a:spcPct val="0"/>
              </a:spcAft>
            </a:pPr>
            <a:r>
              <a:rPr lang="ja-JP" altLang="en-US" sz="1400" dirty="0">
                <a:solidFill>
                  <a:prstClr val="black"/>
                </a:solidFill>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05" name="正方形/長方形 104"/>
          <p:cNvSpPr/>
          <p:nvPr/>
        </p:nvSpPr>
        <p:spPr>
          <a:xfrm>
            <a:off x="2289459" y="5009726"/>
            <a:ext cx="2138526"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07" name="正方形/長方形 106"/>
          <p:cNvSpPr/>
          <p:nvPr/>
        </p:nvSpPr>
        <p:spPr>
          <a:xfrm>
            <a:off x="4572000" y="5011200"/>
            <a:ext cx="2154565"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2148" name="テキスト ボックス 63"/>
          <p:cNvSpPr txBox="1">
            <a:spLocks noChangeArrowheads="1"/>
          </p:cNvSpPr>
          <p:nvPr/>
        </p:nvSpPr>
        <p:spPr bwMode="auto">
          <a:xfrm>
            <a:off x="5596314" y="5250495"/>
            <a:ext cx="112043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fontAlgn="base">
              <a:spcBef>
                <a:spcPct val="0"/>
              </a:spcBef>
              <a:spcAft>
                <a:spcPct val="0"/>
              </a:spcAft>
            </a:pPr>
            <a:r>
              <a:rPr lang="ja-JP" altLang="en-US" sz="700" dirty="0">
                <a:solidFill>
                  <a:prstClr val="black"/>
                </a:solidFill>
                <a:latin typeface="Calibri" panose="020F0502020204030204" pitchFamily="34" charset="0"/>
              </a:rPr>
              <a:t>宝珠山立石寺を中心とする山寺は</a:t>
            </a:r>
            <a:r>
              <a:rPr lang="ja-JP" altLang="en-US" sz="700" dirty="0" smtClean="0">
                <a:solidFill>
                  <a:prstClr val="black"/>
                </a:solidFill>
                <a:latin typeface="Calibri" panose="020F0502020204030204" pitchFamily="34" charset="0"/>
              </a:rPr>
              <a:t>、松尾</a:t>
            </a:r>
            <a:r>
              <a:rPr lang="ja-JP" altLang="en-US" sz="700" dirty="0">
                <a:solidFill>
                  <a:prstClr val="black"/>
                </a:solidFill>
                <a:latin typeface="Calibri" panose="020F0502020204030204" pitchFamily="34" charset="0"/>
              </a:rPr>
              <a:t>芭蕉</a:t>
            </a:r>
            <a:r>
              <a:rPr lang="ja-JP" altLang="en-US" sz="700" dirty="0" smtClean="0">
                <a:solidFill>
                  <a:prstClr val="black"/>
                </a:solidFill>
                <a:latin typeface="Calibri" panose="020F0502020204030204" pitchFamily="34" charset="0"/>
              </a:rPr>
              <a:t>も訪れて</a:t>
            </a:r>
            <a:r>
              <a:rPr lang="ja-JP" altLang="en-US" sz="700" dirty="0">
                <a:solidFill>
                  <a:prstClr val="black"/>
                </a:solidFill>
                <a:latin typeface="Calibri" panose="020F0502020204030204" pitchFamily="34" charset="0"/>
              </a:rPr>
              <a:t>一泊し、</a:t>
            </a:r>
            <a:r>
              <a:rPr lang="en-US" altLang="ja-JP" sz="700" dirty="0">
                <a:solidFill>
                  <a:prstClr val="black"/>
                </a:solidFill>
                <a:latin typeface="Calibri" panose="020F0502020204030204" pitchFamily="34" charset="0"/>
              </a:rPr>
              <a:t>『</a:t>
            </a:r>
            <a:r>
              <a:rPr lang="ja-JP" altLang="en-US" sz="700" dirty="0">
                <a:solidFill>
                  <a:prstClr val="black"/>
                </a:solidFill>
                <a:latin typeface="Calibri" panose="020F0502020204030204" pitchFamily="34" charset="0"/>
              </a:rPr>
              <a:t>閑さや岩にしみ入る蝉の声</a:t>
            </a:r>
            <a:r>
              <a:rPr lang="en-US" altLang="ja-JP" sz="700" dirty="0">
                <a:solidFill>
                  <a:prstClr val="black"/>
                </a:solidFill>
                <a:latin typeface="Calibri" panose="020F0502020204030204" pitchFamily="34" charset="0"/>
              </a:rPr>
              <a:t>』</a:t>
            </a:r>
            <a:r>
              <a:rPr lang="ja-JP" altLang="en-US" sz="700" dirty="0">
                <a:solidFill>
                  <a:prstClr val="black"/>
                </a:solidFill>
                <a:latin typeface="Calibri" panose="020F0502020204030204" pitchFamily="34" charset="0"/>
              </a:rPr>
              <a:t>の名句を「</a:t>
            </a:r>
            <a:r>
              <a:rPr lang="ja-JP" altLang="en-US" sz="700" dirty="0" err="1">
                <a:solidFill>
                  <a:prstClr val="black"/>
                </a:solidFill>
                <a:latin typeface="Calibri" panose="020F0502020204030204" pitchFamily="34" charset="0"/>
              </a:rPr>
              <a:t>おくの</a:t>
            </a:r>
            <a:r>
              <a:rPr lang="ja-JP" altLang="en-US" sz="700" dirty="0">
                <a:solidFill>
                  <a:prstClr val="black"/>
                </a:solidFill>
                <a:latin typeface="Calibri" panose="020F0502020204030204" pitchFamily="34" charset="0"/>
              </a:rPr>
              <a:t>ほそ道」に残しています。</a:t>
            </a:r>
          </a:p>
        </p:txBody>
      </p:sp>
      <p:pic>
        <p:nvPicPr>
          <p:cNvPr id="3" name="図 2">
            <a:extLst>
              <a:ext uri="{FF2B5EF4-FFF2-40B4-BE49-F238E27FC236}">
                <a16:creationId xmlns:a16="http://schemas.microsoft.com/office/drawing/2014/main" xmlns=""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a16="http://schemas.microsoft.com/office/drawing/2014/main" xmlns="" id="{93F76B8F-10FF-BE44-8688-F932A9EFF90C}"/>
              </a:ext>
            </a:extLst>
          </p:cNvPr>
          <p:cNvSpPr txBox="1"/>
          <p:nvPr/>
        </p:nvSpPr>
        <p:spPr>
          <a:xfrm>
            <a:off x="2987824" y="4563527"/>
            <a:ext cx="3677610" cy="215444"/>
          </a:xfrm>
          <a:prstGeom prst="rect">
            <a:avLst/>
          </a:prstGeom>
          <a:noFill/>
        </p:spPr>
        <p:txBody>
          <a:bodyPr wrap="none" rtlCol="0">
            <a:spAutoFit/>
          </a:bodyPr>
          <a:lstStyle/>
          <a:p>
            <a:pPr fontAlgn="base">
              <a:spcBef>
                <a:spcPct val="0"/>
              </a:spcBef>
              <a:spcAft>
                <a:spcPct val="0"/>
              </a:spcAft>
            </a:pPr>
            <a:r>
              <a:rPr lang="ja-JP" altLang="en-US" sz="800" dirty="0">
                <a:solidFill>
                  <a:prstClr val="black">
                    <a:lumMod val="95000"/>
                    <a:lumOff val="5000"/>
                  </a:prstClr>
                </a:solidFill>
                <a:latin typeface="Arial" panose="020B0604020202020204" pitchFamily="34" charset="0"/>
              </a:rPr>
              <a:t>（凡例）　・・・：徒歩　 ■□■□：</a:t>
            </a:r>
            <a:r>
              <a:rPr lang="en-US" altLang="ja-JP" sz="800" dirty="0">
                <a:solidFill>
                  <a:prstClr val="black">
                    <a:lumMod val="95000"/>
                    <a:lumOff val="5000"/>
                  </a:prstClr>
                </a:solidFill>
                <a:latin typeface="Arial" panose="020B0604020202020204" pitchFamily="34" charset="0"/>
              </a:rPr>
              <a:t>JR</a:t>
            </a:r>
            <a:r>
              <a:rPr lang="ja-JP" altLang="en-US" sz="800" dirty="0">
                <a:solidFill>
                  <a:prstClr val="black">
                    <a:lumMod val="95000"/>
                    <a:lumOff val="5000"/>
                  </a:prstClr>
                </a:solidFill>
                <a:latin typeface="Arial" panose="020B0604020202020204" pitchFamily="34" charset="0"/>
              </a:rPr>
              <a:t>　＝＝＝：バス　 ～～～：船舶　－－－：航空機</a:t>
            </a:r>
          </a:p>
        </p:txBody>
      </p:sp>
      <p:pic>
        <p:nvPicPr>
          <p:cNvPr id="26" name="図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619" y="5288806"/>
            <a:ext cx="1130305" cy="769354"/>
          </a:xfrm>
          <a:prstGeom prst="rect">
            <a:avLst/>
          </a:prstGeom>
          <a:ln>
            <a:noFill/>
          </a:ln>
          <a:effectLst/>
        </p:spPr>
      </p:pic>
      <p:pic>
        <p:nvPicPr>
          <p:cNvPr id="27" name="図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29533" y="5288806"/>
            <a:ext cx="1018331" cy="763748"/>
          </a:xfrm>
          <a:prstGeom prst="rect">
            <a:avLst/>
          </a:prstGeom>
          <a:ln>
            <a:noFill/>
          </a:ln>
          <a:effectLst/>
        </p:spPr>
      </p:pic>
      <p:pic>
        <p:nvPicPr>
          <p:cNvPr id="29" name="図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28384" y="5286906"/>
            <a:ext cx="967930" cy="771254"/>
          </a:xfrm>
          <a:prstGeom prst="rect">
            <a:avLst/>
          </a:prstGeom>
          <a:ln>
            <a:noFill/>
          </a:ln>
          <a:effectLst/>
        </p:spPr>
      </p:pic>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a:defRPr/>
                </a:pPr>
                <a:r>
                  <a:rPr lang="ja-JP" altLang="en-US" sz="1200" b="1" u="sng" spc="300" dirty="0">
                    <a:solidFill>
                      <a:prstClr val="black"/>
                    </a:solidFill>
                    <a:effectLst>
                      <a:outerShdw blurRad="38100" dist="38100" dir="2700000" algn="tl">
                        <a:srgbClr val="000000">
                          <a:alpha val="43137"/>
                        </a:srgbClr>
                      </a:outerShdw>
                    </a:effectLst>
                  </a:rPr>
                  <a:t>東北ルートマップ</a:t>
                </a:r>
                <a:endParaRPr lang="en-US" altLang="ja-JP" sz="1200" b="1" u="sng" spc="300" dirty="0">
                  <a:solidFill>
                    <a:prstClr val="black"/>
                  </a:solidFill>
                  <a:effectLst>
                    <a:outerShdw blurRad="38100" dist="38100" dir="2700000" algn="tl">
                      <a:srgbClr val="000000">
                        <a:alpha val="43137"/>
                      </a:srgbClr>
                    </a:outerShdw>
                  </a:effectLst>
                </a:endParaRPr>
              </a:p>
            </p:txBody>
          </p:sp>
          <p:pic>
            <p:nvPicPr>
              <p:cNvPr id="49" name="Picture 4" descr="\\Seisakuserver\メンバー\奥山豊\教育旅行map\PPTマップ.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3" name="直線コネクタ 52"/>
              <p:cNvCxnSpPr>
                <a:stCxn id="70" idx="2"/>
                <a:endCxn id="58" idx="2"/>
              </p:cNvCxnSpPr>
              <p:nvPr/>
            </p:nvCxnSpPr>
            <p:spPr>
              <a:xfrm flipH="1" flipV="1">
                <a:off x="7842011" y="2750977"/>
                <a:ext cx="365683" cy="27761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6" name="テキスト ボックス 77"/>
              <p:cNvSpPr txBox="1">
                <a:spLocks noChangeArrowheads="1"/>
              </p:cNvSpPr>
              <p:nvPr/>
            </p:nvSpPr>
            <p:spPr bwMode="auto">
              <a:xfrm>
                <a:off x="7422381" y="2761046"/>
                <a:ext cx="389355"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fontAlgn="base" hangingPunct="1">
                  <a:spcBef>
                    <a:spcPct val="0"/>
                  </a:spcBef>
                  <a:spcAft>
                    <a:spcPct val="0"/>
                  </a:spcAft>
                </a:pPr>
                <a:r>
                  <a:rPr lang="ja-JP" altLang="en-US" sz="600" dirty="0" smtClean="0">
                    <a:solidFill>
                      <a:srgbClr val="12923D"/>
                    </a:solidFill>
                    <a:latin typeface="Calibri" panose="020F0502020204030204" pitchFamily="34" charset="0"/>
                  </a:rPr>
                  <a:t>鶴ヶ城</a:t>
                </a:r>
                <a:endParaRPr lang="en-US" altLang="ja-JP" sz="600" dirty="0" smtClean="0">
                  <a:solidFill>
                    <a:srgbClr val="12923D"/>
                  </a:solidFill>
                  <a:latin typeface="Calibri" panose="020F0502020204030204" pitchFamily="34" charset="0"/>
                </a:endParaRPr>
              </a:p>
              <a:p>
                <a:pPr algn="r" eaLnBrk="1" fontAlgn="base" hangingPunct="1">
                  <a:spcBef>
                    <a:spcPct val="0"/>
                  </a:spcBef>
                  <a:spcAft>
                    <a:spcPct val="0"/>
                  </a:spcAft>
                </a:pPr>
                <a:r>
                  <a:rPr lang="ja-JP" altLang="en-US" sz="600" dirty="0" smtClean="0">
                    <a:solidFill>
                      <a:srgbClr val="12923D"/>
                    </a:solidFill>
                    <a:latin typeface="Calibri" panose="020F0502020204030204" pitchFamily="34" charset="0"/>
                  </a:rPr>
                  <a:t>飯盛山</a:t>
                </a:r>
                <a:endParaRPr lang="ja-JP" altLang="en-US" sz="600" dirty="0">
                  <a:solidFill>
                    <a:srgbClr val="12923D"/>
                  </a:solidFill>
                  <a:latin typeface="Calibri" panose="020F0502020204030204" pitchFamily="34" charset="0"/>
                </a:endParaRPr>
              </a:p>
            </p:txBody>
          </p:sp>
          <p:cxnSp>
            <p:nvCxnSpPr>
              <p:cNvPr id="57" name="直線コネクタ 56"/>
              <p:cNvCxnSpPr>
                <a:stCxn id="69" idx="4"/>
                <a:endCxn id="56" idx="2"/>
              </p:cNvCxnSpPr>
              <p:nvPr/>
            </p:nvCxnSpPr>
            <p:spPr>
              <a:xfrm flipH="1" flipV="1">
                <a:off x="7617058" y="3021990"/>
                <a:ext cx="548448" cy="38818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8" name="テキスト ボックス 85"/>
              <p:cNvSpPr txBox="1">
                <a:spLocks noChangeArrowheads="1"/>
              </p:cNvSpPr>
              <p:nvPr/>
            </p:nvSpPr>
            <p:spPr bwMode="auto">
              <a:xfrm>
                <a:off x="7611281" y="2490033"/>
                <a:ext cx="461458"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fontAlgn="base" hangingPunct="1">
                  <a:spcBef>
                    <a:spcPct val="0"/>
                  </a:spcBef>
                  <a:spcAft>
                    <a:spcPct val="0"/>
                  </a:spcAft>
                </a:pPr>
                <a:r>
                  <a:rPr lang="ja-JP" altLang="en-US" sz="600" dirty="0">
                    <a:solidFill>
                      <a:srgbClr val="12923D"/>
                    </a:solidFill>
                    <a:latin typeface="Calibri" panose="020F0502020204030204" pitchFamily="34" charset="0"/>
                  </a:rPr>
                  <a:t>赤湯温泉</a:t>
                </a:r>
              </a:p>
              <a:p>
                <a:pPr eaLnBrk="1" fontAlgn="base" hangingPunct="1">
                  <a:spcBef>
                    <a:spcPct val="0"/>
                  </a:spcBef>
                  <a:spcAft>
                    <a:spcPct val="0"/>
                  </a:spcAft>
                </a:pPr>
                <a:r>
                  <a:rPr lang="ja-JP" altLang="en-US" sz="600" dirty="0" smtClean="0">
                    <a:solidFill>
                      <a:srgbClr val="12923D"/>
                    </a:solidFill>
                    <a:latin typeface="Calibri" panose="020F0502020204030204" pitchFamily="34" charset="0"/>
                  </a:rPr>
                  <a:t>置賜地域</a:t>
                </a:r>
                <a:endParaRPr lang="en-US" altLang="ja-JP" sz="600" dirty="0" smtClean="0">
                  <a:solidFill>
                    <a:srgbClr val="12923D"/>
                  </a:solidFill>
                  <a:latin typeface="Calibri" panose="020F0502020204030204" pitchFamily="34" charset="0"/>
                </a:endParaRPr>
              </a:p>
            </p:txBody>
          </p:sp>
          <p:cxnSp>
            <p:nvCxnSpPr>
              <p:cNvPr id="59" name="直線コネクタ 58"/>
              <p:cNvCxnSpPr>
                <a:stCxn id="67" idx="5"/>
              </p:cNvCxnSpPr>
              <p:nvPr/>
            </p:nvCxnSpPr>
            <p:spPr>
              <a:xfrm flipH="1" flipV="1">
                <a:off x="7909027" y="2321719"/>
                <a:ext cx="476794" cy="53833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7702688" y="2147757"/>
                <a:ext cx="317252"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fontAlgn="base" hangingPunct="1">
                  <a:spcBef>
                    <a:spcPct val="0"/>
                  </a:spcBef>
                  <a:spcAft>
                    <a:spcPct val="0"/>
                  </a:spcAft>
                </a:pPr>
                <a:r>
                  <a:rPr lang="ja-JP" altLang="en-US" sz="600" dirty="0" smtClean="0">
                    <a:solidFill>
                      <a:srgbClr val="12923D"/>
                    </a:solidFill>
                    <a:latin typeface="ＭＳ Ｐゴシック" panose="020B0600070205080204" pitchFamily="34" charset="-128"/>
                  </a:rPr>
                  <a:t>山寺</a:t>
                </a:r>
                <a:endParaRPr lang="ja-JP" altLang="en-US" sz="600" dirty="0">
                  <a:solidFill>
                    <a:srgbClr val="12923D"/>
                  </a:solidFill>
                  <a:latin typeface="ＭＳ Ｐゴシック" panose="020B0600070205080204" pitchFamily="34" charset="-128"/>
                </a:endParaRPr>
              </a:p>
            </p:txBody>
          </p: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grpSp>
        <p:sp>
          <p:nvSpPr>
            <p:cNvPr id="67" name="円/楕円 66"/>
            <p:cNvSpPr/>
            <p:nvPr/>
          </p:nvSpPr>
          <p:spPr>
            <a:xfrm>
              <a:off x="8191582" y="323100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69" name="円/楕円 68"/>
            <p:cNvSpPr/>
            <p:nvPr/>
          </p:nvSpPr>
          <p:spPr>
            <a:xfrm>
              <a:off x="7975558" y="380707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70" name="円/楕円 69"/>
            <p:cNvSpPr/>
            <p:nvPr/>
          </p:nvSpPr>
          <p:spPr>
            <a:xfrm>
              <a:off x="8047566" y="34290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grpSp>
      <p:sp>
        <p:nvSpPr>
          <p:cNvPr id="38" name="テキスト ボックス 63"/>
          <p:cNvSpPr txBox="1">
            <a:spLocks noChangeArrowheads="1"/>
          </p:cNvSpPr>
          <p:nvPr/>
        </p:nvSpPr>
        <p:spPr bwMode="auto">
          <a:xfrm>
            <a:off x="3314654" y="5238044"/>
            <a:ext cx="116742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fontAlgn="base">
              <a:spcBef>
                <a:spcPct val="0"/>
              </a:spcBef>
              <a:spcAft>
                <a:spcPct val="0"/>
              </a:spcAft>
            </a:pPr>
            <a:r>
              <a:rPr lang="ja-JP" altLang="en-US" sz="700" dirty="0" smtClean="0">
                <a:solidFill>
                  <a:prstClr val="black"/>
                </a:solidFill>
                <a:latin typeface="Calibri" panose="020F0502020204030204" pitchFamily="34" charset="0"/>
              </a:rPr>
              <a:t>季節に合わせた農作業体験を行います。農作業を通して農村や農作物の大切さを学びます。</a:t>
            </a:r>
            <a:endParaRPr lang="en-US" altLang="ja-JP" sz="700" dirty="0" smtClean="0">
              <a:solidFill>
                <a:prstClr val="black"/>
              </a:solidFill>
              <a:latin typeface="Calibri" panose="020F0502020204030204" pitchFamily="34" charset="0"/>
            </a:endParaRPr>
          </a:p>
          <a:p>
            <a:pPr fontAlgn="base">
              <a:spcBef>
                <a:spcPct val="0"/>
              </a:spcBef>
              <a:spcAft>
                <a:spcPct val="0"/>
              </a:spcAft>
            </a:pPr>
            <a:r>
              <a:rPr lang="ja-JP" altLang="en-US" sz="700" dirty="0">
                <a:solidFill>
                  <a:prstClr val="black"/>
                </a:solidFill>
                <a:latin typeface="Calibri" panose="020F0502020204030204" pitchFamily="34" charset="0"/>
              </a:rPr>
              <a:t>米沢市・長井市・川西町・高畠町・飯豊町</a:t>
            </a:r>
            <a:r>
              <a:rPr lang="ja-JP" altLang="en-US" sz="700" dirty="0" smtClean="0">
                <a:solidFill>
                  <a:prstClr val="black"/>
                </a:solidFill>
                <a:latin typeface="Calibri" panose="020F0502020204030204" pitchFamily="34" charset="0"/>
              </a:rPr>
              <a:t>・白鷹町での広域連携受入可。</a:t>
            </a:r>
            <a:endParaRPr lang="en-US" altLang="ja-JP" sz="700" dirty="0" smtClean="0">
              <a:solidFill>
                <a:prstClr val="black"/>
              </a:solidFill>
              <a:latin typeface="Calibri" panose="020F0502020204030204" pitchFamily="34" charset="0"/>
            </a:endParaRPr>
          </a:p>
          <a:p>
            <a:pPr fontAlgn="base">
              <a:spcBef>
                <a:spcPct val="0"/>
              </a:spcBef>
              <a:spcAft>
                <a:spcPct val="0"/>
              </a:spcAft>
            </a:pPr>
            <a:endParaRPr lang="ja-JP" altLang="en-US" sz="700" dirty="0">
              <a:solidFill>
                <a:prstClr val="black"/>
              </a:solidFill>
              <a:latin typeface="Calibri" panose="020F0502020204030204" pitchFamily="34" charset="0"/>
            </a:endParaRPr>
          </a:p>
        </p:txBody>
      </p:sp>
      <p:sp>
        <p:nvSpPr>
          <p:cNvPr id="39" name="テキスト ボックス 63"/>
          <p:cNvSpPr txBox="1">
            <a:spLocks noChangeArrowheads="1"/>
          </p:cNvSpPr>
          <p:nvPr/>
        </p:nvSpPr>
        <p:spPr bwMode="auto">
          <a:xfrm>
            <a:off x="1137561" y="5229200"/>
            <a:ext cx="1120434"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fontAlgn="base">
              <a:spcBef>
                <a:spcPct val="0"/>
              </a:spcBef>
              <a:spcAft>
                <a:spcPct val="0"/>
              </a:spcAft>
            </a:pPr>
            <a:r>
              <a:rPr lang="ja-JP" altLang="en-US" sz="700" dirty="0">
                <a:solidFill>
                  <a:prstClr val="black"/>
                </a:solidFill>
                <a:latin typeface="Calibri" panose="020F0502020204030204" pitchFamily="34" charset="0"/>
              </a:rPr>
              <a:t>戊辰戦争が歴史の転換点に大きく関わったことを知ることによって、歴史の出来事を体系的にとらえる力や歴史的事件の因果関係を考える力を養います。</a:t>
            </a:r>
          </a:p>
        </p:txBody>
      </p:sp>
    </p:spTree>
    <p:extLst>
      <p:ext uri="{BB962C8B-B14F-4D97-AF65-F5344CB8AC3E}">
        <p14:creationId xmlns:p14="http://schemas.microsoft.com/office/powerpoint/2010/main" val="26721124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rotWithShape="0">
          <a:gsLst>
            <a:gs pos="0">
              <a:srgbClr val="F5EBFF"/>
            </a:gs>
            <a:gs pos="100000">
              <a:schemeClr val="bg1"/>
            </a:gs>
          </a:gsLst>
          <a:lin ang="5400000" scaled="1"/>
        </a:gradFill>
        <a:ln w="9525">
          <a:noFill/>
          <a:miter lim="800000"/>
          <a:headEnd/>
          <a:tailEnd/>
        </a:ln>
      </a:spPr>
      <a:bodyPr wrap="none" anchor="ctr"/>
      <a:lstStyle>
        <a:defPPr>
          <a:defRPr>
            <a:latin typeface="Calibri" pitchFamily="34" charset="0"/>
          </a:defRPr>
        </a:defPPr>
      </a:lstStyle>
    </a:spDef>
  </a:objectDefaults>
  <a:extraClrSchemeLst/>
</a:theme>
</file>

<file path=docProps/app.xml><?xml version="1.0" encoding="utf-8"?>
<Properties xmlns="http://schemas.openxmlformats.org/officeDocument/2006/extended-properties" xmlns:vt="http://schemas.openxmlformats.org/officeDocument/2006/docPropsVTypes">
  <TotalTime>1</TotalTime>
  <Words>250</Words>
  <Application>Microsoft Office PowerPoint</Application>
  <PresentationFormat>画面に合わせる (4:3)</PresentationFormat>
  <Paragraphs>31</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2018-03-29T06:00:54Z</dcterms:created>
  <dcterms:modified xsi:type="dcterms:W3CDTF">2018-03-29T06:02:39Z</dcterms:modified>
</cp:coreProperties>
</file>