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71A4C-8663-47A2-AB6A-7617B4488652}"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F2637D-8078-400C-B61B-6191A676379E}" type="slidenum">
              <a:rPr kumimoji="1" lang="ja-JP" altLang="en-US" smtClean="0"/>
              <a:t>‹#›</a:t>
            </a:fld>
            <a:endParaRPr kumimoji="1" lang="ja-JP" altLang="en-US"/>
          </a:p>
        </p:txBody>
      </p:sp>
    </p:spTree>
    <p:extLst>
      <p:ext uri="{BB962C8B-B14F-4D97-AF65-F5344CB8AC3E}">
        <p14:creationId xmlns:p14="http://schemas.microsoft.com/office/powerpoint/2010/main" val="22210184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DB1E4A3-EB20-4FCD-AFAE-BFD12E67BEF8}" type="slidenum">
              <a:rPr lang="ja-JP" altLang="en-US" smtClean="0"/>
              <a:pPr/>
              <a:t>1</a:t>
            </a:fld>
            <a:endParaRPr lang="ja-JP" altLang="en-US"/>
          </a:p>
        </p:txBody>
      </p:sp>
    </p:spTree>
    <p:extLst>
      <p:ext uri="{BB962C8B-B14F-4D97-AF65-F5344CB8AC3E}">
        <p14:creationId xmlns:p14="http://schemas.microsoft.com/office/powerpoint/2010/main" val="218044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2239028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17777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1464819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503011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328827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3008183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416579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395960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2822169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148754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F7654E5-EF6B-4F1E-AF7A-F51515D2512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1035851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7654E5-EF6B-4F1E-AF7A-F51515D2512F}"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267E5-6061-4DEE-968C-4EDC21359EF5}" type="slidenum">
              <a:rPr kumimoji="1" lang="ja-JP" altLang="en-US" smtClean="0"/>
              <a:t>‹#›</a:t>
            </a:fld>
            <a:endParaRPr kumimoji="1" lang="ja-JP" altLang="en-US"/>
          </a:p>
        </p:txBody>
      </p:sp>
    </p:spTree>
    <p:extLst>
      <p:ext uri="{BB962C8B-B14F-4D97-AF65-F5344CB8AC3E}">
        <p14:creationId xmlns:p14="http://schemas.microsoft.com/office/powerpoint/2010/main" val="3618567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5" y="5009855"/>
            <a:ext cx="1930516"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盛岡手づくり村</a:t>
            </a:r>
            <a:endParaRPr lang="ja-JP" altLang="en-US"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7" y="5007146"/>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花巻ほんもの体験</a:t>
            </a: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花巻体験学習と宮沢賢治を学ぶ</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岩手県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3820494175"/>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各地＝＝＝盛岡市内自主研修（昼食）＝＝</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＝＝盛岡手づくり村（地場産業体験）＝＝</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＝＝盛岡・雫石周辺、つなぎ・鶯宿温泉等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つなぎ温泉</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鴬宿温泉　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＝＝宮沢賢治記念館＝＝</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＝＝花巻ほんもの体験（昼食・農林食、ものづくり</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体験）＝＝</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＝＝花巻温泉郷等</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花巻温泉郷　等</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＝＝とおの物語の館＝＝</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＝＝遠野ふるさと村山里体験（昼食）＝＝＝各地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7" y="5011200"/>
            <a:ext cx="193210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051720" y="5009726"/>
            <a:ext cx="2469737"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1999"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7" y="847723"/>
            <a:ext cx="2224345" cy="3715803"/>
            <a:chOff x="6822399" y="847723"/>
            <a:chExt cx="2224345" cy="3715803"/>
          </a:xfrm>
        </p:grpSpPr>
        <p:grpSp>
          <p:nvGrpSpPr>
            <p:cNvPr id="47" name="グループ化 46"/>
            <p:cNvGrpSpPr/>
            <p:nvPr/>
          </p:nvGrpSpPr>
          <p:grpSpPr>
            <a:xfrm>
              <a:off x="6822399" y="847723"/>
              <a:ext cx="2224345"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7" name="直線コネクタ 56"/>
              <p:cNvCxnSpPr>
                <a:stCxn id="45" idx="2"/>
              </p:cNvCxnSpPr>
              <p:nvPr/>
            </p:nvCxnSpPr>
            <p:spPr>
              <a:xfrm>
                <a:off x="8284524" y="1920495"/>
                <a:ext cx="358646" cy="18249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flipH="1">
                <a:off x="8095456" y="2102988"/>
                <a:ext cx="457920" cy="2542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492160" y="244644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2" name="円/楕円 41"/>
          <p:cNvSpPr/>
          <p:nvPr/>
        </p:nvSpPr>
        <p:spPr>
          <a:xfrm>
            <a:off x="8397578" y="244877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テキスト ボックス 85"/>
          <p:cNvSpPr txBox="1">
            <a:spLocks noChangeArrowheads="1"/>
          </p:cNvSpPr>
          <p:nvPr/>
        </p:nvSpPr>
        <p:spPr bwMode="auto">
          <a:xfrm>
            <a:off x="7409923" y="2454257"/>
            <a:ext cx="48410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盛岡手づくり村</a:t>
            </a:r>
            <a:endParaRPr lang="ja-JP" altLang="en-US" sz="600" dirty="0">
              <a:solidFill>
                <a:srgbClr val="12923D"/>
              </a:solidFill>
              <a:latin typeface="Calibri" panose="020F0502020204030204" pitchFamily="34" charset="0"/>
            </a:endParaRPr>
          </a:p>
        </p:txBody>
      </p:sp>
      <p:sp>
        <p:nvSpPr>
          <p:cNvPr id="45" name="テキスト ボックス 85"/>
          <p:cNvSpPr txBox="1">
            <a:spLocks noChangeArrowheads="1"/>
          </p:cNvSpPr>
          <p:nvPr/>
        </p:nvSpPr>
        <p:spPr bwMode="auto">
          <a:xfrm>
            <a:off x="7929788" y="2187382"/>
            <a:ext cx="36117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盛岡市内</a:t>
            </a:r>
            <a:endParaRPr lang="ja-JP" altLang="en-US" sz="600" dirty="0">
              <a:solidFill>
                <a:srgbClr val="12923D"/>
              </a:solidFill>
              <a:latin typeface="Calibri" panose="020F0502020204030204" pitchFamily="34" charset="0"/>
            </a:endParaRPr>
          </a:p>
        </p:txBody>
      </p:sp>
      <p:cxnSp>
        <p:nvCxnSpPr>
          <p:cNvPr id="36" name="直線コネクタ 35"/>
          <p:cNvCxnSpPr>
            <a:stCxn id="38" idx="3"/>
          </p:cNvCxnSpPr>
          <p:nvPr/>
        </p:nvCxnSpPr>
        <p:spPr>
          <a:xfrm flipH="1">
            <a:off x="8366229" y="2638071"/>
            <a:ext cx="126875" cy="19028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テキスト ボックス 85"/>
          <p:cNvSpPr txBox="1">
            <a:spLocks noChangeArrowheads="1"/>
          </p:cNvSpPr>
          <p:nvPr/>
        </p:nvSpPr>
        <p:spPr bwMode="auto">
          <a:xfrm>
            <a:off x="7934369" y="2828353"/>
            <a:ext cx="538609"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宮沢賢治記念館</a:t>
            </a:r>
            <a:endParaRPr lang="ja-JP" altLang="en-US" sz="600" dirty="0">
              <a:solidFill>
                <a:srgbClr val="12923D"/>
              </a:solidFill>
              <a:latin typeface="Calibri" panose="020F0502020204030204" pitchFamily="34" charset="0"/>
            </a:endParaRPr>
          </a:p>
        </p:txBody>
      </p:sp>
      <p:sp>
        <p:nvSpPr>
          <p:cNvPr id="38" name="円/楕円 37"/>
          <p:cNvSpPr/>
          <p:nvPr/>
        </p:nvSpPr>
        <p:spPr>
          <a:xfrm>
            <a:off x="8485200" y="2592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3" name="直線コネクタ 42"/>
          <p:cNvCxnSpPr>
            <a:stCxn id="50" idx="3"/>
          </p:cNvCxnSpPr>
          <p:nvPr/>
        </p:nvCxnSpPr>
        <p:spPr>
          <a:xfrm flipH="1">
            <a:off x="8549729" y="2710071"/>
            <a:ext cx="98175" cy="25994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テキスト ボックス 85"/>
          <p:cNvSpPr txBox="1">
            <a:spLocks noChangeArrowheads="1"/>
          </p:cNvSpPr>
          <p:nvPr/>
        </p:nvSpPr>
        <p:spPr bwMode="auto">
          <a:xfrm>
            <a:off x="7982144" y="2970020"/>
            <a:ext cx="69360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とおの物語の館</a:t>
            </a:r>
            <a:endParaRPr lang="ja-JP" altLang="en-US" sz="600" dirty="0">
              <a:solidFill>
                <a:srgbClr val="12923D"/>
              </a:solidFill>
              <a:latin typeface="Calibri" panose="020F0502020204030204" pitchFamily="34" charset="0"/>
            </a:endParaRPr>
          </a:p>
        </p:txBody>
      </p:sp>
      <p:sp>
        <p:nvSpPr>
          <p:cNvPr id="50" name="円/楕円 49"/>
          <p:cNvSpPr/>
          <p:nvPr/>
        </p:nvSpPr>
        <p:spPr>
          <a:xfrm>
            <a:off x="8640000" y="266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2" name="直線コネクタ 71"/>
          <p:cNvCxnSpPr>
            <a:stCxn id="74" idx="0"/>
            <a:endCxn id="73" idx="2"/>
          </p:cNvCxnSpPr>
          <p:nvPr/>
        </p:nvCxnSpPr>
        <p:spPr>
          <a:xfrm flipH="1" flipV="1">
            <a:off x="8554089" y="2338258"/>
            <a:ext cx="121661" cy="25885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3" name="テキスト ボックス 85"/>
          <p:cNvSpPr txBox="1">
            <a:spLocks noChangeArrowheads="1"/>
          </p:cNvSpPr>
          <p:nvPr/>
        </p:nvSpPr>
        <p:spPr bwMode="auto">
          <a:xfrm>
            <a:off x="8290963" y="2153592"/>
            <a:ext cx="52625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遠野ふるさと村</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山里体験</a:t>
            </a:r>
            <a:endParaRPr lang="ja-JP" altLang="en-US" sz="600" dirty="0">
              <a:solidFill>
                <a:srgbClr val="12923D"/>
              </a:solidFill>
              <a:latin typeface="Calibri" panose="020F0502020204030204" pitchFamily="34" charset="0"/>
            </a:endParaRPr>
          </a:p>
        </p:txBody>
      </p:sp>
      <p:sp>
        <p:nvSpPr>
          <p:cNvPr id="74" name="円/楕円 73"/>
          <p:cNvSpPr/>
          <p:nvPr/>
        </p:nvSpPr>
        <p:spPr>
          <a:xfrm>
            <a:off x="8648762" y="259710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5" name="直線コネクタ 74"/>
          <p:cNvCxnSpPr>
            <a:stCxn id="77" idx="2"/>
            <a:endCxn id="76" idx="3"/>
          </p:cNvCxnSpPr>
          <p:nvPr/>
        </p:nvCxnSpPr>
        <p:spPr>
          <a:xfrm flipH="1">
            <a:off x="7871132" y="2620988"/>
            <a:ext cx="550593" cy="5185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6" name="テキスト ボックス 85"/>
          <p:cNvSpPr txBox="1">
            <a:spLocks noChangeArrowheads="1"/>
          </p:cNvSpPr>
          <p:nvPr/>
        </p:nvSpPr>
        <p:spPr bwMode="auto">
          <a:xfrm>
            <a:off x="7273211" y="2626680"/>
            <a:ext cx="5979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花巻ほんもの体験</a:t>
            </a:r>
            <a:endParaRPr lang="ja-JP" altLang="en-US" sz="600" dirty="0">
              <a:solidFill>
                <a:srgbClr val="12923D"/>
              </a:solidFill>
              <a:latin typeface="Calibri" panose="020F0502020204030204" pitchFamily="34" charset="0"/>
            </a:endParaRPr>
          </a:p>
        </p:txBody>
      </p:sp>
      <p:sp>
        <p:nvSpPr>
          <p:cNvPr id="77" name="円/楕円 76"/>
          <p:cNvSpPr/>
          <p:nvPr/>
        </p:nvSpPr>
        <p:spPr>
          <a:xfrm>
            <a:off x="8421725" y="259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8" name="テキスト ボックス 34"/>
          <p:cNvSpPr txBox="1">
            <a:spLocks noChangeArrowheads="1"/>
          </p:cNvSpPr>
          <p:nvPr/>
        </p:nvSpPr>
        <p:spPr bwMode="auto">
          <a:xfrm>
            <a:off x="711425" y="5260317"/>
            <a:ext cx="122413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盛岡地域の地場産業を一堂に集めた複合体験施設。実際</a:t>
            </a:r>
            <a:r>
              <a:rPr lang="ja-JP" altLang="en-US" sz="700" dirty="0">
                <a:latin typeface="Calibri" panose="020F0502020204030204" pitchFamily="34" charset="0"/>
              </a:rPr>
              <a:t>に職人の手ほどきを</a:t>
            </a:r>
            <a:r>
              <a:rPr lang="ja-JP" altLang="en-US" sz="700" dirty="0" smtClean="0">
                <a:latin typeface="Calibri" panose="020F0502020204030204" pitchFamily="34" charset="0"/>
              </a:rPr>
              <a:t>受けながら、南部せんべいやさまざまな工芸品の「</a:t>
            </a:r>
            <a:r>
              <a:rPr lang="ja-JP" altLang="en-US" sz="700" dirty="0">
                <a:latin typeface="Calibri" panose="020F0502020204030204" pitchFamily="34" charset="0"/>
              </a:rPr>
              <a:t>ものづくり体験」が</a:t>
            </a:r>
            <a:r>
              <a:rPr lang="ja-JP" altLang="en-US" sz="700" dirty="0" smtClean="0">
                <a:latin typeface="Calibri" panose="020F0502020204030204" pitchFamily="34" charset="0"/>
              </a:rPr>
              <a:t>できます。</a:t>
            </a:r>
            <a:endParaRPr lang="ja-JP" altLang="en-US" sz="700" dirty="0">
              <a:latin typeface="Calibri" panose="020F0502020204030204" pitchFamily="34" charset="0"/>
            </a:endParaRPr>
          </a:p>
        </p:txBody>
      </p:sp>
      <p:pic>
        <p:nvPicPr>
          <p:cNvPr id="89" name="図 88"/>
          <p:cNvPicPr>
            <a:picLocks noChangeAspect="1"/>
          </p:cNvPicPr>
          <p:nvPr/>
        </p:nvPicPr>
        <p:blipFill rotWithShape="1">
          <a:blip r:embed="rId5" cstate="print">
            <a:extLst>
              <a:ext uri="{28A0092B-C50C-407E-A947-70E740481C1C}">
                <a14:useLocalDpi xmlns:a14="http://schemas.microsoft.com/office/drawing/2010/main" val="0"/>
              </a:ext>
            </a:extLst>
          </a:blip>
          <a:srcRect t="4805" b="-1"/>
          <a:stretch/>
        </p:blipFill>
        <p:spPr>
          <a:xfrm>
            <a:off x="75427" y="5256000"/>
            <a:ext cx="568738" cy="812430"/>
          </a:xfrm>
          <a:prstGeom prst="rect">
            <a:avLst/>
          </a:prstGeom>
        </p:spPr>
      </p:pic>
      <p:sp>
        <p:nvSpPr>
          <p:cNvPr id="94" name="テキスト ボックス 77"/>
          <p:cNvSpPr txBox="1">
            <a:spLocks noChangeArrowheads="1"/>
          </p:cNvSpPr>
          <p:nvPr/>
        </p:nvSpPr>
        <p:spPr bwMode="auto">
          <a:xfrm>
            <a:off x="6868800" y="5009855"/>
            <a:ext cx="2214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遠野ふるさと村</a:t>
            </a:r>
          </a:p>
        </p:txBody>
      </p:sp>
      <p:sp>
        <p:nvSpPr>
          <p:cNvPr id="95" name="テキスト ボックス 63"/>
          <p:cNvSpPr txBox="1">
            <a:spLocks noChangeArrowheads="1"/>
          </p:cNvSpPr>
          <p:nvPr/>
        </p:nvSpPr>
        <p:spPr bwMode="auto">
          <a:xfrm>
            <a:off x="7857091" y="5254337"/>
            <a:ext cx="128301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r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遠野の昔ながらの山里を再現した施設。遠野の文化と伝統を守る人</a:t>
            </a:r>
            <a:r>
              <a:rPr lang="ja-JP" altLang="en-US" sz="700" dirty="0" smtClean="0">
                <a:latin typeface="Calibri" panose="020F0502020204030204" pitchFamily="34" charset="0"/>
              </a:rPr>
              <a:t>「まぶりっと衆」が農作業をしつつ、インストラクターの役目も担います</a:t>
            </a:r>
            <a:r>
              <a:rPr lang="ja-JP" altLang="en-US" sz="700" dirty="0">
                <a:latin typeface="Calibri" panose="020F0502020204030204" pitchFamily="34" charset="0"/>
              </a:rPr>
              <a:t>。地元の</a:t>
            </a:r>
            <a:r>
              <a:rPr lang="ja-JP" altLang="en-US" sz="700" dirty="0" smtClean="0">
                <a:latin typeface="Calibri" panose="020F0502020204030204" pitchFamily="34" charset="0"/>
              </a:rPr>
              <a:t>高齢者と</a:t>
            </a:r>
            <a:r>
              <a:rPr lang="ja-JP" altLang="en-US" sz="700" dirty="0">
                <a:latin typeface="Calibri" panose="020F0502020204030204" pitchFamily="34" charset="0"/>
              </a:rPr>
              <a:t>の交流は、生徒の皆さんにも新鮮な出会いとなるはず</a:t>
            </a:r>
            <a:r>
              <a:rPr lang="ja-JP" altLang="en-US" sz="700" dirty="0" smtClean="0">
                <a:latin typeface="Calibri" panose="020F0502020204030204" pitchFamily="34" charset="0"/>
              </a:rPr>
              <a:t>です。</a:t>
            </a:r>
            <a:endParaRPr lang="ja-JP" altLang="en-US" sz="700" dirty="0">
              <a:latin typeface="Calibri" panose="020F0502020204030204" pitchFamily="34" charset="0"/>
            </a:endParaRPr>
          </a:p>
        </p:txBody>
      </p:sp>
      <p:sp>
        <p:nvSpPr>
          <p:cNvPr id="97" name="テキスト ボックス 77"/>
          <p:cNvSpPr txBox="1">
            <a:spLocks noChangeArrowheads="1"/>
          </p:cNvSpPr>
          <p:nvPr/>
        </p:nvSpPr>
        <p:spPr bwMode="auto">
          <a:xfrm>
            <a:off x="2051720" y="5024325"/>
            <a:ext cx="245908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宮沢賢治記念館</a:t>
            </a:r>
            <a:endParaRPr lang="ja-JP" altLang="en-US" sz="1000" b="1" dirty="0">
              <a:latin typeface="Calibri" panose="020F0502020204030204" pitchFamily="34" charset="0"/>
            </a:endParaRPr>
          </a:p>
        </p:txBody>
      </p:sp>
      <p:sp>
        <p:nvSpPr>
          <p:cNvPr id="98" name="テキスト ボックス 34"/>
          <p:cNvSpPr txBox="1">
            <a:spLocks noChangeArrowheads="1"/>
          </p:cNvSpPr>
          <p:nvPr/>
        </p:nvSpPr>
        <p:spPr bwMode="auto">
          <a:xfrm>
            <a:off x="3083335" y="5262717"/>
            <a:ext cx="1479505" cy="719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宮沢賢治の生涯を知ることができる</a:t>
            </a:r>
            <a:r>
              <a:rPr lang="ja-JP" altLang="en-US" sz="700" dirty="0">
                <a:latin typeface="Calibri" panose="020F0502020204030204" pitchFamily="34" charset="0"/>
              </a:rPr>
              <a:t>施設</a:t>
            </a:r>
            <a:r>
              <a:rPr lang="ja-JP" altLang="en-US" sz="700" dirty="0" smtClean="0">
                <a:latin typeface="Calibri" panose="020F0502020204030204" pitchFamily="34" charset="0"/>
              </a:rPr>
              <a:t>。映像</a:t>
            </a:r>
            <a:r>
              <a:rPr lang="ja-JP" altLang="en-US" sz="700" dirty="0">
                <a:latin typeface="Calibri" panose="020F0502020204030204" pitchFamily="34" charset="0"/>
              </a:rPr>
              <a:t>や関係資料</a:t>
            </a:r>
            <a:r>
              <a:rPr lang="ja-JP" altLang="en-US" sz="700" dirty="0" smtClean="0">
                <a:latin typeface="Calibri" panose="020F0502020204030204" pitchFamily="34" charset="0"/>
              </a:rPr>
              <a:t>を、５部門に分けて、</a:t>
            </a:r>
            <a:r>
              <a:rPr lang="ja-JP" altLang="en-US" sz="700" dirty="0">
                <a:latin typeface="Calibri" panose="020F0502020204030204" pitchFamily="34" charset="0"/>
              </a:rPr>
              <a:t>解説と作品に至る創作過程、最新の研究成果などを展示紹介</a:t>
            </a:r>
            <a:r>
              <a:rPr lang="ja-JP" altLang="en-US" sz="700" dirty="0" smtClean="0">
                <a:latin typeface="Calibri" panose="020F0502020204030204" pitchFamily="34" charset="0"/>
              </a:rPr>
              <a:t>しています。賢治の多彩な活動とイーハトーブ</a:t>
            </a:r>
            <a:r>
              <a:rPr lang="ja-JP" altLang="en-US" sz="700" dirty="0">
                <a:latin typeface="Calibri" panose="020F0502020204030204" pitchFamily="34" charset="0"/>
              </a:rPr>
              <a:t>の世界</a:t>
            </a:r>
            <a:r>
              <a:rPr lang="ja-JP" altLang="en-US" sz="700" dirty="0" smtClean="0">
                <a:latin typeface="Calibri" panose="020F0502020204030204" pitchFamily="34" charset="0"/>
              </a:rPr>
              <a:t>を感じられます。</a:t>
            </a:r>
            <a:endParaRPr lang="ja-JP" altLang="en-US" sz="700" dirty="0">
              <a:latin typeface="Calibri" panose="020F0502020204030204" pitchFamily="34" charset="0"/>
            </a:endParaRPr>
          </a:p>
        </p:txBody>
      </p:sp>
      <p:sp>
        <p:nvSpPr>
          <p:cNvPr id="51" name="テキスト ボックス 34"/>
          <p:cNvSpPr txBox="1">
            <a:spLocks noChangeArrowheads="1"/>
          </p:cNvSpPr>
          <p:nvPr/>
        </p:nvSpPr>
        <p:spPr bwMode="auto">
          <a:xfrm>
            <a:off x="5633782" y="5247504"/>
            <a:ext cx="1226475" cy="826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農民のために生きたいと願いつつ若くして逝った宮沢賢治の精神が息づく花巻市で、農家の皆さんと交流しながら一緒に農作業をすることにより、</a:t>
            </a:r>
            <a:r>
              <a:rPr lang="en-US" altLang="ja-JP" sz="700" dirty="0" smtClean="0">
                <a:latin typeface="Calibri" panose="020F0502020204030204" pitchFamily="34" charset="0"/>
              </a:rPr>
              <a:t>”</a:t>
            </a:r>
            <a:r>
              <a:rPr lang="ja-JP" altLang="en-US" sz="700" dirty="0" smtClean="0">
                <a:latin typeface="Calibri" panose="020F0502020204030204" pitchFamily="34" charset="0"/>
              </a:rPr>
              <a:t>こころ</a:t>
            </a:r>
            <a:r>
              <a:rPr lang="en-US" altLang="ja-JP" sz="700" dirty="0" smtClean="0">
                <a:latin typeface="Calibri" panose="020F0502020204030204" pitchFamily="34" charset="0"/>
              </a:rPr>
              <a:t>”</a:t>
            </a:r>
            <a:r>
              <a:rPr lang="ja-JP" altLang="en-US" sz="700" dirty="0" smtClean="0">
                <a:latin typeface="Calibri" panose="020F0502020204030204" pitchFamily="34" charset="0"/>
              </a:rPr>
              <a:t>の拠り所と</a:t>
            </a:r>
            <a:r>
              <a:rPr lang="en-US" altLang="ja-JP" sz="700" dirty="0" smtClean="0">
                <a:latin typeface="Calibri" panose="020F0502020204030204" pitchFamily="34" charset="0"/>
              </a:rPr>
              <a:t>”</a:t>
            </a:r>
            <a:r>
              <a:rPr lang="ja-JP" altLang="en-US" sz="700" dirty="0" smtClean="0">
                <a:latin typeface="Calibri" panose="020F0502020204030204" pitchFamily="34" charset="0"/>
              </a:rPr>
              <a:t>いのち</a:t>
            </a:r>
            <a:r>
              <a:rPr lang="en-US" altLang="ja-JP" sz="700" dirty="0" smtClean="0">
                <a:latin typeface="Calibri" panose="020F0502020204030204" pitchFamily="34" charset="0"/>
              </a:rPr>
              <a:t>”</a:t>
            </a:r>
            <a:r>
              <a:rPr lang="ja-JP" altLang="en-US" sz="700" dirty="0" smtClean="0">
                <a:latin typeface="Calibri" panose="020F0502020204030204" pitchFamily="34" charset="0"/>
              </a:rPr>
              <a:t>の大切さを再認識します。</a:t>
            </a:r>
            <a:endParaRPr lang="ja-JP" altLang="en-US" sz="700" dirty="0">
              <a:latin typeface="Calibri" panose="020F0502020204030204" pitchFamily="34" charset="0"/>
            </a:endParaRPr>
          </a:p>
        </p:txBody>
      </p:sp>
      <p:pic>
        <p:nvPicPr>
          <p:cNvPr id="52" name="図 5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99303" y="5297171"/>
            <a:ext cx="1024954" cy="749276"/>
          </a:xfrm>
          <a:prstGeom prst="rect">
            <a:avLst/>
          </a:prstGeom>
        </p:spPr>
      </p:pic>
      <p:pic>
        <p:nvPicPr>
          <p:cNvPr id="2" name="図 1"/>
          <p:cNvPicPr>
            <a:picLocks noChangeAspect="1"/>
          </p:cNvPicPr>
          <p:nvPr/>
        </p:nvPicPr>
        <p:blipFill rotWithShape="1">
          <a:blip r:embed="rId7" cstate="print">
            <a:extLst>
              <a:ext uri="{28A0092B-C50C-407E-A947-70E740481C1C}">
                <a14:useLocalDpi xmlns:a14="http://schemas.microsoft.com/office/drawing/2010/main" val="0"/>
              </a:ext>
            </a:extLst>
          </a:blip>
          <a:srcRect l="4384" t="41972" r="52908" b="5966"/>
          <a:stretch/>
        </p:blipFill>
        <p:spPr>
          <a:xfrm>
            <a:off x="2108870" y="5289678"/>
            <a:ext cx="945890" cy="768415"/>
          </a:xfrm>
          <a:prstGeom prst="rect">
            <a:avLst/>
          </a:prstGeom>
        </p:spPr>
      </p:pic>
      <p:pic>
        <p:nvPicPr>
          <p:cNvPr id="5" name="図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10164" y="5303016"/>
            <a:ext cx="916429" cy="733143"/>
          </a:xfrm>
          <a:prstGeom prst="rect">
            <a:avLst/>
          </a:prstGeom>
        </p:spPr>
      </p:pic>
    </p:spTree>
    <p:extLst>
      <p:ext uri="{BB962C8B-B14F-4D97-AF65-F5344CB8AC3E}">
        <p14:creationId xmlns:p14="http://schemas.microsoft.com/office/powerpoint/2010/main" val="42509143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390</Words>
  <Application>Microsoft Office PowerPoint</Application>
  <PresentationFormat>画面に合わせる (4:3)</PresentationFormat>
  <Paragraphs>38</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2018-03-29T04:56:54Z</dcterms:created>
  <dcterms:modified xsi:type="dcterms:W3CDTF">2018-03-29T04:57:47Z</dcterms:modified>
</cp:coreProperties>
</file>