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59" d="100"/>
          <a:sy n="59" d="100"/>
        </p:scale>
        <p:origin x="-662" y="-8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1960865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14935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71483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4140955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224907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1526790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3922276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3348393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586295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3750293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4CF561C-FA30-48BA-B53A-A7344201F6A7}" type="datetimeFigureOut">
              <a:rPr kumimoji="1" lang="ja-JP" altLang="en-US" smtClean="0"/>
              <a:t>2018/3/29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282654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CF561C-FA30-48BA-B53A-A7344201F6A7}" type="datetimeFigureOut">
              <a:rPr kumimoji="1" lang="ja-JP" altLang="en-US" smtClean="0"/>
              <a:t>2018/3/29</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8BE4AD-C93B-4D4D-8CDE-359047AC8D1D}" type="slidenum">
              <a:rPr kumimoji="1" lang="ja-JP" altLang="en-US" smtClean="0"/>
              <a:t>‹#›</a:t>
            </a:fld>
            <a:endParaRPr kumimoji="1" lang="ja-JP" altLang="en-US"/>
          </a:p>
        </p:txBody>
      </p:sp>
    </p:spTree>
    <p:extLst>
      <p:ext uri="{BB962C8B-B14F-4D97-AF65-F5344CB8AC3E}">
        <p14:creationId xmlns:p14="http://schemas.microsoft.com/office/powerpoint/2010/main" val="2519341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4" name="テキスト ボックス 77"/>
          <p:cNvSpPr txBox="1">
            <a:spLocks noChangeArrowheads="1"/>
          </p:cNvSpPr>
          <p:nvPr/>
        </p:nvSpPr>
        <p:spPr bwMode="auto">
          <a:xfrm>
            <a:off x="5045" y="5009855"/>
            <a:ext cx="2232000" cy="244475"/>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宮沢賢治童話村</a:t>
            </a:r>
            <a:endParaRPr lang="ja-JP" altLang="en-US" sz="1000" b="1" dirty="0">
              <a:latin typeface="Calibri" panose="020F0502020204030204" pitchFamily="34" charset="0"/>
            </a:endParaRPr>
          </a:p>
        </p:txBody>
      </p:sp>
      <p:sp>
        <p:nvSpPr>
          <p:cNvPr id="2145" name="テキスト ボックス 77"/>
          <p:cNvSpPr txBox="1">
            <a:spLocks noChangeArrowheads="1"/>
          </p:cNvSpPr>
          <p:nvPr/>
        </p:nvSpPr>
        <p:spPr bwMode="auto">
          <a:xfrm>
            <a:off x="2289099" y="5010644"/>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花巻ほんもの体験</a:t>
            </a:r>
            <a:endParaRPr lang="ja-JP" altLang="en-US" sz="1000" b="1" dirty="0">
              <a:latin typeface="Calibri" panose="020F0502020204030204" pitchFamily="34" charset="0"/>
            </a:endParaRPr>
          </a:p>
        </p:txBody>
      </p:sp>
      <p:sp>
        <p:nvSpPr>
          <p:cNvPr id="2147" name="テキスト ボックス 77"/>
          <p:cNvSpPr txBox="1">
            <a:spLocks noChangeArrowheads="1"/>
          </p:cNvSpPr>
          <p:nvPr/>
        </p:nvSpPr>
        <p:spPr bwMode="auto">
          <a:xfrm>
            <a:off x="4571107" y="5007146"/>
            <a:ext cx="2232000" cy="246221"/>
          </a:xfrm>
          <a:prstGeom prst="rect">
            <a:avLst/>
          </a:prstGeom>
          <a:solidFill>
            <a:schemeClr val="accent2">
              <a:lumMod val="20000"/>
              <a:lumOff val="80000"/>
            </a:schemeClr>
          </a:solidFill>
          <a:ln>
            <a:noFill/>
          </a:ln>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a:latin typeface="Calibri" panose="020F0502020204030204" pitchFamily="34" charset="0"/>
              </a:rPr>
              <a:t>遠野ふるさと村</a:t>
            </a:r>
          </a:p>
        </p:txBody>
      </p:sp>
      <p:sp>
        <p:nvSpPr>
          <p:cNvPr id="2149" name="Text Box 65"/>
          <p:cNvSpPr txBox="1">
            <a:spLocks noChangeArrowheads="1"/>
          </p:cNvSpPr>
          <p:nvPr/>
        </p:nvSpPr>
        <p:spPr bwMode="auto">
          <a:xfrm>
            <a:off x="6860167" y="5007146"/>
            <a:ext cx="2232000" cy="247650"/>
          </a:xfrm>
          <a:prstGeom prst="rect">
            <a:avLst/>
          </a:prstGeom>
          <a:solidFill>
            <a:schemeClr val="accent2">
              <a:lumMod val="20000"/>
              <a:lumOff val="80000"/>
            </a:schemeClr>
          </a:solidFill>
          <a:ln>
            <a:noFill/>
          </a:ln>
          <a:extLst/>
        </p:spPr>
        <p:txBody>
          <a:bodyPr wrap="square" lIns="90000" tIns="46800" rIns="90000" bIns="468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000" b="1" dirty="0" smtClean="0">
                <a:latin typeface="Calibri" panose="020F0502020204030204" pitchFamily="34" charset="0"/>
              </a:rPr>
              <a:t>世界遺産　中尊寺</a:t>
            </a:r>
            <a:endParaRPr lang="en-US" altLang="ja-JP" sz="1000" b="1" dirty="0">
              <a:latin typeface="Calibri" panose="020F0502020204030204" pitchFamily="34" charset="0"/>
            </a:endParaRPr>
          </a:p>
        </p:txBody>
      </p:sp>
      <p:sp>
        <p:nvSpPr>
          <p:cNvPr id="7" name="正方形/長方形 6"/>
          <p:cNvSpPr/>
          <p:nvPr/>
        </p:nvSpPr>
        <p:spPr>
          <a:xfrm>
            <a:off x="0" y="562942"/>
            <a:ext cx="9144000" cy="71437"/>
          </a:xfrm>
          <a:prstGeom prst="rect">
            <a:avLst/>
          </a:prstGeom>
          <a:solidFill>
            <a:srgbClr val="E9463F"/>
          </a:solidFill>
          <a:ln>
            <a:noFill/>
          </a:ln>
          <a:effectLst/>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ja-JP" altLang="en-US" dirty="0"/>
          </a:p>
        </p:txBody>
      </p:sp>
      <p:sp>
        <p:nvSpPr>
          <p:cNvPr id="2053" name="正方形/長方形 9"/>
          <p:cNvSpPr>
            <a:spLocks noChangeArrowheads="1"/>
          </p:cNvSpPr>
          <p:nvPr/>
        </p:nvSpPr>
        <p:spPr bwMode="auto">
          <a:xfrm>
            <a:off x="121677" y="177433"/>
            <a:ext cx="63722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solidFill>
                  <a:srgbClr val="E9463F"/>
                </a:solidFill>
                <a:latin typeface="HGS創英角ｺﾞｼｯｸUB" panose="020B0900000000000000" pitchFamily="34" charset="-128"/>
                <a:ea typeface="HGS創英角ｺﾞｼｯｸUB" panose="020B0900000000000000" pitchFamily="34" charset="-128"/>
              </a:rPr>
              <a:t>花巻・遠野田舎体験と世界遺産中尊寺</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smtClean="0">
                <a:solidFill>
                  <a:srgbClr val="E9463F"/>
                </a:solidFill>
                <a:latin typeface="HGS創英角ｺﾞｼｯｸUB" panose="020B0900000000000000" pitchFamily="34" charset="-128"/>
                <a:ea typeface="HGS創英角ｺﾞｼｯｸUB" panose="020B0900000000000000" pitchFamily="34" charset="-128"/>
              </a:rPr>
              <a:t>岩手県</a:t>
            </a:r>
            <a:r>
              <a:rPr lang="en-US" altLang="ja-JP" sz="1400" dirty="0" smtClean="0">
                <a:solidFill>
                  <a:srgbClr val="E9463F"/>
                </a:solidFill>
                <a:latin typeface="HGS創英角ｺﾞｼｯｸUB" panose="020B0900000000000000" pitchFamily="34" charset="-128"/>
                <a:ea typeface="HGS創英角ｺﾞｼｯｸUB" panose="020B0900000000000000" pitchFamily="34" charset="-128"/>
              </a:rPr>
              <a:t>】</a:t>
            </a:r>
            <a:r>
              <a:rPr lang="ja-JP" altLang="en-US" sz="1400" dirty="0">
                <a:solidFill>
                  <a:srgbClr val="0070C0"/>
                </a:solidFill>
                <a:latin typeface="HGS創英角ｺﾞｼｯｸUB" panose="020B0900000000000000" pitchFamily="34" charset="-128"/>
                <a:ea typeface="HGS創英角ｺﾞｼｯｸUB" panose="020B0900000000000000" pitchFamily="34" charset="-128"/>
              </a:rPr>
              <a:t>　</a:t>
            </a:r>
            <a:endParaRPr lang="en-US" altLang="ja-JP" sz="1400" dirty="0">
              <a:solidFill>
                <a:srgbClr val="FF0000"/>
              </a:solidFill>
              <a:latin typeface="HGS創英角ｺﾞｼｯｸUB" panose="020B0900000000000000" pitchFamily="34" charset="-128"/>
              <a:ea typeface="HGS創英角ｺﾞｼｯｸUB" panose="020B0900000000000000" pitchFamily="34" charset="-128"/>
            </a:endParaRPr>
          </a:p>
        </p:txBody>
      </p:sp>
      <p:graphicFrame>
        <p:nvGraphicFramePr>
          <p:cNvPr id="35" name="Group 82"/>
          <p:cNvGraphicFramePr>
            <a:graphicFrameLocks noGrp="1"/>
          </p:cNvGraphicFramePr>
          <p:nvPr>
            <p:extLst>
              <p:ext uri="{D42A27DB-BD31-4B8C-83A1-F6EECF244321}">
                <p14:modId xmlns:p14="http://schemas.microsoft.com/office/powerpoint/2010/main" val="695824050"/>
              </p:ext>
            </p:extLst>
          </p:nvPr>
        </p:nvGraphicFramePr>
        <p:xfrm>
          <a:off x="7937" y="871845"/>
          <a:ext cx="6652295" cy="3691681"/>
        </p:xfrm>
        <a:graphic>
          <a:graphicData uri="http://schemas.openxmlformats.org/drawingml/2006/table">
            <a:tbl>
              <a:tblPr/>
              <a:tblGrid>
                <a:gridCol w="369593">
                  <a:extLst>
                    <a:ext uri="{9D8B030D-6E8A-4147-A177-3AD203B41FA5}">
                      <a16:colId xmlns="" xmlns:a16="http://schemas.microsoft.com/office/drawing/2014/main" val="20000"/>
                    </a:ext>
                  </a:extLst>
                </a:gridCol>
                <a:gridCol w="5361544">
                  <a:extLst>
                    <a:ext uri="{9D8B030D-6E8A-4147-A177-3AD203B41FA5}">
                      <a16:colId xmlns="" xmlns:a16="http://schemas.microsoft.com/office/drawing/2014/main" val="20001"/>
                    </a:ext>
                  </a:extLst>
                </a:gridCol>
                <a:gridCol w="921158">
                  <a:extLst>
                    <a:ext uri="{9D8B030D-6E8A-4147-A177-3AD203B41FA5}">
                      <a16:colId xmlns="" xmlns:a16="http://schemas.microsoft.com/office/drawing/2014/main" val="20003"/>
                    </a:ext>
                  </a:extLst>
                </a:gridCol>
              </a:tblGrid>
              <a:tr h="47539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日次</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行　　　　　　　　程</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a:ln>
                            <a:noFill/>
                          </a:ln>
                          <a:solidFill>
                            <a:schemeClr val="tx1"/>
                          </a:solidFill>
                          <a:effectLst/>
                          <a:latin typeface="Calibri" pitchFamily="34" charset="0"/>
                          <a:ea typeface="ＭＳ Ｐゴシック" pitchFamily="50" charset="-128"/>
                        </a:rPr>
                        <a:t>宿泊</a:t>
                      </a: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 xmlns:a16="http://schemas.microsoft.com/office/drawing/2014/main" val="10000"/>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1</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各地＝＝＝宮沢賢治記念館＝＝</a:t>
                      </a:r>
                      <a:r>
                        <a:rPr kumimoji="1" lang="en-US" altLang="ja-JP" sz="900" b="0" i="0" u="none" strike="noStrike" cap="none" normalizeH="0" baseline="0" dirty="0" smtClean="0">
                          <a:ln>
                            <a:noFill/>
                          </a:ln>
                          <a:solidFill>
                            <a:schemeClr val="tx1"/>
                          </a:solidFill>
                          <a:effectLst/>
                          <a:latin typeface="+mn-ea"/>
                          <a:ea typeface="+mn-ea"/>
                        </a:rPr>
                        <a:t>(10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＝＝宮沢賢治童話村＝＝</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＝＝花巻ほんもの体験（農林食、</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ものづくり体験）＝＝</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＝＝花巻温泉郷等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花巻温泉郷　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1"/>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a:ln>
                            <a:noFill/>
                          </a:ln>
                          <a:solidFill>
                            <a:schemeClr val="tx1"/>
                          </a:solidFill>
                          <a:effectLst/>
                          <a:latin typeface="Calibri" pitchFamily="34" charset="0"/>
                          <a:ea typeface="ＭＳ Ｐゴシック" pitchFamily="50" charset="-128"/>
                        </a:rPr>
                        <a:t>2</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＝＝とおの物語の館＝＝</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＝＝遠野ふるさと村山里体験（昼食）＝＝</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＝＝歴史公園えさし藤原の郷＝＝</a:t>
                      </a:r>
                      <a:r>
                        <a:rPr kumimoji="1" lang="en-US" altLang="ja-JP" sz="900" b="0" i="0" u="none" strike="noStrike" cap="none" normalizeH="0" baseline="0" dirty="0" smtClean="0">
                          <a:ln>
                            <a:noFill/>
                          </a:ln>
                          <a:solidFill>
                            <a:schemeClr val="tx1"/>
                          </a:solidFill>
                          <a:effectLst/>
                          <a:latin typeface="+mn-ea"/>
                          <a:ea typeface="+mn-ea"/>
                        </a:rPr>
                        <a:t>(60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＝＝一関温泉郷、平泉周辺ホテル旅館等</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岩手県</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一関温泉郷</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平泉町内　等</a:t>
                      </a:r>
                      <a:endParaRPr kumimoji="1" lang="en-US" altLang="ja-JP"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2"/>
                  </a:ext>
                </a:extLst>
              </a:tr>
              <a:tr h="107209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pitchFamily="50" charset="-128"/>
                        </a:rPr>
                        <a:t>3</a:t>
                      </a:r>
                      <a:endParaRPr kumimoji="1" lang="ja-JP" altLang="en-US" sz="1400" b="0" i="0" u="none" strike="noStrike" cap="none" normalizeH="0" baseline="0" dirty="0">
                        <a:ln>
                          <a:noFill/>
                        </a:ln>
                        <a:solidFill>
                          <a:schemeClr val="tx1"/>
                        </a:solidFill>
                        <a:effectLst/>
                        <a:latin typeface="Calibri" pitchFamily="34" charset="0"/>
                        <a:ea typeface="ＭＳ Ｐゴシック" pitchFamily="50" charset="-128"/>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宿泊地＝＝</a:t>
                      </a:r>
                      <a:r>
                        <a:rPr kumimoji="1" lang="en-US" altLang="ja-JP" sz="900" b="0" i="0" u="none" strike="noStrike" cap="none" normalizeH="0" baseline="0" dirty="0" smtClean="0">
                          <a:ln>
                            <a:noFill/>
                          </a:ln>
                          <a:solidFill>
                            <a:schemeClr val="tx1"/>
                          </a:solidFill>
                          <a:effectLst/>
                          <a:latin typeface="+mn-ea"/>
                          <a:ea typeface="+mn-ea"/>
                        </a:rPr>
                        <a:t>(20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＝＝世界遺産中尊寺＝＝（昼食）＝</a:t>
                      </a:r>
                      <a:r>
                        <a:rPr kumimoji="1" lang="en-US" altLang="ja-JP" sz="900" b="0" i="0" u="none" strike="noStrike" cap="none" normalizeH="0" baseline="0" dirty="0" smtClean="0">
                          <a:ln>
                            <a:noFill/>
                          </a:ln>
                          <a:solidFill>
                            <a:schemeClr val="tx1"/>
                          </a:solidFill>
                          <a:effectLst/>
                          <a:latin typeface="+mn-ea"/>
                          <a:ea typeface="+mn-ea"/>
                        </a:rPr>
                        <a:t>(5</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＝＝世界遺産毛越寺＝＝</a:t>
                      </a:r>
                      <a:r>
                        <a:rPr kumimoji="1" lang="en-US" altLang="ja-JP" sz="900" b="0" i="0" u="none" strike="noStrike" cap="none" normalizeH="0" baseline="0" dirty="0" smtClean="0">
                          <a:ln>
                            <a:noFill/>
                          </a:ln>
                          <a:solidFill>
                            <a:schemeClr val="tx1"/>
                          </a:solidFill>
                          <a:effectLst/>
                          <a:latin typeface="+mn-ea"/>
                          <a:ea typeface="+mn-ea"/>
                        </a:rPr>
                        <a:t>(30</a:t>
                      </a:r>
                      <a:r>
                        <a:rPr kumimoji="1" lang="ja-JP" altLang="en-US" sz="900" b="0" i="0" u="none" strike="noStrike" cap="none" normalizeH="0" baseline="0" dirty="0" smtClean="0">
                          <a:ln>
                            <a:noFill/>
                          </a:ln>
                          <a:solidFill>
                            <a:schemeClr val="tx1"/>
                          </a:solidFill>
                          <a:effectLst/>
                          <a:latin typeface="+mn-ea"/>
                          <a:ea typeface="+mn-ea"/>
                        </a:rPr>
                        <a:t>分</a:t>
                      </a:r>
                      <a:r>
                        <a:rPr kumimoji="1" lang="en-US" altLang="ja-JP"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smtClean="0">
                          <a:ln>
                            <a:noFill/>
                          </a:ln>
                          <a:solidFill>
                            <a:schemeClr val="tx1"/>
                          </a:solidFill>
                          <a:effectLst/>
                          <a:latin typeface="+mn-ea"/>
                          <a:ea typeface="+mn-ea"/>
                        </a:rPr>
                        <a:t>＝＝</a:t>
                      </a:r>
                      <a:r>
                        <a:rPr kumimoji="1" lang="ja-JP" altLang="en-US" sz="900" b="0" i="0" u="none" strike="noStrike" cap="none" normalizeH="0" baseline="0" dirty="0" err="1" smtClean="0">
                          <a:ln>
                            <a:noFill/>
                          </a:ln>
                          <a:solidFill>
                            <a:schemeClr val="tx1"/>
                          </a:solidFill>
                          <a:effectLst/>
                          <a:latin typeface="+mn-ea"/>
                          <a:ea typeface="+mn-ea"/>
                        </a:rPr>
                        <a:t>げいび</a:t>
                      </a:r>
                      <a:r>
                        <a:rPr kumimoji="1" lang="ja-JP" altLang="en-US" sz="900" b="0" i="0" u="none" strike="noStrike" cap="none" normalizeH="0" baseline="0" dirty="0" smtClean="0">
                          <a:ln>
                            <a:noFill/>
                          </a:ln>
                          <a:solidFill>
                            <a:schemeClr val="tx1"/>
                          </a:solidFill>
                          <a:effectLst/>
                          <a:latin typeface="+mn-ea"/>
                          <a:ea typeface="+mn-ea"/>
                        </a:rPr>
                        <a:t>渓</a:t>
                      </a: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endParaRPr kumimoji="1" lang="en-US" altLang="ja-JP" sz="900" b="0" i="0" u="none" strike="noStrike" cap="none" normalizeH="0" baseline="0" dirty="0" smtClean="0">
                        <a:ln>
                          <a:noFill/>
                        </a:ln>
                        <a:solidFill>
                          <a:schemeClr val="tx1"/>
                        </a:solidFill>
                        <a:effectLst/>
                        <a:latin typeface="+mn-ea"/>
                        <a:ea typeface="+mn-ea"/>
                      </a:endParaRPr>
                    </a:p>
                    <a:p>
                      <a:pPr marL="0" marR="0" lvl="0" indent="0" algn="l" defTabSz="914400" rtl="0" eaLnBrk="1" fontAlgn="base" latinLnBrk="0" hangingPunct="1">
                        <a:lnSpc>
                          <a:spcPct val="15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rPr>
                        <a:t>舟下り＝＝＝各地</a:t>
                      </a: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mn-ea"/>
                        <a:ea typeface="+mn-ea"/>
                      </a:endParaRPr>
                    </a:p>
                  </a:txBody>
                  <a:tcPr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 xmlns:a16="http://schemas.microsoft.com/office/drawing/2014/main" val="10003"/>
                  </a:ext>
                </a:extLst>
              </a:tr>
            </a:tbl>
          </a:graphicData>
        </a:graphic>
      </p:graphicFrame>
      <p:sp>
        <p:nvSpPr>
          <p:cNvPr id="2096" name="Text Box 90"/>
          <p:cNvSpPr txBox="1">
            <a:spLocks noChangeArrowheads="1"/>
          </p:cNvSpPr>
          <p:nvPr/>
        </p:nvSpPr>
        <p:spPr bwMode="auto">
          <a:xfrm>
            <a:off x="6173156" y="198649"/>
            <a:ext cx="117211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eaLnBrk="1" hangingPunct="1"/>
            <a:r>
              <a:rPr lang="ja-JP" altLang="en-US" sz="1400" dirty="0">
                <a:latin typeface="Calibri" panose="020F0502020204030204" pitchFamily="34" charset="0"/>
                <a:ea typeface="HGP創英角ｺﾞｼｯｸUB" panose="020B0900000000000000" pitchFamily="34" charset="-128"/>
              </a:rPr>
              <a:t>出発地：各地</a:t>
            </a:r>
          </a:p>
        </p:txBody>
      </p:sp>
      <p:sp>
        <p:nvSpPr>
          <p:cNvPr id="103" name="正方形/長方形 102"/>
          <p:cNvSpPr/>
          <p:nvPr/>
        </p:nvSpPr>
        <p:spPr>
          <a:xfrm>
            <a:off x="3457" y="5011200"/>
            <a:ext cx="2232000"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5" name="正方形/長方形 104"/>
          <p:cNvSpPr/>
          <p:nvPr/>
        </p:nvSpPr>
        <p:spPr>
          <a:xfrm>
            <a:off x="2289457" y="5009726"/>
            <a:ext cx="2232000" cy="1071562"/>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7" name="正方形/長方形 106"/>
          <p:cNvSpPr/>
          <p:nvPr/>
        </p:nvSpPr>
        <p:spPr>
          <a:xfrm>
            <a:off x="4571999"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09" name="正方形/長方形 108"/>
          <p:cNvSpPr/>
          <p:nvPr/>
        </p:nvSpPr>
        <p:spPr>
          <a:xfrm>
            <a:off x="6858000" y="5004539"/>
            <a:ext cx="2232000" cy="1076749"/>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pic>
        <p:nvPicPr>
          <p:cNvPr id="3" name="図 2">
            <a:extLst>
              <a:ext uri="{FF2B5EF4-FFF2-40B4-BE49-F238E27FC236}">
                <a16:creationId xmlns="" xmlns:a16="http://schemas.microsoft.com/office/drawing/2014/main" id="{BEDB32D4-23CE-A444-ACBD-132A7B54D68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51553" y="50261"/>
            <a:ext cx="640930" cy="483324"/>
          </a:xfrm>
          <a:prstGeom prst="rect">
            <a:avLst/>
          </a:prstGeom>
        </p:spPr>
      </p:pic>
      <p:sp>
        <p:nvSpPr>
          <p:cNvPr id="4" name="テキスト ボックス 3">
            <a:extLst>
              <a:ext uri="{FF2B5EF4-FFF2-40B4-BE49-F238E27FC236}">
                <a16:creationId xmlns="" xmlns:a16="http://schemas.microsoft.com/office/drawing/2014/main" id="{93F76B8F-10FF-BE44-8688-F932A9EFF90C}"/>
              </a:ext>
            </a:extLst>
          </p:cNvPr>
          <p:cNvSpPr txBox="1"/>
          <p:nvPr/>
        </p:nvSpPr>
        <p:spPr>
          <a:xfrm>
            <a:off x="2987824" y="4563527"/>
            <a:ext cx="3677610" cy="215444"/>
          </a:xfrm>
          <a:prstGeom prst="rect">
            <a:avLst/>
          </a:prstGeom>
          <a:noFill/>
        </p:spPr>
        <p:txBody>
          <a:bodyPr wrap="none" rtlCol="0">
            <a:spAutoFit/>
          </a:bodyPr>
          <a:lstStyle/>
          <a:p>
            <a:r>
              <a:rPr lang="ja-JP" altLang="en-US" sz="800" dirty="0">
                <a:solidFill>
                  <a:schemeClr val="tx1">
                    <a:lumMod val="95000"/>
                    <a:lumOff val="5000"/>
                  </a:schemeClr>
                </a:solidFill>
              </a:rPr>
              <a:t>（凡例）　・・・：徒歩　 ■□■□：</a:t>
            </a:r>
            <a:r>
              <a:rPr lang="en-US" altLang="ja-JP" sz="800" dirty="0">
                <a:solidFill>
                  <a:schemeClr val="tx1">
                    <a:lumMod val="95000"/>
                    <a:lumOff val="5000"/>
                  </a:schemeClr>
                </a:solidFill>
              </a:rPr>
              <a:t>JR</a:t>
            </a:r>
            <a:r>
              <a:rPr lang="ja-JP" altLang="en-US" sz="800" dirty="0">
                <a:solidFill>
                  <a:schemeClr val="tx1">
                    <a:lumMod val="95000"/>
                    <a:lumOff val="5000"/>
                  </a:schemeClr>
                </a:solidFill>
              </a:rPr>
              <a:t>　＝＝＝：バス　 ～～～：船舶　－－－：航空機</a:t>
            </a:r>
            <a:endParaRPr kumimoji="1" lang="ja-JP" altLang="en-US" sz="800" dirty="0">
              <a:solidFill>
                <a:schemeClr val="tx1">
                  <a:lumMod val="95000"/>
                  <a:lumOff val="5000"/>
                </a:schemeClr>
              </a:solidFill>
            </a:endParaRPr>
          </a:p>
        </p:txBody>
      </p:sp>
      <p:grpSp>
        <p:nvGrpSpPr>
          <p:cNvPr id="13" name="グループ化 12"/>
          <p:cNvGrpSpPr/>
          <p:nvPr/>
        </p:nvGrpSpPr>
        <p:grpSpPr>
          <a:xfrm>
            <a:off x="6803217" y="847723"/>
            <a:ext cx="2224345" cy="3715803"/>
            <a:chOff x="6822399" y="847723"/>
            <a:chExt cx="2224345" cy="3715803"/>
          </a:xfrm>
        </p:grpSpPr>
        <p:grpSp>
          <p:nvGrpSpPr>
            <p:cNvPr id="47" name="グループ化 46"/>
            <p:cNvGrpSpPr/>
            <p:nvPr/>
          </p:nvGrpSpPr>
          <p:grpSpPr>
            <a:xfrm>
              <a:off x="6822399" y="847723"/>
              <a:ext cx="2224345" cy="3715803"/>
              <a:chOff x="7059613" y="571500"/>
              <a:chExt cx="2084387" cy="3500438"/>
            </a:xfrm>
          </p:grpSpPr>
          <p:sp>
            <p:nvSpPr>
              <p:cNvPr id="48" name="テキスト ボックス 77"/>
              <p:cNvSpPr txBox="1">
                <a:spLocks noChangeArrowheads="1"/>
              </p:cNvSpPr>
              <p:nvPr/>
            </p:nvSpPr>
            <p:spPr bwMode="auto">
              <a:xfrm>
                <a:off x="7086600" y="723900"/>
                <a:ext cx="2057400" cy="274638"/>
              </a:xfrm>
              <a:prstGeom prst="rect">
                <a:avLst/>
              </a:prstGeom>
              <a:noFill/>
              <a:ln w="9525">
                <a:noFill/>
                <a:miter lim="800000"/>
                <a:headEnd/>
                <a:tailEnd/>
              </a:ln>
            </p:spPr>
            <p:txBody>
              <a:bodyPr>
                <a:spAutoFit/>
              </a:bodyPr>
              <a:lstStyle/>
              <a:p>
                <a:pPr algn="dist" fontAlgn="auto">
                  <a:spcBef>
                    <a:spcPts val="0"/>
                  </a:spcBef>
                  <a:spcAft>
                    <a:spcPts val="0"/>
                  </a:spcAft>
                  <a:defRPr/>
                </a:pPr>
                <a:r>
                  <a:rPr lang="ja-JP" altLang="en-US" sz="1200" b="1" u="sng" spc="300" dirty="0">
                    <a:effectLst>
                      <a:outerShdw blurRad="38100" dist="38100" dir="2700000" algn="tl">
                        <a:srgbClr val="000000">
                          <a:alpha val="43137"/>
                        </a:srgbClr>
                      </a:outerShdw>
                    </a:effectLst>
                    <a:latin typeface="Calibri" pitchFamily="34" charset="0"/>
                    <a:ea typeface="+mn-ea"/>
                  </a:rPr>
                  <a:t>東北ルートマップ</a:t>
                </a:r>
                <a:endParaRPr lang="en-US" altLang="ja-JP" sz="1200" b="1" u="sng" spc="300" dirty="0">
                  <a:effectLst>
                    <a:outerShdw blurRad="38100" dist="38100" dir="2700000" algn="tl">
                      <a:srgbClr val="000000">
                        <a:alpha val="43137"/>
                      </a:srgbClr>
                    </a:outerShdw>
                  </a:effectLst>
                  <a:latin typeface="Calibri" pitchFamily="34" charset="0"/>
                  <a:ea typeface="+mn-ea"/>
                </a:endParaRPr>
              </a:p>
            </p:txBody>
          </p:sp>
          <p:pic>
            <p:nvPicPr>
              <p:cNvPr id="49" name="Picture 4" descr="\\Seisakuserver\メンバー\奥山豊\教育旅行map\PPTマップ.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80250" y="1054100"/>
                <a:ext cx="1982788" cy="294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 name="角丸四角形 64"/>
              <p:cNvSpPr/>
              <p:nvPr/>
            </p:nvSpPr>
            <p:spPr>
              <a:xfrm>
                <a:off x="7059613" y="571500"/>
                <a:ext cx="2071687" cy="3500438"/>
              </a:xfrm>
              <a:prstGeom prst="roundRect">
                <a:avLst>
                  <a:gd name="adj" fmla="val 7913"/>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69" name="円/楕円 68"/>
            <p:cNvSpPr/>
            <p:nvPr/>
          </p:nvSpPr>
          <p:spPr>
            <a:xfrm>
              <a:off x="8471982" y="27036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grpSp>
      <p:sp>
        <p:nvSpPr>
          <p:cNvPr id="55" name="テキスト ボックス 34"/>
          <p:cNvSpPr txBox="1">
            <a:spLocks noChangeArrowheads="1"/>
          </p:cNvSpPr>
          <p:nvPr/>
        </p:nvSpPr>
        <p:spPr bwMode="auto">
          <a:xfrm>
            <a:off x="3338100" y="5232763"/>
            <a:ext cx="1226475" cy="826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tIns="36000" rIns="36000" bIns="36000" anchor="ctr" anchorCtr="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smtClean="0">
                <a:latin typeface="Calibri" panose="020F0502020204030204" pitchFamily="34" charset="0"/>
              </a:rPr>
              <a:t>農民のために生きたいと願いつつ若くして逝った宮沢賢治の精神が息づく花巻市で、農家の皆さんと交流しながら一緒に農作業をすることにより、</a:t>
            </a:r>
            <a:r>
              <a:rPr lang="en-US" altLang="ja-JP" sz="700" dirty="0" smtClean="0">
                <a:latin typeface="Calibri" panose="020F0502020204030204" pitchFamily="34" charset="0"/>
              </a:rPr>
              <a:t>”</a:t>
            </a:r>
            <a:r>
              <a:rPr lang="ja-JP" altLang="en-US" sz="700" dirty="0" smtClean="0">
                <a:latin typeface="Calibri" panose="020F0502020204030204" pitchFamily="34" charset="0"/>
              </a:rPr>
              <a:t>こころ</a:t>
            </a:r>
            <a:r>
              <a:rPr lang="en-US" altLang="ja-JP" sz="700" dirty="0" smtClean="0">
                <a:latin typeface="Calibri" panose="020F0502020204030204" pitchFamily="34" charset="0"/>
              </a:rPr>
              <a:t>”</a:t>
            </a:r>
            <a:r>
              <a:rPr lang="ja-JP" altLang="en-US" sz="700" dirty="0" smtClean="0">
                <a:latin typeface="Calibri" panose="020F0502020204030204" pitchFamily="34" charset="0"/>
              </a:rPr>
              <a:t>の拠り所と</a:t>
            </a:r>
            <a:r>
              <a:rPr lang="en-US" altLang="ja-JP" sz="700" dirty="0" smtClean="0">
                <a:latin typeface="Calibri" panose="020F0502020204030204" pitchFamily="34" charset="0"/>
              </a:rPr>
              <a:t>”</a:t>
            </a:r>
            <a:r>
              <a:rPr lang="ja-JP" altLang="en-US" sz="700" dirty="0" smtClean="0">
                <a:latin typeface="Calibri" panose="020F0502020204030204" pitchFamily="34" charset="0"/>
              </a:rPr>
              <a:t>いのち</a:t>
            </a:r>
            <a:r>
              <a:rPr lang="en-US" altLang="ja-JP" sz="700" dirty="0" smtClean="0">
                <a:latin typeface="Calibri" panose="020F0502020204030204" pitchFamily="34" charset="0"/>
              </a:rPr>
              <a:t>”</a:t>
            </a:r>
            <a:r>
              <a:rPr lang="ja-JP" altLang="en-US" sz="700" dirty="0" smtClean="0">
                <a:latin typeface="Calibri" panose="020F0502020204030204" pitchFamily="34" charset="0"/>
              </a:rPr>
              <a:t>の大切さを再認識します。</a:t>
            </a:r>
            <a:endParaRPr lang="ja-JP" altLang="en-US" sz="700" dirty="0">
              <a:latin typeface="Calibri" panose="020F0502020204030204" pitchFamily="34" charset="0"/>
            </a:endParaRPr>
          </a:p>
        </p:txBody>
      </p:sp>
      <p:cxnSp>
        <p:nvCxnSpPr>
          <p:cNvPr id="36" name="直線コネクタ 35"/>
          <p:cNvCxnSpPr>
            <a:stCxn id="38" idx="1"/>
          </p:cNvCxnSpPr>
          <p:nvPr/>
        </p:nvCxnSpPr>
        <p:spPr>
          <a:xfrm flipH="1" flipV="1">
            <a:off x="8333435" y="2418992"/>
            <a:ext cx="159669" cy="180912"/>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37" name="テキスト ボックス 85"/>
          <p:cNvSpPr txBox="1">
            <a:spLocks noChangeArrowheads="1"/>
          </p:cNvSpPr>
          <p:nvPr/>
        </p:nvSpPr>
        <p:spPr bwMode="auto">
          <a:xfrm>
            <a:off x="7974000" y="2255115"/>
            <a:ext cx="589905"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宮沢賢治記念館、</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宮沢賢治童話村</a:t>
            </a:r>
            <a:endParaRPr lang="ja-JP" altLang="en-US" sz="600" dirty="0">
              <a:solidFill>
                <a:srgbClr val="12923D"/>
              </a:solidFill>
              <a:latin typeface="Calibri" panose="020F0502020204030204" pitchFamily="34" charset="0"/>
            </a:endParaRPr>
          </a:p>
        </p:txBody>
      </p:sp>
      <p:sp>
        <p:nvSpPr>
          <p:cNvPr id="38" name="円/楕円 37"/>
          <p:cNvSpPr/>
          <p:nvPr/>
        </p:nvSpPr>
        <p:spPr>
          <a:xfrm>
            <a:off x="8485200" y="2592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43" name="直線コネクタ 42"/>
          <p:cNvCxnSpPr>
            <a:stCxn id="50" idx="4"/>
            <a:endCxn id="46" idx="0"/>
          </p:cNvCxnSpPr>
          <p:nvPr/>
        </p:nvCxnSpPr>
        <p:spPr>
          <a:xfrm flipH="1">
            <a:off x="8666987" y="2717975"/>
            <a:ext cx="1" cy="356457"/>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46" name="テキスト ボックス 85"/>
          <p:cNvSpPr txBox="1">
            <a:spLocks noChangeArrowheads="1"/>
          </p:cNvSpPr>
          <p:nvPr/>
        </p:nvSpPr>
        <p:spPr bwMode="auto">
          <a:xfrm>
            <a:off x="8320184" y="3074432"/>
            <a:ext cx="693606"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とおの物語の館</a:t>
            </a:r>
            <a:endParaRPr lang="ja-JP" altLang="en-US" sz="600" dirty="0">
              <a:solidFill>
                <a:srgbClr val="12923D"/>
              </a:solidFill>
              <a:latin typeface="Calibri" panose="020F0502020204030204" pitchFamily="34" charset="0"/>
            </a:endParaRPr>
          </a:p>
        </p:txBody>
      </p:sp>
      <p:sp>
        <p:nvSpPr>
          <p:cNvPr id="50" name="円/楕円 49"/>
          <p:cNvSpPr/>
          <p:nvPr/>
        </p:nvSpPr>
        <p:spPr>
          <a:xfrm>
            <a:off x="8640000" y="266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2" name="直線コネクタ 71"/>
          <p:cNvCxnSpPr>
            <a:stCxn id="74" idx="0"/>
            <a:endCxn id="73" idx="2"/>
          </p:cNvCxnSpPr>
          <p:nvPr/>
        </p:nvCxnSpPr>
        <p:spPr>
          <a:xfrm flipH="1" flipV="1">
            <a:off x="8539805" y="2202639"/>
            <a:ext cx="135945" cy="39446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3" name="テキスト ボックス 85"/>
          <p:cNvSpPr txBox="1">
            <a:spLocks noChangeArrowheads="1"/>
          </p:cNvSpPr>
          <p:nvPr/>
        </p:nvSpPr>
        <p:spPr bwMode="auto">
          <a:xfrm>
            <a:off x="8276679" y="2017973"/>
            <a:ext cx="526252"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遠野ふるさと村</a:t>
            </a:r>
            <a:endParaRPr lang="en-US" altLang="ja-JP" sz="600" dirty="0" smtClean="0">
              <a:solidFill>
                <a:srgbClr val="12923D"/>
              </a:solidFill>
              <a:latin typeface="Calibri" panose="020F0502020204030204" pitchFamily="34" charset="0"/>
            </a:endParaRPr>
          </a:p>
          <a:p>
            <a:pPr algn="ctr" eaLnBrk="1" hangingPunct="1"/>
            <a:r>
              <a:rPr lang="ja-JP" altLang="en-US" sz="600" dirty="0" smtClean="0">
                <a:solidFill>
                  <a:srgbClr val="12923D"/>
                </a:solidFill>
                <a:latin typeface="Calibri" panose="020F0502020204030204" pitchFamily="34" charset="0"/>
              </a:rPr>
              <a:t>山里体験</a:t>
            </a:r>
            <a:endParaRPr lang="ja-JP" altLang="en-US" sz="600" dirty="0">
              <a:solidFill>
                <a:srgbClr val="12923D"/>
              </a:solidFill>
              <a:latin typeface="Calibri" panose="020F0502020204030204" pitchFamily="34" charset="0"/>
            </a:endParaRPr>
          </a:p>
        </p:txBody>
      </p:sp>
      <p:sp>
        <p:nvSpPr>
          <p:cNvPr id="74" name="円/楕円 73"/>
          <p:cNvSpPr/>
          <p:nvPr/>
        </p:nvSpPr>
        <p:spPr>
          <a:xfrm>
            <a:off x="8648762" y="2597108"/>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5" name="直線コネクタ 74"/>
          <p:cNvCxnSpPr>
            <a:stCxn id="77" idx="2"/>
            <a:endCxn id="76" idx="3"/>
          </p:cNvCxnSpPr>
          <p:nvPr/>
        </p:nvCxnSpPr>
        <p:spPr>
          <a:xfrm flipH="1" flipV="1">
            <a:off x="7908613" y="2501003"/>
            <a:ext cx="513112" cy="119985"/>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6" name="テキスト ボックス 85"/>
          <p:cNvSpPr txBox="1">
            <a:spLocks noChangeArrowheads="1"/>
          </p:cNvSpPr>
          <p:nvPr/>
        </p:nvSpPr>
        <p:spPr bwMode="auto">
          <a:xfrm>
            <a:off x="7310692" y="2454836"/>
            <a:ext cx="597921"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花巻ほんもの体験</a:t>
            </a:r>
            <a:endParaRPr lang="ja-JP" altLang="en-US" sz="600" dirty="0">
              <a:solidFill>
                <a:srgbClr val="12923D"/>
              </a:solidFill>
              <a:latin typeface="Calibri" panose="020F0502020204030204" pitchFamily="34" charset="0"/>
            </a:endParaRPr>
          </a:p>
        </p:txBody>
      </p:sp>
      <p:sp>
        <p:nvSpPr>
          <p:cNvPr id="77" name="円/楕円 76"/>
          <p:cNvSpPr/>
          <p:nvPr/>
        </p:nvSpPr>
        <p:spPr>
          <a:xfrm>
            <a:off x="8421725" y="2594000"/>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88" name="テキスト ボックス 34"/>
          <p:cNvSpPr txBox="1">
            <a:spLocks noChangeArrowheads="1"/>
          </p:cNvSpPr>
          <p:nvPr/>
        </p:nvSpPr>
        <p:spPr bwMode="auto">
          <a:xfrm>
            <a:off x="950503" y="5252008"/>
            <a:ext cx="1284953"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r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宮沢賢治の</a:t>
            </a:r>
            <a:r>
              <a:rPr lang="ja-JP" altLang="en-US" sz="700" dirty="0" smtClean="0">
                <a:latin typeface="Calibri" panose="020F0502020204030204" pitchFamily="34" charset="0"/>
              </a:rPr>
              <a:t>童話の世界を体感できる施設。賢治の描いた</a:t>
            </a:r>
            <a:r>
              <a:rPr lang="ja-JP" altLang="en-US" sz="700" dirty="0">
                <a:latin typeface="Calibri" panose="020F0502020204030204" pitchFamily="34" charset="0"/>
              </a:rPr>
              <a:t>世界</a:t>
            </a:r>
            <a:r>
              <a:rPr lang="ja-JP" altLang="en-US" sz="700" dirty="0" smtClean="0">
                <a:latin typeface="Calibri" panose="020F0502020204030204" pitchFamily="34" charset="0"/>
              </a:rPr>
              <a:t>を体験したり、賢治の童話</a:t>
            </a:r>
            <a:r>
              <a:rPr lang="ja-JP" altLang="en-US" sz="700" dirty="0">
                <a:latin typeface="Calibri" panose="020F0502020204030204" pitchFamily="34" charset="0"/>
              </a:rPr>
              <a:t>に登場</a:t>
            </a:r>
            <a:r>
              <a:rPr lang="ja-JP" altLang="en-US" sz="700" dirty="0" smtClean="0">
                <a:latin typeface="Calibri" panose="020F0502020204030204" pitchFamily="34" charset="0"/>
              </a:rPr>
              <a:t>する植物・動物・星・鳥・石に関する展示を見ながら楽しく学ぶことで、賢治の童話や詩を読みたくなるかもしれません。</a:t>
            </a:r>
            <a:endParaRPr lang="ja-JP" altLang="en-US" sz="700" dirty="0">
              <a:latin typeface="Calibri" panose="020F0502020204030204" pitchFamily="34" charset="0"/>
            </a:endParaRPr>
          </a:p>
        </p:txBody>
      </p:sp>
      <p:cxnSp>
        <p:nvCxnSpPr>
          <p:cNvPr id="61" name="直線コネクタ 60"/>
          <p:cNvCxnSpPr>
            <a:stCxn id="62" idx="3"/>
            <a:endCxn id="63" idx="2"/>
          </p:cNvCxnSpPr>
          <p:nvPr/>
        </p:nvCxnSpPr>
        <p:spPr>
          <a:xfrm flipV="1">
            <a:off x="7849887" y="2838562"/>
            <a:ext cx="577020" cy="29826"/>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2" name="テキスト ボックス 85"/>
          <p:cNvSpPr txBox="1">
            <a:spLocks noChangeArrowheads="1"/>
          </p:cNvSpPr>
          <p:nvPr/>
        </p:nvSpPr>
        <p:spPr bwMode="auto">
          <a:xfrm>
            <a:off x="7041974" y="2822221"/>
            <a:ext cx="807913"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smtClean="0">
                <a:solidFill>
                  <a:srgbClr val="12923D"/>
                </a:solidFill>
                <a:latin typeface="Calibri" panose="020F0502020204030204" pitchFamily="34" charset="0"/>
              </a:rPr>
              <a:t>世界遺産中尊寺・毛越寺</a:t>
            </a:r>
            <a:endParaRPr lang="ja-JP" altLang="en-US" sz="600" dirty="0">
              <a:solidFill>
                <a:srgbClr val="12923D"/>
              </a:solidFill>
              <a:latin typeface="Calibri" panose="020F0502020204030204" pitchFamily="34" charset="0"/>
            </a:endParaRPr>
          </a:p>
        </p:txBody>
      </p:sp>
      <p:sp>
        <p:nvSpPr>
          <p:cNvPr id="63" name="円/楕円 62"/>
          <p:cNvSpPr/>
          <p:nvPr/>
        </p:nvSpPr>
        <p:spPr>
          <a:xfrm>
            <a:off x="8426907" y="2811574"/>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66" name="直線コネクタ 65"/>
          <p:cNvCxnSpPr>
            <a:stCxn id="67" idx="3"/>
          </p:cNvCxnSpPr>
          <p:nvPr/>
        </p:nvCxnSpPr>
        <p:spPr>
          <a:xfrm>
            <a:off x="7899115" y="2700594"/>
            <a:ext cx="552438" cy="30000"/>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67" name="テキスト ボックス 85"/>
          <p:cNvSpPr txBox="1">
            <a:spLocks noChangeArrowheads="1"/>
          </p:cNvSpPr>
          <p:nvPr/>
        </p:nvSpPr>
        <p:spPr bwMode="auto">
          <a:xfrm>
            <a:off x="7096010" y="2654427"/>
            <a:ext cx="80310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a:solidFill>
                  <a:srgbClr val="12923D"/>
                </a:solidFill>
                <a:latin typeface="Calibri" panose="020F0502020204030204" pitchFamily="34" charset="0"/>
              </a:rPr>
              <a:t>歴史公園えさし藤原の</a:t>
            </a:r>
            <a:r>
              <a:rPr lang="ja-JP" altLang="en-US" sz="600" dirty="0" smtClean="0">
                <a:solidFill>
                  <a:srgbClr val="12923D"/>
                </a:solidFill>
                <a:latin typeface="Calibri" panose="020F0502020204030204" pitchFamily="34" charset="0"/>
              </a:rPr>
              <a:t>郷</a:t>
            </a:r>
            <a:endParaRPr lang="ja-JP" altLang="en-US" sz="600" dirty="0">
              <a:solidFill>
                <a:srgbClr val="12923D"/>
              </a:solidFill>
              <a:latin typeface="Calibri" panose="020F0502020204030204" pitchFamily="34" charset="0"/>
            </a:endParaRPr>
          </a:p>
        </p:txBody>
      </p:sp>
      <p:sp>
        <p:nvSpPr>
          <p:cNvPr id="68" name="円/楕円 67"/>
          <p:cNvSpPr/>
          <p:nvPr/>
        </p:nvSpPr>
        <p:spPr>
          <a:xfrm>
            <a:off x="8522692" y="2784586"/>
            <a:ext cx="53975" cy="53975"/>
          </a:xfrm>
          <a:prstGeom prst="ellipse">
            <a:avLst/>
          </a:prstGeom>
          <a:solidFill>
            <a:srgbClr val="12923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cxnSp>
        <p:nvCxnSpPr>
          <p:cNvPr id="70" name="直線コネクタ 69"/>
          <p:cNvCxnSpPr>
            <a:endCxn id="68" idx="3"/>
          </p:cNvCxnSpPr>
          <p:nvPr/>
        </p:nvCxnSpPr>
        <p:spPr>
          <a:xfrm flipV="1">
            <a:off x="8175334" y="2830657"/>
            <a:ext cx="355262" cy="324029"/>
          </a:xfrm>
          <a:prstGeom prst="line">
            <a:avLst/>
          </a:prstGeom>
          <a:ln w="3175">
            <a:solidFill>
              <a:srgbClr val="12923D"/>
            </a:solidFill>
          </a:ln>
        </p:spPr>
        <p:style>
          <a:lnRef idx="1">
            <a:schemeClr val="accent1"/>
          </a:lnRef>
          <a:fillRef idx="0">
            <a:schemeClr val="accent1"/>
          </a:fillRef>
          <a:effectRef idx="0">
            <a:schemeClr val="accent1"/>
          </a:effectRef>
          <a:fontRef idx="minor">
            <a:schemeClr val="tx1"/>
          </a:fontRef>
        </p:style>
      </p:cxnSp>
      <p:sp>
        <p:nvSpPr>
          <p:cNvPr id="71" name="テキスト ボックス 85"/>
          <p:cNvSpPr txBox="1">
            <a:spLocks noChangeArrowheads="1"/>
          </p:cNvSpPr>
          <p:nvPr/>
        </p:nvSpPr>
        <p:spPr bwMode="auto">
          <a:xfrm>
            <a:off x="7759197" y="3162881"/>
            <a:ext cx="509755" cy="92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pPr algn="ctr" eaLnBrk="1" hangingPunct="1"/>
            <a:r>
              <a:rPr lang="ja-JP" altLang="en-US" sz="600" dirty="0" err="1" smtClean="0">
                <a:solidFill>
                  <a:srgbClr val="12923D"/>
                </a:solidFill>
                <a:latin typeface="Calibri" panose="020F0502020204030204" pitchFamily="34" charset="0"/>
              </a:rPr>
              <a:t>げいび渓</a:t>
            </a:r>
            <a:r>
              <a:rPr lang="ja-JP" altLang="en-US" sz="600" dirty="0" smtClean="0">
                <a:solidFill>
                  <a:srgbClr val="12923D"/>
                </a:solidFill>
                <a:latin typeface="Calibri" panose="020F0502020204030204" pitchFamily="34" charset="0"/>
              </a:rPr>
              <a:t>舟下り</a:t>
            </a:r>
            <a:endParaRPr lang="ja-JP" altLang="en-US" sz="600" dirty="0">
              <a:solidFill>
                <a:srgbClr val="12923D"/>
              </a:solidFill>
              <a:latin typeface="Calibri" panose="020F0502020204030204" pitchFamily="34" charset="0"/>
            </a:endParaRPr>
          </a:p>
        </p:txBody>
      </p:sp>
      <p:pic>
        <p:nvPicPr>
          <p:cNvPr id="26" name="図 25"/>
          <p:cNvPicPr>
            <a:picLocks noChangeAspect="1"/>
          </p:cNvPicPr>
          <p:nvPr/>
        </p:nvPicPr>
        <p:blipFill rotWithShape="1">
          <a:blip r:embed="rId4" cstate="print">
            <a:extLst>
              <a:ext uri="{28A0092B-C50C-407E-A947-70E740481C1C}">
                <a14:useLocalDpi xmlns:a14="http://schemas.microsoft.com/office/drawing/2010/main" val="0"/>
              </a:ext>
            </a:extLst>
          </a:blip>
          <a:srcRect l="4096"/>
          <a:stretch/>
        </p:blipFill>
        <p:spPr>
          <a:xfrm>
            <a:off x="15151" y="5285788"/>
            <a:ext cx="935352" cy="780238"/>
          </a:xfrm>
          <a:prstGeom prst="rect">
            <a:avLst/>
          </a:prstGeom>
        </p:spPr>
      </p:pic>
      <p:pic>
        <p:nvPicPr>
          <p:cNvPr id="27" name="図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20935" y="5307142"/>
            <a:ext cx="998115" cy="729656"/>
          </a:xfrm>
          <a:prstGeom prst="rect">
            <a:avLst/>
          </a:prstGeom>
        </p:spPr>
      </p:pic>
      <p:pic>
        <p:nvPicPr>
          <p:cNvPr id="29" name="図 2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884177" y="5274698"/>
            <a:ext cx="1079198" cy="791516"/>
          </a:xfrm>
          <a:prstGeom prst="rect">
            <a:avLst/>
          </a:prstGeom>
        </p:spPr>
      </p:pic>
      <p:sp>
        <p:nvSpPr>
          <p:cNvPr id="79" name="テキスト ボックス 34"/>
          <p:cNvSpPr txBox="1">
            <a:spLocks noChangeArrowheads="1"/>
          </p:cNvSpPr>
          <p:nvPr/>
        </p:nvSpPr>
        <p:spPr bwMode="auto">
          <a:xfrm>
            <a:off x="7929789" y="5254796"/>
            <a:ext cx="1171978"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en-US" altLang="ja-JP" sz="700" dirty="0" smtClean="0">
                <a:latin typeface="Calibri" panose="020F0502020204030204" pitchFamily="34" charset="0"/>
              </a:rPr>
              <a:t>12</a:t>
            </a:r>
            <a:r>
              <a:rPr lang="ja-JP" altLang="en-US" sz="700" dirty="0" smtClean="0">
                <a:latin typeface="Calibri" panose="020F0502020204030204" pitchFamily="34" charset="0"/>
              </a:rPr>
              <a:t>世紀に奥州藤原氏が平和の祈りを込めて築いた平泉。中尊寺は、平泉文化を象徴する存在で、黄金に輝く金色堂をはじめ、三千点以上の国宝や重要文化財があります。</a:t>
            </a:r>
            <a:endParaRPr lang="ja-JP" altLang="en-US" sz="700" dirty="0">
              <a:latin typeface="Calibri" panose="020F0502020204030204" pitchFamily="34" charset="0"/>
            </a:endParaRPr>
          </a:p>
        </p:txBody>
      </p:sp>
      <p:pic>
        <p:nvPicPr>
          <p:cNvPr id="52" name="図 5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91537" y="5289181"/>
            <a:ext cx="978595" cy="555842"/>
          </a:xfrm>
          <a:prstGeom prst="rect">
            <a:avLst/>
          </a:prstGeom>
        </p:spPr>
      </p:pic>
      <p:sp>
        <p:nvSpPr>
          <p:cNvPr id="53" name="テキスト ボックス 63"/>
          <p:cNvSpPr txBox="1">
            <a:spLocks noChangeArrowheads="1"/>
          </p:cNvSpPr>
          <p:nvPr/>
        </p:nvSpPr>
        <p:spPr bwMode="auto">
          <a:xfrm>
            <a:off x="5570133" y="5223707"/>
            <a:ext cx="1261884" cy="846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6000" rIns="36000">
            <a:spAutoFit/>
          </a:bodyPr>
          <a:lstStyle>
            <a:lvl1pPr eaLnBrk="0" hangingPunct="0">
              <a:defRPr kumimoji="1">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34" charset="-128"/>
              </a:defRPr>
            </a:lvl9pPr>
          </a:lstStyle>
          <a:p>
            <a:r>
              <a:rPr lang="ja-JP" altLang="en-US" sz="700" dirty="0">
                <a:latin typeface="Calibri" panose="020F0502020204030204" pitchFamily="34" charset="0"/>
              </a:rPr>
              <a:t>遠野の昔ながらの山里を再現した施設。遠野の文化と伝統を守る人</a:t>
            </a:r>
            <a:r>
              <a:rPr lang="ja-JP" altLang="en-US" sz="700" dirty="0" smtClean="0">
                <a:latin typeface="Calibri" panose="020F0502020204030204" pitchFamily="34" charset="0"/>
              </a:rPr>
              <a:t>「まぶりっと衆」が農作業をしつつ、インストラクターの役目も担います</a:t>
            </a:r>
            <a:r>
              <a:rPr lang="ja-JP" altLang="en-US" sz="700" dirty="0">
                <a:latin typeface="Calibri" panose="020F0502020204030204" pitchFamily="34" charset="0"/>
              </a:rPr>
              <a:t>。地元の</a:t>
            </a:r>
            <a:r>
              <a:rPr lang="ja-JP" altLang="en-US" sz="700" dirty="0" smtClean="0">
                <a:latin typeface="Calibri" panose="020F0502020204030204" pitchFamily="34" charset="0"/>
              </a:rPr>
              <a:t>高齢者と</a:t>
            </a:r>
            <a:r>
              <a:rPr lang="ja-JP" altLang="en-US" sz="700" dirty="0">
                <a:latin typeface="Calibri" panose="020F0502020204030204" pitchFamily="34" charset="0"/>
              </a:rPr>
              <a:t>の交流は、生徒の皆さんにも新鮮な出会いとなるはず</a:t>
            </a:r>
            <a:r>
              <a:rPr lang="ja-JP" altLang="en-US" sz="700" dirty="0" smtClean="0">
                <a:latin typeface="Calibri" panose="020F0502020204030204" pitchFamily="34" charset="0"/>
              </a:rPr>
              <a:t>です。</a:t>
            </a:r>
            <a:endParaRPr lang="ja-JP" altLang="en-US" sz="700" dirty="0">
              <a:latin typeface="Calibri" panose="020F0502020204030204" pitchFamily="34" charset="0"/>
            </a:endParaRPr>
          </a:p>
        </p:txBody>
      </p:sp>
    </p:spTree>
    <p:extLst>
      <p:ext uri="{BB962C8B-B14F-4D97-AF65-F5344CB8AC3E}">
        <p14:creationId xmlns:p14="http://schemas.microsoft.com/office/powerpoint/2010/main" val="1430262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441</Words>
  <Application>Microsoft Office PowerPoint</Application>
  <PresentationFormat>画面に合わせる (4:3)</PresentationFormat>
  <Paragraphs>41</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aritv-Ise</dc:creator>
  <cp:lastModifiedBy>aritv-Ise</cp:lastModifiedBy>
  <cp:revision>1</cp:revision>
  <dcterms:created xsi:type="dcterms:W3CDTF">2018-03-29T04:58:16Z</dcterms:created>
  <dcterms:modified xsi:type="dcterms:W3CDTF">2018-03-29T04:58:46Z</dcterms:modified>
</cp:coreProperties>
</file>