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B59BB037-133E-4393-89E2-A67D12F9E8E9}"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CD73E9F-9091-409A-9035-D8FD799A821F}" type="slidenum">
              <a:rPr kumimoji="1" lang="ja-JP" altLang="en-US" smtClean="0"/>
              <a:t>‹#›</a:t>
            </a:fld>
            <a:endParaRPr kumimoji="1" lang="ja-JP" altLang="en-US"/>
          </a:p>
        </p:txBody>
      </p:sp>
    </p:spTree>
    <p:extLst>
      <p:ext uri="{BB962C8B-B14F-4D97-AF65-F5344CB8AC3E}">
        <p14:creationId xmlns:p14="http://schemas.microsoft.com/office/powerpoint/2010/main" val="1203442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59BB037-133E-4393-89E2-A67D12F9E8E9}"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CD73E9F-9091-409A-9035-D8FD799A821F}" type="slidenum">
              <a:rPr kumimoji="1" lang="ja-JP" altLang="en-US" smtClean="0"/>
              <a:t>‹#›</a:t>
            </a:fld>
            <a:endParaRPr kumimoji="1" lang="ja-JP" altLang="en-US"/>
          </a:p>
        </p:txBody>
      </p:sp>
    </p:spTree>
    <p:extLst>
      <p:ext uri="{BB962C8B-B14F-4D97-AF65-F5344CB8AC3E}">
        <p14:creationId xmlns:p14="http://schemas.microsoft.com/office/powerpoint/2010/main" val="416331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59BB037-133E-4393-89E2-A67D12F9E8E9}"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CD73E9F-9091-409A-9035-D8FD799A821F}" type="slidenum">
              <a:rPr kumimoji="1" lang="ja-JP" altLang="en-US" smtClean="0"/>
              <a:t>‹#›</a:t>
            </a:fld>
            <a:endParaRPr kumimoji="1" lang="ja-JP" altLang="en-US"/>
          </a:p>
        </p:txBody>
      </p:sp>
    </p:spTree>
    <p:extLst>
      <p:ext uri="{BB962C8B-B14F-4D97-AF65-F5344CB8AC3E}">
        <p14:creationId xmlns:p14="http://schemas.microsoft.com/office/powerpoint/2010/main" val="3710825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59BB037-133E-4393-89E2-A67D12F9E8E9}"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CD73E9F-9091-409A-9035-D8FD799A821F}" type="slidenum">
              <a:rPr kumimoji="1" lang="ja-JP" altLang="en-US" smtClean="0"/>
              <a:t>‹#›</a:t>
            </a:fld>
            <a:endParaRPr kumimoji="1" lang="ja-JP" altLang="en-US"/>
          </a:p>
        </p:txBody>
      </p:sp>
    </p:spTree>
    <p:extLst>
      <p:ext uri="{BB962C8B-B14F-4D97-AF65-F5344CB8AC3E}">
        <p14:creationId xmlns:p14="http://schemas.microsoft.com/office/powerpoint/2010/main" val="1101664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B59BB037-133E-4393-89E2-A67D12F9E8E9}"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CD73E9F-9091-409A-9035-D8FD799A821F}" type="slidenum">
              <a:rPr kumimoji="1" lang="ja-JP" altLang="en-US" smtClean="0"/>
              <a:t>‹#›</a:t>
            </a:fld>
            <a:endParaRPr kumimoji="1" lang="ja-JP" altLang="en-US"/>
          </a:p>
        </p:txBody>
      </p:sp>
    </p:spTree>
    <p:extLst>
      <p:ext uri="{BB962C8B-B14F-4D97-AF65-F5344CB8AC3E}">
        <p14:creationId xmlns:p14="http://schemas.microsoft.com/office/powerpoint/2010/main" val="964677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B59BB037-133E-4393-89E2-A67D12F9E8E9}"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CD73E9F-9091-409A-9035-D8FD799A821F}" type="slidenum">
              <a:rPr kumimoji="1" lang="ja-JP" altLang="en-US" smtClean="0"/>
              <a:t>‹#›</a:t>
            </a:fld>
            <a:endParaRPr kumimoji="1" lang="ja-JP" altLang="en-US"/>
          </a:p>
        </p:txBody>
      </p:sp>
    </p:spTree>
    <p:extLst>
      <p:ext uri="{BB962C8B-B14F-4D97-AF65-F5344CB8AC3E}">
        <p14:creationId xmlns:p14="http://schemas.microsoft.com/office/powerpoint/2010/main" val="989003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B59BB037-133E-4393-89E2-A67D12F9E8E9}"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CD73E9F-9091-409A-9035-D8FD799A821F}" type="slidenum">
              <a:rPr kumimoji="1" lang="ja-JP" altLang="en-US" smtClean="0"/>
              <a:t>‹#›</a:t>
            </a:fld>
            <a:endParaRPr kumimoji="1" lang="ja-JP" altLang="en-US"/>
          </a:p>
        </p:txBody>
      </p:sp>
    </p:spTree>
    <p:extLst>
      <p:ext uri="{BB962C8B-B14F-4D97-AF65-F5344CB8AC3E}">
        <p14:creationId xmlns:p14="http://schemas.microsoft.com/office/powerpoint/2010/main" val="2054817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B59BB037-133E-4393-89E2-A67D12F9E8E9}"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CD73E9F-9091-409A-9035-D8FD799A821F}" type="slidenum">
              <a:rPr kumimoji="1" lang="ja-JP" altLang="en-US" smtClean="0"/>
              <a:t>‹#›</a:t>
            </a:fld>
            <a:endParaRPr kumimoji="1" lang="ja-JP" altLang="en-US"/>
          </a:p>
        </p:txBody>
      </p:sp>
    </p:spTree>
    <p:extLst>
      <p:ext uri="{BB962C8B-B14F-4D97-AF65-F5344CB8AC3E}">
        <p14:creationId xmlns:p14="http://schemas.microsoft.com/office/powerpoint/2010/main" val="1954535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59BB037-133E-4393-89E2-A67D12F9E8E9}"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CD73E9F-9091-409A-9035-D8FD799A821F}" type="slidenum">
              <a:rPr kumimoji="1" lang="ja-JP" altLang="en-US" smtClean="0"/>
              <a:t>‹#›</a:t>
            </a:fld>
            <a:endParaRPr kumimoji="1" lang="ja-JP" altLang="en-US"/>
          </a:p>
        </p:txBody>
      </p:sp>
    </p:spTree>
    <p:extLst>
      <p:ext uri="{BB962C8B-B14F-4D97-AF65-F5344CB8AC3E}">
        <p14:creationId xmlns:p14="http://schemas.microsoft.com/office/powerpoint/2010/main" val="127127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59BB037-133E-4393-89E2-A67D12F9E8E9}"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CD73E9F-9091-409A-9035-D8FD799A821F}" type="slidenum">
              <a:rPr kumimoji="1" lang="ja-JP" altLang="en-US" smtClean="0"/>
              <a:t>‹#›</a:t>
            </a:fld>
            <a:endParaRPr kumimoji="1" lang="ja-JP" altLang="en-US"/>
          </a:p>
        </p:txBody>
      </p:sp>
    </p:spTree>
    <p:extLst>
      <p:ext uri="{BB962C8B-B14F-4D97-AF65-F5344CB8AC3E}">
        <p14:creationId xmlns:p14="http://schemas.microsoft.com/office/powerpoint/2010/main" val="2516991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59BB037-133E-4393-89E2-A67D12F9E8E9}"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CD73E9F-9091-409A-9035-D8FD799A821F}" type="slidenum">
              <a:rPr kumimoji="1" lang="ja-JP" altLang="en-US" smtClean="0"/>
              <a:t>‹#›</a:t>
            </a:fld>
            <a:endParaRPr kumimoji="1" lang="ja-JP" altLang="en-US"/>
          </a:p>
        </p:txBody>
      </p:sp>
    </p:spTree>
    <p:extLst>
      <p:ext uri="{BB962C8B-B14F-4D97-AF65-F5344CB8AC3E}">
        <p14:creationId xmlns:p14="http://schemas.microsoft.com/office/powerpoint/2010/main" val="670711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9BB037-133E-4393-89E2-A67D12F9E8E9}"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D73E9F-9091-409A-9035-D8FD799A821F}" type="slidenum">
              <a:rPr kumimoji="1" lang="ja-JP" altLang="en-US" smtClean="0"/>
              <a:t>‹#›</a:t>
            </a:fld>
            <a:endParaRPr kumimoji="1" lang="ja-JP" altLang="en-US"/>
          </a:p>
        </p:txBody>
      </p:sp>
    </p:spTree>
    <p:extLst>
      <p:ext uri="{BB962C8B-B14F-4D97-AF65-F5344CB8AC3E}">
        <p14:creationId xmlns:p14="http://schemas.microsoft.com/office/powerpoint/2010/main" val="42014558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花巻農村生活体験と世界遺産中尊寺</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岩手県</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2809972406"/>
              </p:ext>
            </p:extLst>
          </p:nvPr>
        </p:nvGraphicFramePr>
        <p:xfrm>
          <a:off x="7937" y="871844"/>
          <a:ext cx="6652295" cy="3691681"/>
        </p:xfrm>
        <a:graphic>
          <a:graphicData uri="http://schemas.openxmlformats.org/drawingml/2006/table">
            <a:tbl>
              <a:tblPr/>
              <a:tblGrid>
                <a:gridCol w="369593">
                  <a:extLst>
                    <a:ext uri="{9D8B030D-6E8A-4147-A177-3AD203B41FA5}">
                      <a16:colId xmlns="" xmlns:a16="http://schemas.microsoft.com/office/drawing/2014/main" val="20000"/>
                    </a:ext>
                  </a:extLst>
                </a:gridCol>
                <a:gridCol w="5361544">
                  <a:extLst>
                    <a:ext uri="{9D8B030D-6E8A-4147-A177-3AD203B41FA5}">
                      <a16:colId xmlns="" xmlns:a16="http://schemas.microsoft.com/office/drawing/2014/main" val="20001"/>
                    </a:ext>
                  </a:extLst>
                </a:gridCol>
                <a:gridCol w="921158">
                  <a:extLst>
                    <a:ext uri="{9D8B030D-6E8A-4147-A177-3AD203B41FA5}">
                      <a16:colId xmlns="" xmlns:a16="http://schemas.microsoft.com/office/drawing/2014/main" val="20003"/>
                    </a:ext>
                  </a:extLst>
                </a:gridCol>
              </a:tblGrid>
              <a:tr h="4753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 xmlns:a16="http://schemas.microsoft.com/office/drawing/2014/main" val="10000"/>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各地＝＝＝入村式・・・・・花巻ほんもの体験（農林食、ものづくり体験）＝＝＝＝＝花巻地区民泊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岩手県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花巻地区民泊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宿泊地・・・・・花巻市農作業・農村生活体験・・・・・離村式＝＝（昼食）＝（</a:t>
                      </a:r>
                      <a:r>
                        <a:rPr kumimoji="1" lang="en-US" altLang="ja-JP" sz="900" b="0" i="0" u="none" strike="noStrike" cap="none" normalizeH="0" baseline="0" dirty="0" smtClean="0">
                          <a:ln>
                            <a:noFill/>
                          </a:ln>
                          <a:solidFill>
                            <a:schemeClr val="tx1"/>
                          </a:solidFill>
                          <a:effectLst/>
                          <a:latin typeface="+mn-ea"/>
                          <a:ea typeface="+mn-ea"/>
                        </a:rPr>
                        <a:t>60</a:t>
                      </a:r>
                      <a:r>
                        <a:rPr kumimoji="1" lang="ja-JP" altLang="en-US" sz="900" b="0" i="0" u="none" strike="noStrike" cap="none" normalizeH="0" baseline="0" dirty="0" smtClean="0">
                          <a:ln>
                            <a:noFill/>
                          </a:ln>
                          <a:solidFill>
                            <a:schemeClr val="tx1"/>
                          </a:solidFill>
                          <a:effectLst/>
                          <a:latin typeface="+mn-ea"/>
                          <a:ea typeface="+mn-ea"/>
                        </a:rPr>
                        <a:t>分）＝＝とおの物語の館＝＝＝</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a:t>
                      </a:r>
                      <a:r>
                        <a:rPr kumimoji="1" lang="en-US" altLang="ja-JP" sz="900" b="0" i="0" u="none" strike="noStrike" cap="none" normalizeH="0" baseline="0" dirty="0" smtClean="0">
                          <a:ln>
                            <a:noFill/>
                          </a:ln>
                          <a:solidFill>
                            <a:schemeClr val="tx1"/>
                          </a:solidFill>
                          <a:effectLst/>
                          <a:latin typeface="+mn-ea"/>
                          <a:ea typeface="+mn-ea"/>
                        </a:rPr>
                        <a:t>20</a:t>
                      </a:r>
                      <a:r>
                        <a:rPr kumimoji="1" lang="ja-JP" altLang="en-US" sz="900" b="0" i="0" u="none" strike="noStrike" cap="none" normalizeH="0" baseline="0" dirty="0" smtClean="0">
                          <a:ln>
                            <a:noFill/>
                          </a:ln>
                          <a:solidFill>
                            <a:schemeClr val="tx1"/>
                          </a:solidFill>
                          <a:effectLst/>
                          <a:latin typeface="+mn-ea"/>
                          <a:ea typeface="+mn-ea"/>
                        </a:rPr>
                        <a:t>分）＝＝遠野ふるさと村山里体験＝＝（</a:t>
                      </a:r>
                      <a:r>
                        <a:rPr kumimoji="1" lang="en-US" altLang="ja-JP" sz="900" b="0" i="0" u="none" strike="noStrike" cap="none" normalizeH="0" baseline="0" dirty="0" smtClean="0">
                          <a:ln>
                            <a:noFill/>
                          </a:ln>
                          <a:solidFill>
                            <a:schemeClr val="tx1"/>
                          </a:solidFill>
                          <a:effectLst/>
                          <a:latin typeface="+mn-ea"/>
                          <a:ea typeface="+mn-ea"/>
                        </a:rPr>
                        <a:t>70</a:t>
                      </a:r>
                      <a:r>
                        <a:rPr kumimoji="1" lang="ja-JP" altLang="en-US" sz="900" b="0" i="0" u="none" strike="noStrike" cap="none" normalizeH="0" baseline="0" dirty="0" smtClean="0">
                          <a:ln>
                            <a:noFill/>
                          </a:ln>
                          <a:solidFill>
                            <a:schemeClr val="tx1"/>
                          </a:solidFill>
                          <a:effectLst/>
                          <a:latin typeface="+mn-ea"/>
                          <a:ea typeface="+mn-ea"/>
                        </a:rPr>
                        <a:t>分）＝＝花巻温泉郷</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岩手県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花巻温泉郷</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en-US" altLang="ja-JP" sz="900" b="0" i="0" u="none" strike="noStrike" cap="none" normalizeH="0" baseline="0" dirty="0" smtClean="0">
                          <a:ln>
                            <a:noFill/>
                          </a:ln>
                          <a:solidFill>
                            <a:schemeClr val="tx1"/>
                          </a:solidFill>
                          <a:effectLst/>
                          <a:latin typeface="+mn-ea"/>
                          <a:ea typeface="+mn-ea"/>
                        </a:rPr>
                        <a:t>(60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＝＝歴史公園えさし藤原の郷＝＝（</a:t>
                      </a:r>
                      <a:r>
                        <a:rPr kumimoji="1" lang="en-US" altLang="ja-JP" sz="900" b="0" i="0" u="none" strike="noStrike" cap="none" normalizeH="0" baseline="0" dirty="0" smtClean="0">
                          <a:ln>
                            <a:noFill/>
                          </a:ln>
                          <a:solidFill>
                            <a:schemeClr val="tx1"/>
                          </a:solidFill>
                          <a:effectLst/>
                          <a:latin typeface="+mn-ea"/>
                          <a:ea typeface="+mn-ea"/>
                        </a:rPr>
                        <a:t>50</a:t>
                      </a:r>
                      <a:r>
                        <a:rPr kumimoji="1" lang="ja-JP" altLang="en-US" sz="900" b="0" i="0" u="none" strike="noStrike" cap="none" normalizeH="0" baseline="0" dirty="0" smtClean="0">
                          <a:ln>
                            <a:noFill/>
                          </a:ln>
                          <a:solidFill>
                            <a:schemeClr val="tx1"/>
                          </a:solidFill>
                          <a:effectLst/>
                          <a:latin typeface="+mn-ea"/>
                          <a:ea typeface="+mn-ea"/>
                        </a:rPr>
                        <a:t>分）＝＝世界遺産中尊寺＝＝（昼食）</a:t>
                      </a:r>
                      <a:r>
                        <a:rPr kumimoji="1" lang="ja-JP" altLang="en-US" sz="900" b="0" i="0" u="none" strike="noStrike" cap="none" normalizeH="0" baseline="0" smtClean="0">
                          <a:ln>
                            <a:noFill/>
                          </a:ln>
                          <a:solidFill>
                            <a:schemeClr val="tx1"/>
                          </a:solidFill>
                          <a:effectLst/>
                          <a:latin typeface="+mn-ea"/>
                          <a:ea typeface="+mn-ea"/>
                        </a:rPr>
                        <a:t>＝＝＝</a:t>
                      </a:r>
                      <a:endParaRPr kumimoji="1" lang="en-US" altLang="ja-JP" sz="900" b="0" i="0" u="none" strike="noStrike" cap="none" normalizeH="0" baseline="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kern="1200" cap="none" spc="0" normalizeH="0" baseline="0" noProof="0" smtClean="0">
                          <a:ln>
                            <a:noFill/>
                          </a:ln>
                          <a:solidFill>
                            <a:prstClr val="black"/>
                          </a:solidFill>
                          <a:effectLst/>
                          <a:uLnTx/>
                          <a:uFillTx/>
                          <a:latin typeface="ＭＳ Ｐゴシック"/>
                          <a:ea typeface="+mn-ea"/>
                          <a:cs typeface="+mn-cs"/>
                        </a:rPr>
                        <a:t>世界遺産毛越寺</a:t>
                      </a:r>
                      <a:r>
                        <a:rPr kumimoji="1" lang="ja-JP" altLang="en-US" sz="900" b="0" i="0" u="none" strike="noStrike" cap="none" normalizeH="0" baseline="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a:t>
                      </a:r>
                      <a:r>
                        <a:rPr kumimoji="1" lang="en-US" altLang="ja-JP" sz="900" b="0" i="0" u="none" strike="noStrike" cap="none" normalizeH="0" baseline="0" dirty="0" smtClean="0">
                          <a:ln>
                            <a:noFill/>
                          </a:ln>
                          <a:solidFill>
                            <a:schemeClr val="tx1"/>
                          </a:solidFill>
                          <a:effectLst/>
                          <a:latin typeface="+mn-ea"/>
                          <a:ea typeface="+mn-ea"/>
                        </a:rPr>
                        <a:t>30</a:t>
                      </a:r>
                      <a:r>
                        <a:rPr kumimoji="1" lang="ja-JP" altLang="en-US" sz="900" b="0" i="0" u="none" strike="noStrike" cap="none" normalizeH="0" baseline="0" dirty="0" smtClean="0">
                          <a:ln>
                            <a:noFill/>
                          </a:ln>
                          <a:solidFill>
                            <a:schemeClr val="tx1"/>
                          </a:solidFill>
                          <a:effectLst/>
                          <a:latin typeface="+mn-ea"/>
                          <a:ea typeface="+mn-ea"/>
                        </a:rPr>
                        <a:t>分）</a:t>
                      </a:r>
                      <a:r>
                        <a:rPr kumimoji="1" lang="ja-JP" altLang="en-US" sz="900" b="0" i="0" u="none" strike="noStrike" cap="none" normalizeH="0" baseline="0" smtClean="0">
                          <a:ln>
                            <a:noFill/>
                          </a:ln>
                          <a:solidFill>
                            <a:schemeClr val="tx1"/>
                          </a:solidFill>
                          <a:effectLst/>
                          <a:latin typeface="+mn-ea"/>
                          <a:ea typeface="+mn-ea"/>
                        </a:rPr>
                        <a:t>＝＝げいび渓</a:t>
                      </a:r>
                      <a:r>
                        <a:rPr kumimoji="1" lang="ja-JP" altLang="en-US" sz="900" b="0" i="0" u="none" strike="noStrike" cap="none" normalizeH="0" baseline="0" dirty="0" smtClean="0">
                          <a:ln>
                            <a:noFill/>
                          </a:ln>
                          <a:solidFill>
                            <a:schemeClr val="tx1"/>
                          </a:solidFill>
                          <a:effectLst/>
                          <a:latin typeface="+mn-ea"/>
                          <a:ea typeface="+mn-ea"/>
                        </a:rPr>
                        <a:t>舟下り＝＝＝各地</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pic>
        <p:nvPicPr>
          <p:cNvPr id="3" name="図 2">
            <a:extLst>
              <a:ext uri="{FF2B5EF4-FFF2-40B4-BE49-F238E27FC236}">
                <a16:creationId xmlns="" xmlns:a16="http://schemas.microsoft.com/office/drawing/2014/main" id="{BEDB32D4-23CE-A444-ACBD-132A7B54D6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 xmlns:a16="http://schemas.microsoft.com/office/drawing/2014/main"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grpSp>
        <p:nvGrpSpPr>
          <p:cNvPr id="13" name="グループ化 12"/>
          <p:cNvGrpSpPr/>
          <p:nvPr/>
        </p:nvGrpSpPr>
        <p:grpSpPr>
          <a:xfrm>
            <a:off x="6803217" y="847723"/>
            <a:ext cx="2224345" cy="3715803"/>
            <a:chOff x="6822399" y="847723"/>
            <a:chExt cx="2224345" cy="3715803"/>
          </a:xfrm>
        </p:grpSpPr>
        <p:grpSp>
          <p:nvGrpSpPr>
            <p:cNvPr id="47" name="グループ化 46"/>
            <p:cNvGrpSpPr/>
            <p:nvPr/>
          </p:nvGrpSpPr>
          <p:grpSpPr>
            <a:xfrm>
              <a:off x="6822399" y="847723"/>
              <a:ext cx="2224345" cy="3715803"/>
              <a:chOff x="7059613" y="571500"/>
              <a:chExt cx="2084387" cy="3500438"/>
            </a:xfrm>
          </p:grpSpPr>
          <p:sp>
            <p:nvSpPr>
              <p:cNvPr id="48"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0250" y="1054100"/>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69" name="円/楕円 68"/>
            <p:cNvSpPr/>
            <p:nvPr/>
          </p:nvSpPr>
          <p:spPr>
            <a:xfrm>
              <a:off x="8471982" y="2703600"/>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cxnSp>
        <p:nvCxnSpPr>
          <p:cNvPr id="43" name="直線コネクタ 42"/>
          <p:cNvCxnSpPr/>
          <p:nvPr/>
        </p:nvCxnSpPr>
        <p:spPr>
          <a:xfrm flipH="1" flipV="1">
            <a:off x="8343440" y="2426261"/>
            <a:ext cx="314023" cy="263139"/>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46" name="テキスト ボックス 85"/>
          <p:cNvSpPr txBox="1">
            <a:spLocks noChangeArrowheads="1"/>
          </p:cNvSpPr>
          <p:nvPr/>
        </p:nvSpPr>
        <p:spPr bwMode="auto">
          <a:xfrm>
            <a:off x="7856073" y="2305396"/>
            <a:ext cx="693606"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とおの物語の館</a:t>
            </a:r>
            <a:endParaRPr lang="ja-JP" altLang="en-US" sz="600" dirty="0">
              <a:solidFill>
                <a:srgbClr val="12923D"/>
              </a:solidFill>
              <a:latin typeface="Calibri" panose="020F0502020204030204" pitchFamily="34" charset="0"/>
            </a:endParaRPr>
          </a:p>
        </p:txBody>
      </p:sp>
      <p:sp>
        <p:nvSpPr>
          <p:cNvPr id="50" name="円/楕円 49"/>
          <p:cNvSpPr/>
          <p:nvPr/>
        </p:nvSpPr>
        <p:spPr>
          <a:xfrm>
            <a:off x="8620950" y="2664000"/>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72" name="直線コネクタ 71"/>
          <p:cNvCxnSpPr>
            <a:stCxn id="74" idx="0"/>
            <a:endCxn id="73" idx="2"/>
          </p:cNvCxnSpPr>
          <p:nvPr/>
        </p:nvCxnSpPr>
        <p:spPr>
          <a:xfrm flipH="1" flipV="1">
            <a:off x="8539805" y="2202639"/>
            <a:ext cx="135945" cy="394469"/>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73" name="テキスト ボックス 85"/>
          <p:cNvSpPr txBox="1">
            <a:spLocks noChangeArrowheads="1"/>
          </p:cNvSpPr>
          <p:nvPr/>
        </p:nvSpPr>
        <p:spPr bwMode="auto">
          <a:xfrm>
            <a:off x="8276679" y="2017973"/>
            <a:ext cx="52625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遠野ふるさと村</a:t>
            </a:r>
            <a:endParaRPr lang="en-US" altLang="ja-JP" sz="600" dirty="0" smtClean="0">
              <a:solidFill>
                <a:srgbClr val="12923D"/>
              </a:solidFill>
              <a:latin typeface="Calibri" panose="020F0502020204030204" pitchFamily="34" charset="0"/>
            </a:endParaRPr>
          </a:p>
          <a:p>
            <a:pPr algn="ctr" eaLnBrk="1" hangingPunct="1"/>
            <a:r>
              <a:rPr lang="ja-JP" altLang="en-US" sz="600" dirty="0" smtClean="0">
                <a:solidFill>
                  <a:srgbClr val="12923D"/>
                </a:solidFill>
                <a:latin typeface="Calibri" panose="020F0502020204030204" pitchFamily="34" charset="0"/>
              </a:rPr>
              <a:t>山里体験</a:t>
            </a:r>
            <a:endParaRPr lang="ja-JP" altLang="en-US" sz="600" dirty="0">
              <a:solidFill>
                <a:srgbClr val="12923D"/>
              </a:solidFill>
              <a:latin typeface="Calibri" panose="020F0502020204030204" pitchFamily="34" charset="0"/>
            </a:endParaRPr>
          </a:p>
        </p:txBody>
      </p:sp>
      <p:sp>
        <p:nvSpPr>
          <p:cNvPr id="74" name="円/楕円 73"/>
          <p:cNvSpPr/>
          <p:nvPr/>
        </p:nvSpPr>
        <p:spPr>
          <a:xfrm>
            <a:off x="8648762" y="2597108"/>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75" name="直線コネクタ 74"/>
          <p:cNvCxnSpPr>
            <a:stCxn id="77" idx="2"/>
            <a:endCxn id="76" idx="3"/>
          </p:cNvCxnSpPr>
          <p:nvPr/>
        </p:nvCxnSpPr>
        <p:spPr>
          <a:xfrm flipH="1" flipV="1">
            <a:off x="7908612" y="2501003"/>
            <a:ext cx="513113" cy="119985"/>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76" name="テキスト ボックス 85"/>
          <p:cNvSpPr txBox="1">
            <a:spLocks noChangeArrowheads="1"/>
          </p:cNvSpPr>
          <p:nvPr/>
        </p:nvSpPr>
        <p:spPr bwMode="auto">
          <a:xfrm>
            <a:off x="7310691" y="2454836"/>
            <a:ext cx="597921"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花巻ほんもの体験</a:t>
            </a:r>
            <a:endParaRPr lang="ja-JP" altLang="en-US" sz="600" dirty="0">
              <a:solidFill>
                <a:srgbClr val="12923D"/>
              </a:solidFill>
              <a:latin typeface="Calibri" panose="020F0502020204030204" pitchFamily="34" charset="0"/>
            </a:endParaRPr>
          </a:p>
        </p:txBody>
      </p:sp>
      <p:sp>
        <p:nvSpPr>
          <p:cNvPr id="77" name="円/楕円 76"/>
          <p:cNvSpPr/>
          <p:nvPr/>
        </p:nvSpPr>
        <p:spPr>
          <a:xfrm>
            <a:off x="8421725" y="2594000"/>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61" name="直線コネクタ 60"/>
          <p:cNvCxnSpPr>
            <a:stCxn id="62" idx="3"/>
            <a:endCxn id="63" idx="2"/>
          </p:cNvCxnSpPr>
          <p:nvPr/>
        </p:nvCxnSpPr>
        <p:spPr>
          <a:xfrm flipV="1">
            <a:off x="7849887" y="2838562"/>
            <a:ext cx="577020" cy="29826"/>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2" name="テキスト ボックス 85"/>
          <p:cNvSpPr txBox="1">
            <a:spLocks noChangeArrowheads="1"/>
          </p:cNvSpPr>
          <p:nvPr/>
        </p:nvSpPr>
        <p:spPr bwMode="auto">
          <a:xfrm>
            <a:off x="7041974" y="2822221"/>
            <a:ext cx="807913"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世界遺産中尊寺・毛越寺</a:t>
            </a:r>
            <a:endParaRPr lang="ja-JP" altLang="en-US" sz="600" dirty="0">
              <a:solidFill>
                <a:srgbClr val="12923D"/>
              </a:solidFill>
              <a:latin typeface="Calibri" panose="020F0502020204030204" pitchFamily="34" charset="0"/>
            </a:endParaRPr>
          </a:p>
        </p:txBody>
      </p:sp>
      <p:sp>
        <p:nvSpPr>
          <p:cNvPr id="63" name="円/楕円 62"/>
          <p:cNvSpPr/>
          <p:nvPr/>
        </p:nvSpPr>
        <p:spPr>
          <a:xfrm>
            <a:off x="8426907" y="2811574"/>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66" name="直線コネクタ 65"/>
          <p:cNvCxnSpPr>
            <a:stCxn id="67" idx="3"/>
          </p:cNvCxnSpPr>
          <p:nvPr/>
        </p:nvCxnSpPr>
        <p:spPr>
          <a:xfrm>
            <a:off x="7899115" y="2700594"/>
            <a:ext cx="552438" cy="30000"/>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7" name="テキスト ボックス 85"/>
          <p:cNvSpPr txBox="1">
            <a:spLocks noChangeArrowheads="1"/>
          </p:cNvSpPr>
          <p:nvPr/>
        </p:nvSpPr>
        <p:spPr bwMode="auto">
          <a:xfrm>
            <a:off x="7096010" y="2654427"/>
            <a:ext cx="803105"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a:solidFill>
                  <a:srgbClr val="12923D"/>
                </a:solidFill>
                <a:latin typeface="Calibri" panose="020F0502020204030204" pitchFamily="34" charset="0"/>
              </a:rPr>
              <a:t>歴史公園えさし藤原の</a:t>
            </a:r>
            <a:r>
              <a:rPr lang="ja-JP" altLang="en-US" sz="600" dirty="0" smtClean="0">
                <a:solidFill>
                  <a:srgbClr val="12923D"/>
                </a:solidFill>
                <a:latin typeface="Calibri" panose="020F0502020204030204" pitchFamily="34" charset="0"/>
              </a:rPr>
              <a:t>郷</a:t>
            </a:r>
            <a:endParaRPr lang="ja-JP" altLang="en-US" sz="600" dirty="0">
              <a:solidFill>
                <a:srgbClr val="12923D"/>
              </a:solidFill>
              <a:latin typeface="Calibri" panose="020F0502020204030204" pitchFamily="34" charset="0"/>
            </a:endParaRPr>
          </a:p>
        </p:txBody>
      </p:sp>
      <p:sp>
        <p:nvSpPr>
          <p:cNvPr id="68" name="円/楕円 67"/>
          <p:cNvSpPr/>
          <p:nvPr/>
        </p:nvSpPr>
        <p:spPr>
          <a:xfrm>
            <a:off x="8522692" y="2784586"/>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70" name="直線コネクタ 69"/>
          <p:cNvCxnSpPr>
            <a:endCxn id="68" idx="3"/>
          </p:cNvCxnSpPr>
          <p:nvPr/>
        </p:nvCxnSpPr>
        <p:spPr>
          <a:xfrm flipV="1">
            <a:off x="8175334" y="2830657"/>
            <a:ext cx="355262" cy="324029"/>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71" name="テキスト ボックス 85"/>
          <p:cNvSpPr txBox="1">
            <a:spLocks noChangeArrowheads="1"/>
          </p:cNvSpPr>
          <p:nvPr/>
        </p:nvSpPr>
        <p:spPr bwMode="auto">
          <a:xfrm>
            <a:off x="7759197" y="3162881"/>
            <a:ext cx="509755"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err="1" smtClean="0">
                <a:solidFill>
                  <a:srgbClr val="12923D"/>
                </a:solidFill>
                <a:latin typeface="Calibri" panose="020F0502020204030204" pitchFamily="34" charset="0"/>
              </a:rPr>
              <a:t>げいび渓</a:t>
            </a:r>
            <a:r>
              <a:rPr lang="ja-JP" altLang="en-US" sz="600" dirty="0" smtClean="0">
                <a:solidFill>
                  <a:srgbClr val="12923D"/>
                </a:solidFill>
                <a:latin typeface="Calibri" panose="020F0502020204030204" pitchFamily="34" charset="0"/>
              </a:rPr>
              <a:t>舟下り</a:t>
            </a:r>
            <a:endParaRPr lang="ja-JP" altLang="en-US" sz="600" dirty="0">
              <a:solidFill>
                <a:srgbClr val="12923D"/>
              </a:solidFill>
              <a:latin typeface="Calibri" panose="020F0502020204030204" pitchFamily="34" charset="0"/>
            </a:endParaRPr>
          </a:p>
        </p:txBody>
      </p:sp>
      <p:grpSp>
        <p:nvGrpSpPr>
          <p:cNvPr id="5" name="グループ化 4"/>
          <p:cNvGrpSpPr/>
          <p:nvPr/>
        </p:nvGrpSpPr>
        <p:grpSpPr>
          <a:xfrm>
            <a:off x="19983" y="5009726"/>
            <a:ext cx="2265951" cy="1071562"/>
            <a:chOff x="2289099" y="5009726"/>
            <a:chExt cx="2265951" cy="1071562"/>
          </a:xfrm>
        </p:grpSpPr>
        <p:sp>
          <p:nvSpPr>
            <p:cNvPr id="2145" name="テキスト ボックス 77"/>
            <p:cNvSpPr txBox="1">
              <a:spLocks noChangeArrowheads="1"/>
            </p:cNvSpPr>
            <p:nvPr/>
          </p:nvSpPr>
          <p:spPr bwMode="auto">
            <a:xfrm>
              <a:off x="2289099" y="5010644"/>
              <a:ext cx="2232000"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花巻ほんもの体験</a:t>
              </a:r>
              <a:endParaRPr lang="ja-JP" altLang="en-US" sz="1000" b="1" dirty="0">
                <a:latin typeface="Calibri" panose="020F0502020204030204" pitchFamily="34" charset="0"/>
              </a:endParaRPr>
            </a:p>
          </p:txBody>
        </p:sp>
        <p:sp>
          <p:nvSpPr>
            <p:cNvPr id="105" name="正方形/長方形 104"/>
            <p:cNvSpPr/>
            <p:nvPr/>
          </p:nvSpPr>
          <p:spPr>
            <a:xfrm>
              <a:off x="2289457" y="5009726"/>
              <a:ext cx="2232000"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5" name="テキスト ボックス 34"/>
            <p:cNvSpPr txBox="1">
              <a:spLocks noChangeArrowheads="1"/>
            </p:cNvSpPr>
            <p:nvPr/>
          </p:nvSpPr>
          <p:spPr bwMode="auto">
            <a:xfrm>
              <a:off x="3328575" y="5242288"/>
              <a:ext cx="1226475" cy="826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chor="ctr" anchorCtr="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農民のために生きたいと願いつつ若くして逝った宮沢賢治の精神が息づく花巻市で、農家の皆さんと交流しながら一緒に農作業をすることにより、</a:t>
              </a:r>
              <a:r>
                <a:rPr lang="en-US" altLang="ja-JP" sz="700" dirty="0" smtClean="0">
                  <a:latin typeface="Calibri" panose="020F0502020204030204" pitchFamily="34" charset="0"/>
                </a:rPr>
                <a:t>”</a:t>
              </a:r>
              <a:r>
                <a:rPr lang="ja-JP" altLang="en-US" sz="700" dirty="0" smtClean="0">
                  <a:latin typeface="Calibri" panose="020F0502020204030204" pitchFamily="34" charset="0"/>
                </a:rPr>
                <a:t>こころ</a:t>
              </a:r>
              <a:r>
                <a:rPr lang="en-US" altLang="ja-JP" sz="700" dirty="0" smtClean="0">
                  <a:latin typeface="Calibri" panose="020F0502020204030204" pitchFamily="34" charset="0"/>
                </a:rPr>
                <a:t>”</a:t>
              </a:r>
              <a:r>
                <a:rPr lang="ja-JP" altLang="en-US" sz="700" dirty="0" smtClean="0">
                  <a:latin typeface="Calibri" panose="020F0502020204030204" pitchFamily="34" charset="0"/>
                </a:rPr>
                <a:t>の拠り所と</a:t>
              </a:r>
              <a:r>
                <a:rPr lang="en-US" altLang="ja-JP" sz="700" dirty="0" smtClean="0">
                  <a:latin typeface="Calibri" panose="020F0502020204030204" pitchFamily="34" charset="0"/>
                </a:rPr>
                <a:t>”</a:t>
              </a:r>
              <a:r>
                <a:rPr lang="ja-JP" altLang="en-US" sz="700" dirty="0" smtClean="0">
                  <a:latin typeface="Calibri" panose="020F0502020204030204" pitchFamily="34" charset="0"/>
                </a:rPr>
                <a:t>いのち</a:t>
              </a:r>
              <a:r>
                <a:rPr lang="en-US" altLang="ja-JP" sz="700" dirty="0" smtClean="0">
                  <a:latin typeface="Calibri" panose="020F0502020204030204" pitchFamily="34" charset="0"/>
                </a:rPr>
                <a:t>”</a:t>
              </a:r>
              <a:r>
                <a:rPr lang="ja-JP" altLang="en-US" sz="700" dirty="0" smtClean="0">
                  <a:latin typeface="Calibri" panose="020F0502020204030204" pitchFamily="34" charset="0"/>
                </a:rPr>
                <a:t>の大切さを再認識します。</a:t>
              </a:r>
              <a:endParaRPr lang="ja-JP" altLang="en-US" sz="700" dirty="0">
                <a:latin typeface="Calibri" panose="020F0502020204030204" pitchFamily="34" charset="0"/>
              </a:endParaRPr>
            </a:p>
          </p:txBody>
        </p:sp>
        <p:pic>
          <p:nvPicPr>
            <p:cNvPr id="27" name="図 2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11410" y="5297617"/>
              <a:ext cx="998115" cy="729656"/>
            </a:xfrm>
            <a:prstGeom prst="rect">
              <a:avLst/>
            </a:prstGeom>
          </p:spPr>
        </p:pic>
      </p:grpSp>
      <p:grpSp>
        <p:nvGrpSpPr>
          <p:cNvPr id="6" name="グループ化 5"/>
          <p:cNvGrpSpPr/>
          <p:nvPr/>
        </p:nvGrpSpPr>
        <p:grpSpPr>
          <a:xfrm>
            <a:off x="4571107" y="5004539"/>
            <a:ext cx="2251943" cy="1076749"/>
            <a:chOff x="4571107" y="5004539"/>
            <a:chExt cx="2251943" cy="1076749"/>
          </a:xfrm>
        </p:grpSpPr>
        <p:sp>
          <p:nvSpPr>
            <p:cNvPr id="2147" name="テキスト ボックス 77"/>
            <p:cNvSpPr txBox="1">
              <a:spLocks noChangeArrowheads="1"/>
            </p:cNvSpPr>
            <p:nvPr/>
          </p:nvSpPr>
          <p:spPr bwMode="auto">
            <a:xfrm>
              <a:off x="4571107" y="5007146"/>
              <a:ext cx="2232000"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歴史</a:t>
              </a:r>
              <a:r>
                <a:rPr lang="ja-JP" altLang="en-US" sz="1000" b="1" dirty="0" smtClean="0">
                  <a:latin typeface="Calibri" panose="020F0502020204030204" pitchFamily="34" charset="0"/>
                </a:rPr>
                <a:t>公園えさし藤原の郷</a:t>
              </a:r>
              <a:endParaRPr lang="en-US" altLang="ja-JP" sz="1000" b="1" dirty="0">
                <a:latin typeface="Calibri" panose="020F0502020204030204" pitchFamily="34" charset="0"/>
              </a:endParaRPr>
            </a:p>
          </p:txBody>
        </p:sp>
        <p:sp>
          <p:nvSpPr>
            <p:cNvPr id="107" name="正方形/長方形 106"/>
            <p:cNvSpPr/>
            <p:nvPr/>
          </p:nvSpPr>
          <p:spPr>
            <a:xfrm>
              <a:off x="4571999" y="5004539"/>
              <a:ext cx="2232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148" name="テキスト ボックス 63"/>
            <p:cNvSpPr txBox="1">
              <a:spLocks noChangeArrowheads="1"/>
            </p:cNvSpPr>
            <p:nvPr/>
          </p:nvSpPr>
          <p:spPr bwMode="auto">
            <a:xfrm>
              <a:off x="5687474" y="5222948"/>
              <a:ext cx="1135576"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rIns="360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豪華絢爛な平安文化が再現された歴史テーマパーク。平安時代の貴族の衣裳や武士の</a:t>
              </a:r>
              <a:r>
                <a:rPr lang="ja-JP" altLang="en-US" sz="700" dirty="0">
                  <a:latin typeface="Calibri" panose="020F0502020204030204" pitchFamily="34" charset="0"/>
                </a:rPr>
                <a:t>鎧の</a:t>
              </a:r>
              <a:r>
                <a:rPr lang="ja-JP" altLang="en-US" sz="700" dirty="0" smtClean="0">
                  <a:latin typeface="Calibri" panose="020F0502020204030204" pitchFamily="34" charset="0"/>
                </a:rPr>
                <a:t>着付体験などを通じて、日本の歴史を身近に感じることができるようになります。</a:t>
              </a:r>
              <a:endParaRPr lang="ja-JP" altLang="en-US" sz="700" dirty="0">
                <a:latin typeface="Calibri" panose="020F0502020204030204" pitchFamily="34" charset="0"/>
              </a:endParaRPr>
            </a:p>
          </p:txBody>
        </p:sp>
        <p:pic>
          <p:nvPicPr>
            <p:cNvPr id="28" name="図 2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87106" y="5271051"/>
              <a:ext cx="1081317" cy="795163"/>
            </a:xfrm>
            <a:prstGeom prst="rect">
              <a:avLst/>
            </a:prstGeom>
          </p:spPr>
        </p:pic>
      </p:grpSp>
      <p:grpSp>
        <p:nvGrpSpPr>
          <p:cNvPr id="8" name="グループ化 7"/>
          <p:cNvGrpSpPr/>
          <p:nvPr/>
        </p:nvGrpSpPr>
        <p:grpSpPr>
          <a:xfrm>
            <a:off x="6858000" y="5004539"/>
            <a:ext cx="2243767" cy="1096643"/>
            <a:chOff x="6858000" y="5004539"/>
            <a:chExt cx="2243767" cy="1096643"/>
          </a:xfrm>
        </p:grpSpPr>
        <p:sp>
          <p:nvSpPr>
            <p:cNvPr id="2149" name="Text Box 65"/>
            <p:cNvSpPr txBox="1">
              <a:spLocks noChangeArrowheads="1"/>
            </p:cNvSpPr>
            <p:nvPr/>
          </p:nvSpPr>
          <p:spPr bwMode="auto">
            <a:xfrm>
              <a:off x="6860167" y="5007146"/>
              <a:ext cx="2232000" cy="247650"/>
            </a:xfrm>
            <a:prstGeom prst="rect">
              <a:avLst/>
            </a:prstGeom>
            <a:solidFill>
              <a:schemeClr val="accent2">
                <a:lumMod val="20000"/>
                <a:lumOff val="80000"/>
              </a:schemeClr>
            </a:solidFill>
            <a:ln>
              <a:noFill/>
            </a:ln>
            <a:extLst/>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世界遺産　中尊寺</a:t>
              </a:r>
              <a:endParaRPr lang="en-US" altLang="ja-JP" sz="1000" b="1" dirty="0">
                <a:latin typeface="Calibri" panose="020F0502020204030204" pitchFamily="34" charset="0"/>
              </a:endParaRPr>
            </a:p>
          </p:txBody>
        </p:sp>
        <p:sp>
          <p:nvSpPr>
            <p:cNvPr id="109" name="正方形/長方形 108"/>
            <p:cNvSpPr/>
            <p:nvPr/>
          </p:nvSpPr>
          <p:spPr>
            <a:xfrm>
              <a:off x="6858000" y="5004539"/>
              <a:ext cx="2232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pic>
          <p:nvPicPr>
            <p:cNvPr id="29" name="図 2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884177" y="5274698"/>
              <a:ext cx="1079198" cy="791516"/>
            </a:xfrm>
            <a:prstGeom prst="rect">
              <a:avLst/>
            </a:prstGeom>
          </p:spPr>
        </p:pic>
        <p:sp>
          <p:nvSpPr>
            <p:cNvPr id="79" name="テキスト ボックス 34"/>
            <p:cNvSpPr txBox="1">
              <a:spLocks noChangeArrowheads="1"/>
            </p:cNvSpPr>
            <p:nvPr/>
          </p:nvSpPr>
          <p:spPr bwMode="auto">
            <a:xfrm>
              <a:off x="7929789" y="5254796"/>
              <a:ext cx="1171978"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en-US" altLang="ja-JP" sz="700" dirty="0" smtClean="0">
                  <a:latin typeface="Calibri" panose="020F0502020204030204" pitchFamily="34" charset="0"/>
                </a:rPr>
                <a:t>12</a:t>
              </a:r>
              <a:r>
                <a:rPr lang="ja-JP" altLang="en-US" sz="700" dirty="0" smtClean="0">
                  <a:latin typeface="Calibri" panose="020F0502020204030204" pitchFamily="34" charset="0"/>
                </a:rPr>
                <a:t>世紀に奥州藤原氏が平和の祈りを込めて築いた平泉。中尊寺は、平泉文化を象徴する存在で、黄金に輝く金色堂をはじめ、三千点以上の国宝や重要文化財があります。</a:t>
              </a:r>
              <a:endParaRPr lang="ja-JP" altLang="en-US" sz="700" dirty="0">
                <a:latin typeface="Calibri" panose="020F0502020204030204" pitchFamily="34" charset="0"/>
              </a:endParaRPr>
            </a:p>
          </p:txBody>
        </p:sp>
      </p:grpSp>
      <p:sp>
        <p:nvSpPr>
          <p:cNvPr id="54" name="テキスト ボックス 77"/>
          <p:cNvSpPr txBox="1">
            <a:spLocks noChangeArrowheads="1"/>
          </p:cNvSpPr>
          <p:nvPr/>
        </p:nvSpPr>
        <p:spPr bwMode="auto">
          <a:xfrm>
            <a:off x="2301652" y="5007146"/>
            <a:ext cx="2232000"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遠野ふるさと村</a:t>
            </a:r>
          </a:p>
        </p:txBody>
      </p:sp>
      <p:sp>
        <p:nvSpPr>
          <p:cNvPr id="56" name="正方形/長方形 55"/>
          <p:cNvSpPr/>
          <p:nvPr/>
        </p:nvSpPr>
        <p:spPr>
          <a:xfrm>
            <a:off x="2302544" y="5004539"/>
            <a:ext cx="2232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pic>
        <p:nvPicPr>
          <p:cNvPr id="57" name="図 5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322082" y="5289181"/>
            <a:ext cx="978595" cy="555842"/>
          </a:xfrm>
          <a:prstGeom prst="rect">
            <a:avLst/>
          </a:prstGeom>
        </p:spPr>
      </p:pic>
      <p:sp>
        <p:nvSpPr>
          <p:cNvPr id="58" name="テキスト ボックス 63"/>
          <p:cNvSpPr txBox="1">
            <a:spLocks noChangeArrowheads="1"/>
          </p:cNvSpPr>
          <p:nvPr/>
        </p:nvSpPr>
        <p:spPr bwMode="auto">
          <a:xfrm>
            <a:off x="3300678" y="5223707"/>
            <a:ext cx="1261884"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rIns="360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遠野の昔ながらの山里を再現した施設。遠野の文化と伝統を守る人</a:t>
            </a:r>
            <a:r>
              <a:rPr lang="ja-JP" altLang="en-US" sz="700" dirty="0" smtClean="0">
                <a:latin typeface="Calibri" panose="020F0502020204030204" pitchFamily="34" charset="0"/>
              </a:rPr>
              <a:t>「まぶりっと衆」が農作業をしつつ、インストラクターの役目も担います</a:t>
            </a:r>
            <a:r>
              <a:rPr lang="ja-JP" altLang="en-US" sz="700" dirty="0">
                <a:latin typeface="Calibri" panose="020F0502020204030204" pitchFamily="34" charset="0"/>
              </a:rPr>
              <a:t>。地元の</a:t>
            </a:r>
            <a:r>
              <a:rPr lang="ja-JP" altLang="en-US" sz="700" dirty="0" smtClean="0">
                <a:latin typeface="Calibri" panose="020F0502020204030204" pitchFamily="34" charset="0"/>
              </a:rPr>
              <a:t>高齢者と</a:t>
            </a:r>
            <a:r>
              <a:rPr lang="ja-JP" altLang="en-US" sz="700" dirty="0">
                <a:latin typeface="Calibri" panose="020F0502020204030204" pitchFamily="34" charset="0"/>
              </a:rPr>
              <a:t>の交流は、生徒の皆さんにも新鮮な出会いとなるはず</a:t>
            </a:r>
            <a:r>
              <a:rPr lang="ja-JP" altLang="en-US" sz="700" dirty="0" smtClean="0">
                <a:latin typeface="Calibri" panose="020F0502020204030204" pitchFamily="34" charset="0"/>
              </a:rPr>
              <a:t>です。</a:t>
            </a:r>
            <a:endParaRPr lang="ja-JP" altLang="en-US" sz="700" dirty="0">
              <a:latin typeface="Calibri" panose="020F0502020204030204" pitchFamily="34" charset="0"/>
            </a:endParaRPr>
          </a:p>
        </p:txBody>
      </p:sp>
    </p:spTree>
    <p:extLst>
      <p:ext uri="{BB962C8B-B14F-4D97-AF65-F5344CB8AC3E}">
        <p14:creationId xmlns:p14="http://schemas.microsoft.com/office/powerpoint/2010/main" val="42670322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407</Words>
  <Application>Microsoft Office PowerPoint</Application>
  <PresentationFormat>画面に合わせる (4:3)</PresentationFormat>
  <Paragraphs>36</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1</cp:revision>
  <dcterms:created xsi:type="dcterms:W3CDTF">2018-03-29T04:58:58Z</dcterms:created>
  <dcterms:modified xsi:type="dcterms:W3CDTF">2018-03-29T04:59:50Z</dcterms:modified>
</cp:coreProperties>
</file>