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08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20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21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82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86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941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96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62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21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33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57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329D7-6953-4B38-B942-D7CBC6E5E7F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2D5F4-01D4-4296-A8A0-82FC21194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1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5" y="5009855"/>
            <a:ext cx="22320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鉄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の歴史館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099" y="5010644"/>
            <a:ext cx="2232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金属鋳造体験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7" y="5007146"/>
            <a:ext cx="2214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世界遺産橋野鉄鉱山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32000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釜石地区震災学習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釜石の産業体験と震災学習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718195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18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各地＝＝＝釜石産業体験（鉄の歴史館、金属鋳造体験）＝＝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＝＝民泊又は、釜石周辺ホテル・旅館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釜石市内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＝＝世界遺産橋野鉄鉱山見学・そば打ち体験（昼食）＝＝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＝＝釜石地区農作業体験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＝＝民泊又は、釜石周辺ホテル・旅館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釜石市内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宿泊地＝＝</a:t>
                      </a:r>
                      <a:r>
                        <a:rPr kumimoji="1" lang="en-US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(5</a:t>
                      </a: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</a:t>
                      </a:r>
                      <a:r>
                        <a:rPr kumimoji="1" lang="en-US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＝＝釜石地区震災学習＝＝（昼食）＝＝＝各地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7" y="5011200"/>
            <a:ext cx="2232000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7" y="5009726"/>
            <a:ext cx="2232000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1999" y="5004539"/>
            <a:ext cx="2232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32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5668594" y="5257858"/>
            <a:ext cx="1173120" cy="719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世界</a:t>
            </a:r>
            <a:r>
              <a:rPr lang="ja-JP" altLang="en-US" sz="700" dirty="0">
                <a:latin typeface="Calibri" panose="020F0502020204030204" pitchFamily="34" charset="0"/>
              </a:rPr>
              <a:t>遺産「明治日本の産業革命遺産 製鉄・製鋼、造船、石炭産業」の構成</a:t>
            </a:r>
            <a:r>
              <a:rPr lang="ja-JP" altLang="en-US" sz="700" dirty="0" smtClean="0">
                <a:latin typeface="Calibri" panose="020F0502020204030204" pitchFamily="34" charset="0"/>
              </a:rPr>
              <a:t>資産</a:t>
            </a:r>
            <a:r>
              <a:rPr lang="ja-JP" altLang="en-US" sz="700" dirty="0">
                <a:latin typeface="Calibri" panose="020F0502020204030204" pitchFamily="34" charset="0"/>
              </a:rPr>
              <a:t>で、現存する日本最古の洋式高炉跡。日本における製鉄産業の近代化を象徴する</a:t>
            </a:r>
            <a:r>
              <a:rPr lang="ja-JP" altLang="en-US" sz="700" dirty="0" smtClean="0">
                <a:latin typeface="Calibri" panose="020F0502020204030204" pitchFamily="34" charset="0"/>
              </a:rPr>
              <a:t>史跡です。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7" y="847723"/>
            <a:ext cx="2224345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55" name="テキスト ボックス 34"/>
          <p:cNvSpPr txBox="1">
            <a:spLocks noChangeArrowheads="1"/>
          </p:cNvSpPr>
          <p:nvPr/>
        </p:nvSpPr>
        <p:spPr bwMode="auto">
          <a:xfrm>
            <a:off x="3363515" y="5264104"/>
            <a:ext cx="1149969" cy="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 anchorCtr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砂型</a:t>
            </a:r>
            <a:r>
              <a:rPr lang="ja-JP" altLang="en-US" sz="700" dirty="0">
                <a:latin typeface="Calibri" panose="020F0502020204030204" pitchFamily="34" charset="0"/>
              </a:rPr>
              <a:t>鋳造（溶かした</a:t>
            </a:r>
            <a:r>
              <a:rPr lang="ja-JP" altLang="en-US" sz="700" dirty="0" smtClean="0">
                <a:latin typeface="Calibri" panose="020F0502020204030204" pitchFamily="34" charset="0"/>
              </a:rPr>
              <a:t>金属を</a:t>
            </a:r>
            <a:r>
              <a:rPr lang="ja-JP" altLang="en-US" sz="700" dirty="0">
                <a:latin typeface="Calibri" panose="020F0502020204030204" pitchFamily="34" charset="0"/>
              </a:rPr>
              <a:t>砂で作った型に流し込んで作る</a:t>
            </a:r>
            <a:r>
              <a:rPr lang="ja-JP" altLang="en-US" sz="700" dirty="0" smtClean="0">
                <a:latin typeface="Calibri" panose="020F0502020204030204" pitchFamily="34" charset="0"/>
              </a:rPr>
              <a:t>製造法）を</a:t>
            </a:r>
            <a:r>
              <a:rPr lang="ja-JP" altLang="en-US" sz="700" dirty="0">
                <a:latin typeface="Calibri" panose="020F0502020204030204" pitchFamily="34" charset="0"/>
              </a:rPr>
              <a:t>利用</a:t>
            </a:r>
            <a:r>
              <a:rPr lang="ja-JP" altLang="en-US" sz="700" dirty="0" smtClean="0">
                <a:latin typeface="Calibri" panose="020F0502020204030204" pitchFamily="34" charset="0"/>
              </a:rPr>
              <a:t>して、オリジナル</a:t>
            </a:r>
            <a:r>
              <a:rPr lang="ja-JP" altLang="en-US" sz="700" dirty="0">
                <a:latin typeface="Calibri" panose="020F0502020204030204" pitchFamily="34" charset="0"/>
              </a:rPr>
              <a:t>のキーホルダーを作製することができます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8784000" y="263010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2" name="直線コネクタ 51"/>
          <p:cNvCxnSpPr/>
          <p:nvPr/>
        </p:nvCxnSpPr>
        <p:spPr>
          <a:xfrm flipH="1">
            <a:off x="8638158" y="2727832"/>
            <a:ext cx="195382" cy="230434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85"/>
          <p:cNvSpPr txBox="1">
            <a:spLocks noChangeArrowheads="1"/>
          </p:cNvSpPr>
          <p:nvPr/>
        </p:nvSpPr>
        <p:spPr bwMode="auto">
          <a:xfrm>
            <a:off x="8036519" y="2958266"/>
            <a:ext cx="74128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釜石産業体験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8716946" y="263010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6" name="直線コネクタ 55"/>
          <p:cNvCxnSpPr/>
          <p:nvPr/>
        </p:nvCxnSpPr>
        <p:spPr>
          <a:xfrm flipH="1" flipV="1">
            <a:off x="8365402" y="2628010"/>
            <a:ext cx="372134" cy="3697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85"/>
          <p:cNvSpPr txBox="1">
            <a:spLocks noChangeArrowheads="1"/>
          </p:cNvSpPr>
          <p:nvPr/>
        </p:nvSpPr>
        <p:spPr bwMode="auto">
          <a:xfrm>
            <a:off x="7929789" y="2507308"/>
            <a:ext cx="50405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世界遺産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橋野鉄鉱山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8" y="5275950"/>
            <a:ext cx="1033334" cy="775001"/>
          </a:xfrm>
          <a:prstGeom prst="rect">
            <a:avLst/>
          </a:prstGeom>
        </p:spPr>
      </p:pic>
      <p:sp>
        <p:nvSpPr>
          <p:cNvPr id="81" name="テキスト ボックス 63"/>
          <p:cNvSpPr txBox="1">
            <a:spLocks noChangeArrowheads="1"/>
          </p:cNvSpPr>
          <p:nvPr/>
        </p:nvSpPr>
        <p:spPr bwMode="auto">
          <a:xfrm>
            <a:off x="1078783" y="5279689"/>
            <a:ext cx="1156674" cy="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日本の近代</a:t>
            </a:r>
            <a:r>
              <a:rPr lang="ja-JP" altLang="en-US" sz="700" dirty="0">
                <a:latin typeface="Calibri" panose="020F0502020204030204" pitchFamily="34" charset="0"/>
              </a:rPr>
              <a:t>製鉄発祥の地、釜石ならではの鉄の資料館。原寸大に復元された高炉の模型を中心</a:t>
            </a:r>
            <a:r>
              <a:rPr lang="ja-JP" altLang="en-US" sz="700" dirty="0" smtClean="0">
                <a:latin typeface="Calibri" panose="020F0502020204030204" pitchFamily="34" charset="0"/>
              </a:rPr>
              <a:t>に、楽しく</a:t>
            </a:r>
            <a:r>
              <a:rPr lang="ja-JP" altLang="en-US" sz="700" dirty="0">
                <a:latin typeface="Calibri" panose="020F0502020204030204" pitchFamily="34" charset="0"/>
              </a:rPr>
              <a:t>鉄の歴史を学ぶことができます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420" y="5277997"/>
            <a:ext cx="1030603" cy="77295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1" t="10927" b="9084"/>
          <a:stretch/>
        </p:blipFill>
        <p:spPr>
          <a:xfrm>
            <a:off x="4596432" y="5306231"/>
            <a:ext cx="1054661" cy="708535"/>
          </a:xfrm>
          <a:prstGeom prst="rect">
            <a:avLst/>
          </a:prstGeom>
        </p:spPr>
      </p:pic>
      <p:pic>
        <p:nvPicPr>
          <p:cNvPr id="1026" name="Picture 2" descr="\\192.168.2.1\共有フォルダ\☆ 3 事業推進部（2017年～　）\教育旅行\まなび旅モデルコース用画像集\(2) 岩手県ｺｰｽ画像（鈴木さん）\⑦釜石震災学習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487" y="5269857"/>
            <a:ext cx="1040630" cy="780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テキスト ボックス 95"/>
          <p:cNvSpPr txBox="1">
            <a:spLocks noChangeArrowheads="1"/>
          </p:cNvSpPr>
          <p:nvPr/>
        </p:nvSpPr>
        <p:spPr bwMode="auto">
          <a:xfrm>
            <a:off x="7978117" y="5219861"/>
            <a:ext cx="1160366" cy="82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東日本大震災から学んだ教訓を、地元ガイドが防災の観点から伝えます。実際に被災地を廻りながら、津波の恐ろしさ・復興状況だけではなく、避難行動についても伝えます。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8821370" y="270084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86" name="直線コネクタ 85"/>
          <p:cNvCxnSpPr>
            <a:stCxn id="51" idx="0"/>
          </p:cNvCxnSpPr>
          <p:nvPr/>
        </p:nvCxnSpPr>
        <p:spPr>
          <a:xfrm flipH="1" flipV="1">
            <a:off x="8641559" y="2357815"/>
            <a:ext cx="169429" cy="272289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5"/>
          <p:cNvSpPr txBox="1">
            <a:spLocks noChangeArrowheads="1"/>
          </p:cNvSpPr>
          <p:nvPr/>
        </p:nvSpPr>
        <p:spPr bwMode="auto">
          <a:xfrm>
            <a:off x="8286998" y="2294682"/>
            <a:ext cx="62267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釜石農作業体験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 flipH="1">
            <a:off x="8638158" y="2670267"/>
            <a:ext cx="198757" cy="156068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85"/>
          <p:cNvSpPr txBox="1">
            <a:spLocks noChangeArrowheads="1"/>
          </p:cNvSpPr>
          <p:nvPr/>
        </p:nvSpPr>
        <p:spPr bwMode="auto">
          <a:xfrm>
            <a:off x="7976167" y="2780168"/>
            <a:ext cx="74128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釜石地区震災学習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円/楕円 100"/>
          <p:cNvSpPr/>
          <p:nvPr/>
        </p:nvSpPr>
        <p:spPr>
          <a:xfrm>
            <a:off x="8820048" y="266498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81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2018-03-29T05:00:23Z</dcterms:created>
  <dcterms:modified xsi:type="dcterms:W3CDTF">2018-03-29T05:01:04Z</dcterms:modified>
</cp:coreProperties>
</file>