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58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2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47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31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56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5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18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31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2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1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BE762-0E79-4D94-8D0A-1FD8CB1D0B56}" type="datetimeFigureOut">
              <a:rPr kumimoji="1" lang="ja-JP" altLang="en-US" smtClean="0"/>
              <a:t>18/03/30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D3685-E221-4907-A450-26B891D22B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90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5" y="5009855"/>
            <a:ext cx="2232000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>
                <a:latin typeface="Calibri" panose="020F0502020204030204" pitchFamily="34" charset="0"/>
              </a:rPr>
              <a:t>一関農作業・農村生活体験</a:t>
            </a: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099" y="5010644"/>
            <a:ext cx="2232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小岩井農業</a:t>
            </a:r>
            <a:r>
              <a:rPr lang="ja-JP" altLang="en-US" sz="1000" b="1" dirty="0" err="1" smtClean="0">
                <a:latin typeface="Calibri" panose="020F0502020204030204" pitchFamily="34" charset="0"/>
              </a:rPr>
              <a:t>まきば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園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7" y="5007146"/>
            <a:ext cx="223200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世界遺産　中尊寺</a:t>
            </a:r>
            <a:endParaRPr lang="ja-JP" altLang="en-US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32000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世界遺産　毛越寺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一関農家民泊体験と世界遺産中尊寺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932365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各地＝＝＝入村式・・・・・一関農作業・農村生活体験＝＝＝農家民泊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一関市内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宿泊地・・・・一関農作業・農村生活体験・・・離村式＝＝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＝＝小岩井農場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まきば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園（昼食・各種体験）＝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＝＝花巻温泉郷等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花巻温泉郷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宿泊地＝＝</a:t>
                      </a: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(60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</a:t>
                      </a: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＝＝世界遺産中尊寺＝＝</a:t>
                      </a: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(5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</a:t>
                      </a: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＝＝世界遺産毛越寺＝＝（昼食）＝＝＝各地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7" y="5011200"/>
            <a:ext cx="2232000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7" y="5009726"/>
            <a:ext cx="2232000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1999" y="5004539"/>
            <a:ext cx="2232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32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7" y="847723"/>
            <a:ext cx="2224345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rPr>
                <a:t>東北ルートマップ</a:t>
              </a:r>
              <a:endParaRPr lang="en-US" altLang="ja-JP" sz="1200" b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88" name="テキスト ボックス 34"/>
          <p:cNvSpPr txBox="1">
            <a:spLocks noChangeArrowheads="1"/>
          </p:cNvSpPr>
          <p:nvPr/>
        </p:nvSpPr>
        <p:spPr bwMode="auto">
          <a:xfrm>
            <a:off x="923925" y="5240421"/>
            <a:ext cx="1303874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人と人との心温まる</a:t>
            </a:r>
            <a:r>
              <a:rPr lang="ja-JP" altLang="en-US" sz="700" dirty="0" smtClean="0">
                <a:latin typeface="Calibri" panose="020F0502020204030204" pitchFamily="34" charset="0"/>
              </a:rPr>
              <a:t>ふれあい</a:t>
            </a:r>
            <a:r>
              <a:rPr lang="ja-JP" altLang="en-US" sz="700" dirty="0">
                <a:latin typeface="Calibri" panose="020F0502020204030204" pitchFamily="34" charset="0"/>
              </a:rPr>
              <a:t>と、家族のあたたかさを知り</a:t>
            </a:r>
            <a:r>
              <a:rPr lang="ja-JP" altLang="en-US" sz="700" dirty="0" smtClean="0">
                <a:latin typeface="Calibri" panose="020F0502020204030204" pitchFamily="34" charset="0"/>
              </a:rPr>
              <a:t>、家族</a:t>
            </a:r>
            <a:r>
              <a:rPr lang="ja-JP" altLang="en-US" sz="700" dirty="0">
                <a:latin typeface="Calibri" panose="020F0502020204030204" pitchFamily="34" charset="0"/>
              </a:rPr>
              <a:t>の一員として深く交流できます</a:t>
            </a:r>
            <a:r>
              <a:rPr lang="ja-JP" altLang="en-US" sz="700" dirty="0" smtClean="0">
                <a:latin typeface="Calibri" panose="020F0502020204030204" pitchFamily="34" charset="0"/>
              </a:rPr>
              <a:t>。様々</a:t>
            </a:r>
            <a:r>
              <a:rPr lang="ja-JP" altLang="en-US" sz="700" dirty="0">
                <a:latin typeface="Calibri" panose="020F0502020204030204" pitchFamily="34" charset="0"/>
              </a:rPr>
              <a:t>な体験活動</a:t>
            </a:r>
            <a:r>
              <a:rPr lang="ja-JP" altLang="en-US" sz="700" dirty="0" smtClean="0">
                <a:latin typeface="Calibri" panose="020F0502020204030204" pitchFamily="34" charset="0"/>
              </a:rPr>
              <a:t>を取り入れ</a:t>
            </a:r>
            <a:r>
              <a:rPr lang="ja-JP" altLang="en-US" sz="700" dirty="0">
                <a:latin typeface="Calibri" panose="020F0502020204030204" pitchFamily="34" charset="0"/>
              </a:rPr>
              <a:t>、地域の人たちとの交流を</a:t>
            </a:r>
            <a:r>
              <a:rPr lang="ja-JP" altLang="en-US" sz="700" dirty="0" smtClean="0">
                <a:latin typeface="Calibri" panose="020F0502020204030204" pitchFamily="34" charset="0"/>
              </a:rPr>
              <a:t>通じ「</a:t>
            </a:r>
            <a:r>
              <a:rPr lang="ja-JP" altLang="en-US" sz="700" dirty="0">
                <a:latin typeface="Calibri" panose="020F0502020204030204" pitchFamily="34" charset="0"/>
              </a:rPr>
              <a:t>生きる力」を育成し、子どもたちの</a:t>
            </a:r>
            <a:r>
              <a:rPr lang="ja-JP" altLang="en-US" sz="700" dirty="0" smtClean="0">
                <a:latin typeface="Calibri" panose="020F0502020204030204" pitchFamily="34" charset="0"/>
              </a:rPr>
              <a:t>心に</a:t>
            </a:r>
            <a:r>
              <a:rPr lang="ja-JP" altLang="en-US" sz="700" dirty="0">
                <a:latin typeface="Calibri" panose="020F0502020204030204" pitchFamily="34" charset="0"/>
              </a:rPr>
              <a:t>一生残る感動を届けます。</a:t>
            </a:r>
          </a:p>
        </p:txBody>
      </p:sp>
      <p:cxnSp>
        <p:nvCxnSpPr>
          <p:cNvPr id="61" name="直線コネクタ 60"/>
          <p:cNvCxnSpPr>
            <a:stCxn id="62" idx="3"/>
            <a:endCxn id="63" idx="2"/>
          </p:cNvCxnSpPr>
          <p:nvPr/>
        </p:nvCxnSpPr>
        <p:spPr>
          <a:xfrm>
            <a:off x="7877650" y="2615263"/>
            <a:ext cx="549257" cy="223299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85"/>
          <p:cNvSpPr txBox="1">
            <a:spLocks noChangeArrowheads="1"/>
          </p:cNvSpPr>
          <p:nvPr/>
        </p:nvSpPr>
        <p:spPr bwMode="auto">
          <a:xfrm>
            <a:off x="7069737" y="2569096"/>
            <a:ext cx="807913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世界遺産中尊寺・毛越寺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8426907" y="281157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9" name="テキスト ボックス 34"/>
          <p:cNvSpPr txBox="1">
            <a:spLocks noChangeArrowheads="1"/>
          </p:cNvSpPr>
          <p:nvPr/>
        </p:nvSpPr>
        <p:spPr bwMode="auto">
          <a:xfrm>
            <a:off x="7974647" y="5226221"/>
            <a:ext cx="114616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奥州藤原氏　二代・基衡が造営した、中尊寺と並んで人気の名刹。敷地内に広がる浄土庭園は浄土を表現したとされます。座禅</a:t>
            </a:r>
            <a:r>
              <a:rPr lang="ja-JP" altLang="en-US" sz="700" dirty="0">
                <a:latin typeface="Calibri" panose="020F0502020204030204" pitchFamily="34" charset="0"/>
              </a:rPr>
              <a:t>・写経体験もできます。</a:t>
            </a:r>
          </a:p>
        </p:txBody>
      </p:sp>
      <p:cxnSp>
        <p:nvCxnSpPr>
          <p:cNvPr id="51" name="直線コネクタ 50"/>
          <p:cNvCxnSpPr/>
          <p:nvPr/>
        </p:nvCxnSpPr>
        <p:spPr>
          <a:xfrm flipH="1" flipV="1">
            <a:off x="7802951" y="2190835"/>
            <a:ext cx="629254" cy="238151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85"/>
          <p:cNvSpPr txBox="1">
            <a:spLocks noChangeArrowheads="1"/>
          </p:cNvSpPr>
          <p:nvPr/>
        </p:nvSpPr>
        <p:spPr bwMode="auto">
          <a:xfrm>
            <a:off x="7338108" y="2098502"/>
            <a:ext cx="3847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小岩井農場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ctr" eaLnBrk="1" hangingPunct="1"/>
            <a:r>
              <a:rPr lang="ja-JP" altLang="en-US" sz="600" dirty="0" err="1" smtClean="0">
                <a:solidFill>
                  <a:srgbClr val="12923D"/>
                </a:solidFill>
                <a:latin typeface="Calibri" panose="020F0502020204030204" pitchFamily="34" charset="0"/>
              </a:rPr>
              <a:t>まきば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園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円/楕円 55"/>
          <p:cNvSpPr/>
          <p:nvPr/>
        </p:nvSpPr>
        <p:spPr>
          <a:xfrm>
            <a:off x="8397279" y="240199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7" name="直線コネクタ 56"/>
          <p:cNvCxnSpPr/>
          <p:nvPr/>
        </p:nvCxnSpPr>
        <p:spPr>
          <a:xfrm>
            <a:off x="7883231" y="2838561"/>
            <a:ext cx="558403" cy="48440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85"/>
          <p:cNvSpPr txBox="1">
            <a:spLocks noChangeArrowheads="1"/>
          </p:cNvSpPr>
          <p:nvPr/>
        </p:nvSpPr>
        <p:spPr bwMode="auto">
          <a:xfrm>
            <a:off x="6933595" y="2773216"/>
            <a:ext cx="884858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一関農作業・農村生活体験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円/楕円 58"/>
          <p:cNvSpPr/>
          <p:nvPr/>
        </p:nvSpPr>
        <p:spPr>
          <a:xfrm>
            <a:off x="8410423" y="286375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0128"/>
          <a:stretch/>
        </p:blipFill>
        <p:spPr>
          <a:xfrm>
            <a:off x="21878" y="5274698"/>
            <a:ext cx="902047" cy="791328"/>
          </a:xfrm>
          <a:prstGeom prst="rect">
            <a:avLst/>
          </a:prstGeom>
        </p:spPr>
      </p:pic>
      <p:sp>
        <p:nvSpPr>
          <p:cNvPr id="60" name="テキスト ボックス 63"/>
          <p:cNvSpPr txBox="1">
            <a:spLocks noChangeArrowheads="1"/>
          </p:cNvSpPr>
          <p:nvPr/>
        </p:nvSpPr>
        <p:spPr bwMode="auto">
          <a:xfrm>
            <a:off x="3405099" y="5261887"/>
            <a:ext cx="113442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総面積</a:t>
            </a:r>
            <a:r>
              <a:rPr lang="en-US" altLang="ja-JP" sz="700" dirty="0">
                <a:latin typeface="Calibri" panose="020F0502020204030204" pitchFamily="34" charset="0"/>
              </a:rPr>
              <a:t>3,000ha</a:t>
            </a:r>
            <a:r>
              <a:rPr lang="ja-JP" altLang="en-US" sz="700" dirty="0">
                <a:latin typeface="Calibri" panose="020F0502020204030204" pitchFamily="34" charset="0"/>
              </a:rPr>
              <a:t>を誇る、明治</a:t>
            </a:r>
            <a:r>
              <a:rPr lang="en-US" altLang="ja-JP" sz="700" dirty="0">
                <a:latin typeface="Calibri" panose="020F0502020204030204" pitchFamily="34" charset="0"/>
              </a:rPr>
              <a:t>24</a:t>
            </a:r>
            <a:r>
              <a:rPr lang="ja-JP" altLang="en-US" sz="700" dirty="0">
                <a:latin typeface="Calibri" panose="020F0502020204030204" pitchFamily="34" charset="0"/>
              </a:rPr>
              <a:t>年創業の総合農場。広い農場をめぐるバスツアーや牛乳の製造工程が見学できるほか、</a:t>
            </a:r>
            <a:r>
              <a:rPr lang="ja-JP" altLang="en-US" sz="700" dirty="0" err="1">
                <a:latin typeface="Calibri" panose="020F0502020204030204" pitchFamily="34" charset="0"/>
              </a:rPr>
              <a:t>まきば</a:t>
            </a:r>
            <a:r>
              <a:rPr lang="ja-JP" altLang="en-US" sz="700" dirty="0">
                <a:latin typeface="Calibri" panose="020F0502020204030204" pitchFamily="34" charset="0"/>
              </a:rPr>
              <a:t>園では乗馬やアーチェリー、農場自然散策などもできます。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7"/>
          <a:stretch/>
        </p:blipFill>
        <p:spPr>
          <a:xfrm>
            <a:off x="2319550" y="5288624"/>
            <a:ext cx="1074812" cy="743521"/>
          </a:xfrm>
          <a:prstGeom prst="rect">
            <a:avLst/>
          </a:prstGeom>
        </p:spPr>
      </p:pic>
      <p:sp>
        <p:nvSpPr>
          <p:cNvPr id="78" name="テキスト ボックス 34"/>
          <p:cNvSpPr txBox="1">
            <a:spLocks noChangeArrowheads="1"/>
          </p:cNvSpPr>
          <p:nvPr/>
        </p:nvSpPr>
        <p:spPr bwMode="auto">
          <a:xfrm>
            <a:off x="5600455" y="5247169"/>
            <a:ext cx="1202652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r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ja-JP" sz="700" dirty="0" smtClean="0">
                <a:latin typeface="Calibri" panose="020F0502020204030204" pitchFamily="34" charset="0"/>
              </a:rPr>
              <a:t>12</a:t>
            </a:r>
            <a:r>
              <a:rPr lang="ja-JP" altLang="en-US" sz="700" dirty="0" smtClean="0">
                <a:latin typeface="Calibri" panose="020F0502020204030204" pitchFamily="34" charset="0"/>
              </a:rPr>
              <a:t>世紀に、奥州藤原氏　初代・清衡が、平和の祈りを込めて、多数の伽藍を建立。黄金に輝く金色堂をはじめ、三千点以上の国宝や重要文化財を有しています。座禅・写経体験もできます。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144" y="5302223"/>
            <a:ext cx="989190" cy="72571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443" y="5274698"/>
            <a:ext cx="1062155" cy="77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20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Macintosh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郁弥</cp:lastModifiedBy>
  <cp:revision>2</cp:revision>
  <dcterms:created xsi:type="dcterms:W3CDTF">2018-03-29T05:01:15Z</dcterms:created>
  <dcterms:modified xsi:type="dcterms:W3CDTF">2018-03-30T11:44:16Z</dcterms:modified>
</cp:coreProperties>
</file>