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59" d="100"/>
          <a:sy n="59" d="100"/>
        </p:scale>
        <p:origin x="-662"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DBBE571-54F9-4AC8-A954-2B129DF2BD32}"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9A2A11-2B81-4FE4-BA53-E2AC1DE33D6F}" type="slidenum">
              <a:rPr kumimoji="1" lang="ja-JP" altLang="en-US" smtClean="0"/>
              <a:t>‹#›</a:t>
            </a:fld>
            <a:endParaRPr kumimoji="1" lang="ja-JP" altLang="en-US"/>
          </a:p>
        </p:txBody>
      </p:sp>
    </p:spTree>
    <p:extLst>
      <p:ext uri="{BB962C8B-B14F-4D97-AF65-F5344CB8AC3E}">
        <p14:creationId xmlns:p14="http://schemas.microsoft.com/office/powerpoint/2010/main" val="4091403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DBBE571-54F9-4AC8-A954-2B129DF2BD32}"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9A2A11-2B81-4FE4-BA53-E2AC1DE33D6F}" type="slidenum">
              <a:rPr kumimoji="1" lang="ja-JP" altLang="en-US" smtClean="0"/>
              <a:t>‹#›</a:t>
            </a:fld>
            <a:endParaRPr kumimoji="1" lang="ja-JP" altLang="en-US"/>
          </a:p>
        </p:txBody>
      </p:sp>
    </p:spTree>
    <p:extLst>
      <p:ext uri="{BB962C8B-B14F-4D97-AF65-F5344CB8AC3E}">
        <p14:creationId xmlns:p14="http://schemas.microsoft.com/office/powerpoint/2010/main" val="2272590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DBBE571-54F9-4AC8-A954-2B129DF2BD32}"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9A2A11-2B81-4FE4-BA53-E2AC1DE33D6F}" type="slidenum">
              <a:rPr kumimoji="1" lang="ja-JP" altLang="en-US" smtClean="0"/>
              <a:t>‹#›</a:t>
            </a:fld>
            <a:endParaRPr kumimoji="1" lang="ja-JP" altLang="en-US"/>
          </a:p>
        </p:txBody>
      </p:sp>
    </p:spTree>
    <p:extLst>
      <p:ext uri="{BB962C8B-B14F-4D97-AF65-F5344CB8AC3E}">
        <p14:creationId xmlns:p14="http://schemas.microsoft.com/office/powerpoint/2010/main" val="134677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DBBE571-54F9-4AC8-A954-2B129DF2BD32}"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9A2A11-2B81-4FE4-BA53-E2AC1DE33D6F}" type="slidenum">
              <a:rPr kumimoji="1" lang="ja-JP" altLang="en-US" smtClean="0"/>
              <a:t>‹#›</a:t>
            </a:fld>
            <a:endParaRPr kumimoji="1" lang="ja-JP" altLang="en-US"/>
          </a:p>
        </p:txBody>
      </p:sp>
    </p:spTree>
    <p:extLst>
      <p:ext uri="{BB962C8B-B14F-4D97-AF65-F5344CB8AC3E}">
        <p14:creationId xmlns:p14="http://schemas.microsoft.com/office/powerpoint/2010/main" val="4186294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DBBE571-54F9-4AC8-A954-2B129DF2BD32}"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9A2A11-2B81-4FE4-BA53-E2AC1DE33D6F}" type="slidenum">
              <a:rPr kumimoji="1" lang="ja-JP" altLang="en-US" smtClean="0"/>
              <a:t>‹#›</a:t>
            </a:fld>
            <a:endParaRPr kumimoji="1" lang="ja-JP" altLang="en-US"/>
          </a:p>
        </p:txBody>
      </p:sp>
    </p:spTree>
    <p:extLst>
      <p:ext uri="{BB962C8B-B14F-4D97-AF65-F5344CB8AC3E}">
        <p14:creationId xmlns:p14="http://schemas.microsoft.com/office/powerpoint/2010/main" val="280302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DBBE571-54F9-4AC8-A954-2B129DF2BD32}"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9A2A11-2B81-4FE4-BA53-E2AC1DE33D6F}" type="slidenum">
              <a:rPr kumimoji="1" lang="ja-JP" altLang="en-US" smtClean="0"/>
              <a:t>‹#›</a:t>
            </a:fld>
            <a:endParaRPr kumimoji="1" lang="ja-JP" altLang="en-US"/>
          </a:p>
        </p:txBody>
      </p:sp>
    </p:spTree>
    <p:extLst>
      <p:ext uri="{BB962C8B-B14F-4D97-AF65-F5344CB8AC3E}">
        <p14:creationId xmlns:p14="http://schemas.microsoft.com/office/powerpoint/2010/main" val="1172787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DBBE571-54F9-4AC8-A954-2B129DF2BD32}" type="datetimeFigureOut">
              <a:rPr kumimoji="1" lang="ja-JP" altLang="en-US" smtClean="0"/>
              <a:t>2018/3/29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C9A2A11-2B81-4FE4-BA53-E2AC1DE33D6F}" type="slidenum">
              <a:rPr kumimoji="1" lang="ja-JP" altLang="en-US" smtClean="0"/>
              <a:t>‹#›</a:t>
            </a:fld>
            <a:endParaRPr kumimoji="1" lang="ja-JP" altLang="en-US"/>
          </a:p>
        </p:txBody>
      </p:sp>
    </p:spTree>
    <p:extLst>
      <p:ext uri="{BB962C8B-B14F-4D97-AF65-F5344CB8AC3E}">
        <p14:creationId xmlns:p14="http://schemas.microsoft.com/office/powerpoint/2010/main" val="2489784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DBBE571-54F9-4AC8-A954-2B129DF2BD32}" type="datetimeFigureOut">
              <a:rPr kumimoji="1" lang="ja-JP" altLang="en-US" smtClean="0"/>
              <a:t>2018/3/29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C9A2A11-2B81-4FE4-BA53-E2AC1DE33D6F}" type="slidenum">
              <a:rPr kumimoji="1" lang="ja-JP" altLang="en-US" smtClean="0"/>
              <a:t>‹#›</a:t>
            </a:fld>
            <a:endParaRPr kumimoji="1" lang="ja-JP" altLang="en-US"/>
          </a:p>
        </p:txBody>
      </p:sp>
    </p:spTree>
    <p:extLst>
      <p:ext uri="{BB962C8B-B14F-4D97-AF65-F5344CB8AC3E}">
        <p14:creationId xmlns:p14="http://schemas.microsoft.com/office/powerpoint/2010/main" val="2488027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DBBE571-54F9-4AC8-A954-2B129DF2BD32}" type="datetimeFigureOut">
              <a:rPr kumimoji="1" lang="ja-JP" altLang="en-US" smtClean="0"/>
              <a:t>2018/3/29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C9A2A11-2B81-4FE4-BA53-E2AC1DE33D6F}" type="slidenum">
              <a:rPr kumimoji="1" lang="ja-JP" altLang="en-US" smtClean="0"/>
              <a:t>‹#›</a:t>
            </a:fld>
            <a:endParaRPr kumimoji="1" lang="ja-JP" altLang="en-US"/>
          </a:p>
        </p:txBody>
      </p:sp>
    </p:spTree>
    <p:extLst>
      <p:ext uri="{BB962C8B-B14F-4D97-AF65-F5344CB8AC3E}">
        <p14:creationId xmlns:p14="http://schemas.microsoft.com/office/powerpoint/2010/main" val="4232305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DBBE571-54F9-4AC8-A954-2B129DF2BD32}"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9A2A11-2B81-4FE4-BA53-E2AC1DE33D6F}" type="slidenum">
              <a:rPr kumimoji="1" lang="ja-JP" altLang="en-US" smtClean="0"/>
              <a:t>‹#›</a:t>
            </a:fld>
            <a:endParaRPr kumimoji="1" lang="ja-JP" altLang="en-US"/>
          </a:p>
        </p:txBody>
      </p:sp>
    </p:spTree>
    <p:extLst>
      <p:ext uri="{BB962C8B-B14F-4D97-AF65-F5344CB8AC3E}">
        <p14:creationId xmlns:p14="http://schemas.microsoft.com/office/powerpoint/2010/main" val="2405258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DBBE571-54F9-4AC8-A954-2B129DF2BD32}"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9A2A11-2B81-4FE4-BA53-E2AC1DE33D6F}" type="slidenum">
              <a:rPr kumimoji="1" lang="ja-JP" altLang="en-US" smtClean="0"/>
              <a:t>‹#›</a:t>
            </a:fld>
            <a:endParaRPr kumimoji="1" lang="ja-JP" altLang="en-US"/>
          </a:p>
        </p:txBody>
      </p:sp>
    </p:spTree>
    <p:extLst>
      <p:ext uri="{BB962C8B-B14F-4D97-AF65-F5344CB8AC3E}">
        <p14:creationId xmlns:p14="http://schemas.microsoft.com/office/powerpoint/2010/main" val="2793976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BBE571-54F9-4AC8-A954-2B129DF2BD32}" type="datetimeFigureOut">
              <a:rPr kumimoji="1" lang="ja-JP" altLang="en-US" smtClean="0"/>
              <a:t>2018/3/29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9A2A11-2B81-4FE4-BA53-E2AC1DE33D6F}" type="slidenum">
              <a:rPr kumimoji="1" lang="ja-JP" altLang="en-US" smtClean="0"/>
              <a:t>‹#›</a:t>
            </a:fld>
            <a:endParaRPr kumimoji="1" lang="ja-JP" altLang="en-US"/>
          </a:p>
        </p:txBody>
      </p:sp>
    </p:spTree>
    <p:extLst>
      <p:ext uri="{BB962C8B-B14F-4D97-AF65-F5344CB8AC3E}">
        <p14:creationId xmlns:p14="http://schemas.microsoft.com/office/powerpoint/2010/main" val="1042276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4" name="テキスト ボックス 77"/>
          <p:cNvSpPr txBox="1">
            <a:spLocks noChangeArrowheads="1"/>
          </p:cNvSpPr>
          <p:nvPr/>
        </p:nvSpPr>
        <p:spPr bwMode="auto">
          <a:xfrm>
            <a:off x="5046" y="5009855"/>
            <a:ext cx="2212617" cy="244475"/>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閖上地区震災学習</a:t>
            </a:r>
            <a:endParaRPr lang="en-US" altLang="ja-JP" sz="1000" b="1" dirty="0">
              <a:latin typeface="Calibri" panose="020F0502020204030204" pitchFamily="34" charset="0"/>
            </a:endParaRPr>
          </a:p>
        </p:txBody>
      </p:sp>
      <p:sp>
        <p:nvSpPr>
          <p:cNvPr id="2145" name="テキスト ボックス 77"/>
          <p:cNvSpPr txBox="1">
            <a:spLocks noChangeArrowheads="1"/>
          </p:cNvSpPr>
          <p:nvPr/>
        </p:nvSpPr>
        <p:spPr bwMode="auto">
          <a:xfrm>
            <a:off x="2277224" y="5010644"/>
            <a:ext cx="2214921" cy="246062"/>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みちのく杜の湖畔公園ｴｺｷｬﾝﾌﾟ</a:t>
            </a:r>
            <a:endParaRPr lang="en-US" altLang="ja-JP" sz="1000" b="1" dirty="0">
              <a:latin typeface="Calibri" panose="020F0502020204030204" pitchFamily="34" charset="0"/>
            </a:endParaRPr>
          </a:p>
        </p:txBody>
      </p:sp>
      <p:sp>
        <p:nvSpPr>
          <p:cNvPr id="2147" name="テキスト ボックス 77"/>
          <p:cNvSpPr txBox="1">
            <a:spLocks noChangeArrowheads="1"/>
          </p:cNvSpPr>
          <p:nvPr/>
        </p:nvSpPr>
        <p:spPr bwMode="auto">
          <a:xfrm>
            <a:off x="4571108" y="5007146"/>
            <a:ext cx="2215455" cy="246221"/>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松島遊覧船</a:t>
            </a:r>
            <a:r>
              <a:rPr lang="en-US" altLang="ja-JP" sz="1000" b="1" dirty="0" smtClean="0">
                <a:latin typeface="Calibri" panose="020F0502020204030204" pitchFamily="34" charset="0"/>
              </a:rPr>
              <a:t>/</a:t>
            </a:r>
            <a:r>
              <a:rPr lang="ja-JP" altLang="en-US" sz="1000" b="1" dirty="0" smtClean="0">
                <a:latin typeface="Calibri" panose="020F0502020204030204" pitchFamily="34" charset="0"/>
              </a:rPr>
              <a:t>船内震災講話</a:t>
            </a:r>
            <a:endParaRPr lang="en-US" altLang="ja-JP" sz="1000" b="1" dirty="0">
              <a:latin typeface="Calibri" panose="020F0502020204030204" pitchFamily="34" charset="0"/>
            </a:endParaRPr>
          </a:p>
        </p:txBody>
      </p:sp>
      <p:sp>
        <p:nvSpPr>
          <p:cNvPr id="2149" name="Text Box 65"/>
          <p:cNvSpPr txBox="1">
            <a:spLocks noChangeArrowheads="1"/>
          </p:cNvSpPr>
          <p:nvPr/>
        </p:nvSpPr>
        <p:spPr bwMode="auto">
          <a:xfrm>
            <a:off x="6860167" y="5007146"/>
            <a:ext cx="2283833" cy="247650"/>
          </a:xfrm>
          <a:prstGeom prst="rect">
            <a:avLst/>
          </a:prstGeom>
          <a:solidFill>
            <a:schemeClr val="accent2">
              <a:lumMod val="20000"/>
              <a:lumOff val="80000"/>
            </a:schemeClr>
          </a:solidFill>
          <a:ln>
            <a:noFill/>
          </a:ln>
          <a:extLst/>
        </p:spPr>
        <p:txBody>
          <a:bodyPr wrap="square" lIns="90000" tIns="46800" rIns="90000" bIns="46800">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仙台市内自主研修</a:t>
            </a:r>
            <a:endParaRPr lang="en-US" altLang="ja-JP" sz="1000" b="1" dirty="0">
              <a:latin typeface="Calibri" panose="020F0502020204030204" pitchFamily="34" charset="0"/>
            </a:endParaRPr>
          </a:p>
        </p:txBody>
      </p:sp>
      <p:sp>
        <p:nvSpPr>
          <p:cNvPr id="7" name="正方形/長方形 6"/>
          <p:cNvSpPr/>
          <p:nvPr/>
        </p:nvSpPr>
        <p:spPr>
          <a:xfrm>
            <a:off x="0" y="562942"/>
            <a:ext cx="9144000" cy="71437"/>
          </a:xfrm>
          <a:prstGeom prst="rect">
            <a:avLst/>
          </a:prstGeom>
          <a:solidFill>
            <a:srgbClr val="E9463F"/>
          </a:solidFill>
          <a:ln>
            <a:noFill/>
          </a:ln>
          <a:effectLst/>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dirty="0"/>
          </a:p>
        </p:txBody>
      </p:sp>
      <p:sp>
        <p:nvSpPr>
          <p:cNvPr id="2053" name="正方形/長方形 9"/>
          <p:cNvSpPr>
            <a:spLocks noChangeArrowheads="1"/>
          </p:cNvSpPr>
          <p:nvPr/>
        </p:nvSpPr>
        <p:spPr bwMode="auto">
          <a:xfrm>
            <a:off x="121677" y="177433"/>
            <a:ext cx="6372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smtClean="0">
                <a:solidFill>
                  <a:srgbClr val="E9463F"/>
                </a:solidFill>
                <a:latin typeface="HGS創英角ｺﾞｼｯｸUB" panose="020B0900000000000000" pitchFamily="34" charset="-128"/>
                <a:ea typeface="HGS創英角ｺﾞｼｯｸUB" panose="020B0900000000000000" pitchFamily="34" charset="-128"/>
              </a:rPr>
              <a:t>松島、杜の都仙台で震災・防災を学ぶ</a:t>
            </a:r>
            <a:r>
              <a:rPr lang="en-US" altLang="ja-JP" sz="1400" smtClean="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smtClean="0">
                <a:solidFill>
                  <a:srgbClr val="E9463F"/>
                </a:solidFill>
                <a:latin typeface="HGS創英角ｺﾞｼｯｸUB" panose="020B0900000000000000" pitchFamily="34" charset="-128"/>
                <a:ea typeface="HGS創英角ｺﾞｼｯｸUB" panose="020B0900000000000000" pitchFamily="34" charset="-128"/>
              </a:rPr>
              <a:t>宮城県</a:t>
            </a:r>
            <a:r>
              <a:rPr lang="en-US" altLang="ja-JP" sz="1400" dirty="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a:solidFill>
                  <a:srgbClr val="0070C0"/>
                </a:solidFill>
                <a:latin typeface="HGS創英角ｺﾞｼｯｸUB" panose="020B0900000000000000" pitchFamily="34" charset="-128"/>
                <a:ea typeface="HGS創英角ｺﾞｼｯｸUB" panose="020B0900000000000000" pitchFamily="34" charset="-128"/>
              </a:rPr>
              <a:t>　</a:t>
            </a:r>
            <a:endParaRPr lang="en-US" altLang="ja-JP" sz="1400" dirty="0">
              <a:solidFill>
                <a:srgbClr val="FF0000"/>
              </a:solidFill>
              <a:latin typeface="HGS創英角ｺﾞｼｯｸUB" panose="020B0900000000000000" pitchFamily="34" charset="-128"/>
              <a:ea typeface="HGS創英角ｺﾞｼｯｸUB" panose="020B0900000000000000" pitchFamily="34" charset="-128"/>
            </a:endParaRPr>
          </a:p>
        </p:txBody>
      </p:sp>
      <p:graphicFrame>
        <p:nvGraphicFramePr>
          <p:cNvPr id="35" name="Group 82"/>
          <p:cNvGraphicFramePr>
            <a:graphicFrameLocks noGrp="1"/>
          </p:cNvGraphicFramePr>
          <p:nvPr>
            <p:extLst>
              <p:ext uri="{D42A27DB-BD31-4B8C-83A1-F6EECF244321}">
                <p14:modId xmlns:p14="http://schemas.microsoft.com/office/powerpoint/2010/main" val="2734031346"/>
              </p:ext>
            </p:extLst>
          </p:nvPr>
        </p:nvGraphicFramePr>
        <p:xfrm>
          <a:off x="7937" y="871845"/>
          <a:ext cx="6652295" cy="3691681"/>
        </p:xfrm>
        <a:graphic>
          <a:graphicData uri="http://schemas.openxmlformats.org/drawingml/2006/table">
            <a:tbl>
              <a:tblPr/>
              <a:tblGrid>
                <a:gridCol w="369593">
                  <a:extLst>
                    <a:ext uri="{9D8B030D-6E8A-4147-A177-3AD203B41FA5}">
                      <a16:colId xmlns="" xmlns:a16="http://schemas.microsoft.com/office/drawing/2014/main" val="20000"/>
                    </a:ext>
                  </a:extLst>
                </a:gridCol>
                <a:gridCol w="5361544">
                  <a:extLst>
                    <a:ext uri="{9D8B030D-6E8A-4147-A177-3AD203B41FA5}">
                      <a16:colId xmlns="" xmlns:a16="http://schemas.microsoft.com/office/drawing/2014/main" val="20001"/>
                    </a:ext>
                  </a:extLst>
                </a:gridCol>
                <a:gridCol w="921158">
                  <a:extLst>
                    <a:ext uri="{9D8B030D-6E8A-4147-A177-3AD203B41FA5}">
                      <a16:colId xmlns="" xmlns:a16="http://schemas.microsoft.com/office/drawing/2014/main" val="20003"/>
                    </a:ext>
                  </a:extLst>
                </a:gridCol>
              </a:tblGrid>
              <a:tr h="4753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日次</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行　　　　　　　　程</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宿泊</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 xmlns:a16="http://schemas.microsoft.com/office/drawing/2014/main" val="10000"/>
                  </a:ext>
                </a:extLst>
              </a:tr>
              <a:tr h="10720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mn-ea"/>
                          <a:ea typeface="+mn-ea"/>
                        </a:rPr>
                        <a:t>各地＝</a:t>
                      </a:r>
                      <a:r>
                        <a:rPr kumimoji="1" lang="ja-JP" altLang="en-US" sz="900" b="0" i="0" u="none" strike="noStrike" cap="none" normalizeH="0" baseline="0" dirty="0" smtClean="0">
                          <a:ln>
                            <a:noFill/>
                          </a:ln>
                          <a:solidFill>
                            <a:schemeClr val="tx1"/>
                          </a:solidFill>
                          <a:effectLst/>
                          <a:latin typeface="+mn-ea"/>
                          <a:ea typeface="+mn-ea"/>
                        </a:rPr>
                        <a:t>＝鐘崎かまぼこ工場（見学・昼食</a:t>
                      </a:r>
                      <a:r>
                        <a:rPr kumimoji="1" lang="ja-JP" altLang="en-US" sz="900" b="0" i="0" u="none" strike="noStrike" cap="none" normalizeH="0" baseline="0" dirty="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a:t>
                      </a:r>
                      <a:r>
                        <a:rPr kumimoji="1" lang="en-US" altLang="ja-JP" sz="900" b="0" i="0" u="none" strike="noStrike" cap="none" normalizeH="0" baseline="0" dirty="0" smtClean="0">
                          <a:ln>
                            <a:noFill/>
                          </a:ln>
                          <a:solidFill>
                            <a:schemeClr val="tx1"/>
                          </a:solidFill>
                          <a:effectLst/>
                          <a:latin typeface="+mn-ea"/>
                          <a:ea typeface="+mn-ea"/>
                        </a:rPr>
                        <a:t>20</a:t>
                      </a:r>
                      <a:r>
                        <a:rPr kumimoji="1" lang="ja-JP" altLang="en-US" sz="900" b="0" i="0" u="none" strike="noStrike" cap="none" normalizeH="0" baseline="0" dirty="0" smtClean="0">
                          <a:ln>
                            <a:noFill/>
                          </a:ln>
                          <a:solidFill>
                            <a:schemeClr val="tx1"/>
                          </a:solidFill>
                          <a:effectLst/>
                          <a:latin typeface="+mn-ea"/>
                          <a:ea typeface="+mn-ea"/>
                        </a:rPr>
                        <a:t>分）＝＝閖上地区震災学習＝＝（</a:t>
                      </a:r>
                      <a:r>
                        <a:rPr kumimoji="1" lang="en-US" altLang="ja-JP" sz="900" b="0" i="0" u="none" strike="noStrike" cap="none" normalizeH="0" baseline="0" dirty="0" smtClean="0">
                          <a:ln>
                            <a:noFill/>
                          </a:ln>
                          <a:solidFill>
                            <a:schemeClr val="tx1"/>
                          </a:solidFill>
                          <a:effectLst/>
                          <a:latin typeface="+mn-ea"/>
                          <a:ea typeface="+mn-ea"/>
                        </a:rPr>
                        <a:t>50</a:t>
                      </a:r>
                      <a:r>
                        <a:rPr kumimoji="1" lang="ja-JP" altLang="en-US" sz="900" b="0" i="0" u="none" strike="noStrike" cap="none" normalizeH="0" baseline="0" dirty="0" smtClean="0">
                          <a:ln>
                            <a:noFill/>
                          </a:ln>
                          <a:solidFill>
                            <a:schemeClr val="tx1"/>
                          </a:solidFill>
                          <a:effectLst/>
                          <a:latin typeface="+mn-ea"/>
                          <a:ea typeface="+mn-ea"/>
                        </a:rPr>
                        <a:t>分）＝＝みちのく杜の</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湖畔公園エコキャンプ（防災学習）＝＝（</a:t>
                      </a:r>
                      <a:r>
                        <a:rPr kumimoji="1" lang="en-US" altLang="ja-JP" sz="900" b="0" i="0" u="none" strike="noStrike" cap="none" normalizeH="0" baseline="0" dirty="0" smtClean="0">
                          <a:ln>
                            <a:noFill/>
                          </a:ln>
                          <a:solidFill>
                            <a:schemeClr val="tx1"/>
                          </a:solidFill>
                          <a:effectLst/>
                          <a:latin typeface="+mn-ea"/>
                          <a:ea typeface="+mn-ea"/>
                        </a:rPr>
                        <a:t>20</a:t>
                      </a:r>
                      <a:r>
                        <a:rPr kumimoji="1" lang="ja-JP" altLang="en-US" sz="900" b="0" i="0" u="none" strike="noStrike" cap="none" normalizeH="0" baseline="0" dirty="0" smtClean="0">
                          <a:ln>
                            <a:noFill/>
                          </a:ln>
                          <a:solidFill>
                            <a:schemeClr val="tx1"/>
                          </a:solidFill>
                          <a:effectLst/>
                          <a:latin typeface="+mn-ea"/>
                          <a:ea typeface="+mn-ea"/>
                        </a:rPr>
                        <a:t>～</a:t>
                      </a:r>
                      <a:r>
                        <a:rPr kumimoji="1" lang="en-US" altLang="ja-JP" sz="900" b="0" i="0" u="none" strike="noStrike" cap="none" normalizeH="0" baseline="0" dirty="0" smtClean="0">
                          <a:ln>
                            <a:noFill/>
                          </a:ln>
                          <a:solidFill>
                            <a:schemeClr val="tx1"/>
                          </a:solidFill>
                          <a:effectLst/>
                          <a:latin typeface="+mn-ea"/>
                          <a:ea typeface="+mn-ea"/>
                        </a:rPr>
                        <a:t>40</a:t>
                      </a:r>
                      <a:r>
                        <a:rPr kumimoji="1" lang="ja-JP" altLang="en-US" sz="900" b="0" i="0" u="none" strike="noStrike" cap="none" normalizeH="0" baseline="0" dirty="0" smtClean="0">
                          <a:ln>
                            <a:noFill/>
                          </a:ln>
                          <a:solidFill>
                            <a:schemeClr val="tx1"/>
                          </a:solidFill>
                          <a:effectLst/>
                          <a:latin typeface="+mn-ea"/>
                          <a:ea typeface="+mn-ea"/>
                        </a:rPr>
                        <a:t>分）＝＝秋保温泉又は作並温泉又は仙台市内</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宮城県</a:t>
                      </a:r>
                      <a:endParaRPr kumimoji="1" lang="en-US" altLang="ja-JP" sz="900" b="0" i="0" u="none" strike="noStrike" cap="none" normalizeH="0" baseline="0" dirty="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秋保温泉</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作並瀬温泉</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仙台市内等</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10720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2</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宿泊地＝＝（</a:t>
                      </a:r>
                      <a:r>
                        <a:rPr kumimoji="1" lang="en-US" altLang="ja-JP" sz="900" b="0" i="0" u="none" strike="noStrike" cap="none" normalizeH="0" baseline="0" dirty="0" smtClean="0">
                          <a:ln>
                            <a:noFill/>
                          </a:ln>
                          <a:solidFill>
                            <a:schemeClr val="tx1"/>
                          </a:solidFill>
                          <a:effectLst/>
                          <a:latin typeface="+mn-ea"/>
                          <a:ea typeface="+mn-ea"/>
                        </a:rPr>
                        <a:t>30</a:t>
                      </a:r>
                      <a:r>
                        <a:rPr kumimoji="1" lang="ja-JP" altLang="en-US" sz="900" b="0" i="0" u="none" strike="noStrike" cap="none" normalizeH="0" baseline="0" dirty="0" smtClean="0">
                          <a:ln>
                            <a:noFill/>
                          </a:ln>
                          <a:solidFill>
                            <a:schemeClr val="tx1"/>
                          </a:solidFill>
                          <a:effectLst/>
                          <a:latin typeface="+mn-ea"/>
                          <a:ea typeface="+mn-ea"/>
                        </a:rPr>
                        <a:t>～</a:t>
                      </a:r>
                      <a:r>
                        <a:rPr kumimoji="1" lang="en-US" altLang="ja-JP" sz="900" b="0" i="0" u="none" strike="noStrike" cap="none" normalizeH="0" baseline="0" dirty="0" smtClean="0">
                          <a:ln>
                            <a:noFill/>
                          </a:ln>
                          <a:solidFill>
                            <a:schemeClr val="tx1"/>
                          </a:solidFill>
                          <a:effectLst/>
                          <a:latin typeface="+mn-ea"/>
                          <a:ea typeface="+mn-ea"/>
                        </a:rPr>
                        <a:t>50</a:t>
                      </a:r>
                      <a:r>
                        <a:rPr kumimoji="1" lang="ja-JP" altLang="en-US" sz="900" b="0" i="0" u="none" strike="noStrike" cap="none" normalizeH="0" baseline="0" dirty="0" smtClean="0">
                          <a:ln>
                            <a:noFill/>
                          </a:ln>
                          <a:solidFill>
                            <a:schemeClr val="tx1"/>
                          </a:solidFill>
                          <a:effectLst/>
                          <a:latin typeface="+mn-ea"/>
                          <a:ea typeface="+mn-ea"/>
                        </a:rPr>
                        <a:t>分）＝＝うみの杜水族館＝＝（昼食）＝＝（</a:t>
                      </a:r>
                      <a:r>
                        <a:rPr kumimoji="1" lang="en-US" altLang="ja-JP" sz="900" b="0" i="0" u="none" strike="noStrike" cap="none" normalizeH="0" baseline="0" dirty="0" smtClean="0">
                          <a:ln>
                            <a:noFill/>
                          </a:ln>
                          <a:solidFill>
                            <a:schemeClr val="tx1"/>
                          </a:solidFill>
                          <a:effectLst/>
                          <a:latin typeface="+mn-ea"/>
                          <a:ea typeface="+mn-ea"/>
                        </a:rPr>
                        <a:t>20</a:t>
                      </a:r>
                      <a:r>
                        <a:rPr kumimoji="1" lang="ja-JP" altLang="en-US" sz="900" b="0" i="0" u="none" strike="noStrike" cap="none" normalizeH="0" baseline="0" dirty="0" smtClean="0">
                          <a:ln>
                            <a:noFill/>
                          </a:ln>
                          <a:solidFill>
                            <a:schemeClr val="tx1"/>
                          </a:solidFill>
                          <a:effectLst/>
                          <a:latin typeface="+mn-ea"/>
                          <a:ea typeface="+mn-ea"/>
                        </a:rPr>
                        <a:t>分）＝＝塩釜港～～松島</a:t>
                      </a:r>
                      <a:r>
                        <a:rPr kumimoji="1" lang="ja-JP" altLang="en-US" sz="900" b="0" i="0" u="none" strike="noStrike" cap="none" normalizeH="0" baseline="0" smtClean="0">
                          <a:ln>
                            <a:noFill/>
                          </a:ln>
                          <a:solidFill>
                            <a:schemeClr val="tx1"/>
                          </a:solidFill>
                          <a:effectLst/>
                          <a:latin typeface="+mn-ea"/>
                          <a:ea typeface="+mn-ea"/>
                        </a:rPr>
                        <a:t>遊覧船／船内</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震災講話（</a:t>
                      </a:r>
                      <a:r>
                        <a:rPr kumimoji="1" lang="en-US" altLang="ja-JP" sz="900" b="0" i="0" u="none" strike="noStrike" cap="none" normalizeH="0" baseline="0" dirty="0" smtClean="0">
                          <a:ln>
                            <a:noFill/>
                          </a:ln>
                          <a:solidFill>
                            <a:schemeClr val="tx1"/>
                          </a:solidFill>
                          <a:effectLst/>
                          <a:latin typeface="+mn-ea"/>
                          <a:ea typeface="+mn-ea"/>
                        </a:rPr>
                        <a:t>50</a:t>
                      </a:r>
                      <a:r>
                        <a:rPr kumimoji="1" lang="ja-JP" altLang="en-US" sz="900" b="0" i="0" u="none" strike="noStrike" cap="none" normalizeH="0" baseline="0" dirty="0" smtClean="0">
                          <a:ln>
                            <a:noFill/>
                          </a:ln>
                          <a:solidFill>
                            <a:schemeClr val="tx1"/>
                          </a:solidFill>
                          <a:effectLst/>
                          <a:latin typeface="+mn-ea"/>
                          <a:ea typeface="+mn-ea"/>
                        </a:rPr>
                        <a:t>分）～～松島港・・・・・五大堂・瑞巌寺＝＝＝松島又は仙台市内</a:t>
                      </a: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宮城県</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松島エリア</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仙台市内等</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10720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mn-ea"/>
                          <a:ea typeface="+mn-ea"/>
                        </a:rPr>
                        <a:t>宿泊地＝</a:t>
                      </a:r>
                      <a:r>
                        <a:rPr kumimoji="1" lang="ja-JP" altLang="en-US" sz="900" b="0" i="0" u="none" strike="noStrike" cap="none" normalizeH="0" baseline="0" dirty="0" smtClean="0">
                          <a:ln>
                            <a:noFill/>
                          </a:ln>
                          <a:solidFill>
                            <a:schemeClr val="tx1"/>
                          </a:solidFill>
                          <a:effectLst/>
                          <a:latin typeface="+mn-ea"/>
                          <a:ea typeface="+mn-ea"/>
                        </a:rPr>
                        <a:t>＝＝＝仙台市内自主研修（昼食）＝＝＝</a:t>
                      </a:r>
                      <a:r>
                        <a:rPr kumimoji="1" lang="ja-JP" altLang="en-US" sz="900" b="0" i="0" u="none" strike="noStrike" cap="none" normalizeH="0" baseline="0" dirty="0">
                          <a:ln>
                            <a:noFill/>
                          </a:ln>
                          <a:solidFill>
                            <a:schemeClr val="tx1"/>
                          </a:solidFill>
                          <a:effectLst/>
                          <a:latin typeface="+mn-ea"/>
                          <a:ea typeface="+mn-ea"/>
                        </a:rPr>
                        <a:t>＝各地</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bl>
          </a:graphicData>
        </a:graphic>
      </p:graphicFrame>
      <p:sp>
        <p:nvSpPr>
          <p:cNvPr id="2096" name="Text Box 90"/>
          <p:cNvSpPr txBox="1">
            <a:spLocks noChangeArrowheads="1"/>
          </p:cNvSpPr>
          <p:nvPr/>
        </p:nvSpPr>
        <p:spPr bwMode="auto">
          <a:xfrm>
            <a:off x="6173156" y="198649"/>
            <a:ext cx="11721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a:latin typeface="Calibri" panose="020F0502020204030204" pitchFamily="34" charset="0"/>
                <a:ea typeface="HGP創英角ｺﾞｼｯｸUB" panose="020B0900000000000000" pitchFamily="34" charset="-128"/>
              </a:rPr>
              <a:t>出発地：各地</a:t>
            </a:r>
          </a:p>
        </p:txBody>
      </p:sp>
      <p:sp>
        <p:nvSpPr>
          <p:cNvPr id="103" name="正方形/長方形 102"/>
          <p:cNvSpPr/>
          <p:nvPr/>
        </p:nvSpPr>
        <p:spPr>
          <a:xfrm>
            <a:off x="3458" y="5011200"/>
            <a:ext cx="2214563"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 name="正方形/長方形 104"/>
          <p:cNvSpPr/>
          <p:nvPr/>
        </p:nvSpPr>
        <p:spPr>
          <a:xfrm>
            <a:off x="2267744" y="5009726"/>
            <a:ext cx="2224401"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 name="正方形/長方形 106"/>
          <p:cNvSpPr/>
          <p:nvPr/>
        </p:nvSpPr>
        <p:spPr>
          <a:xfrm>
            <a:off x="4572000" y="5004539"/>
            <a:ext cx="2214563" cy="10767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 name="正方形/長方形 108"/>
          <p:cNvSpPr/>
          <p:nvPr/>
        </p:nvSpPr>
        <p:spPr>
          <a:xfrm>
            <a:off x="6828514" y="5004539"/>
            <a:ext cx="2315486" cy="10767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46" name="テキスト ボックス 34"/>
          <p:cNvSpPr txBox="1">
            <a:spLocks noChangeArrowheads="1"/>
          </p:cNvSpPr>
          <p:nvPr/>
        </p:nvSpPr>
        <p:spPr bwMode="auto">
          <a:xfrm>
            <a:off x="3349356" y="5249687"/>
            <a:ext cx="1142790"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東日本大震災の教訓を基</a:t>
            </a:r>
            <a:r>
              <a:rPr lang="ja-JP" altLang="en-US" sz="700" dirty="0" smtClean="0">
                <a:latin typeface="Calibri" panose="020F0502020204030204" pitchFamily="34" charset="0"/>
              </a:rPr>
              <a:t>に「</a:t>
            </a:r>
            <a:r>
              <a:rPr lang="ja-JP" altLang="en-US" sz="700" dirty="0">
                <a:latin typeface="Calibri" panose="020F0502020204030204" pitchFamily="34" charset="0"/>
              </a:rPr>
              <a:t>避難所設営」「災害炊事」などの防災</a:t>
            </a:r>
            <a:r>
              <a:rPr lang="ja-JP" altLang="en-US" sz="700" dirty="0" smtClean="0">
                <a:latin typeface="Calibri" panose="020F0502020204030204" pitchFamily="34" charset="0"/>
              </a:rPr>
              <a:t>プログラムや、</a:t>
            </a:r>
            <a:r>
              <a:rPr lang="ja-JP" altLang="en-US" sz="700" dirty="0">
                <a:latin typeface="Calibri" panose="020F0502020204030204" pitchFamily="34" charset="0"/>
              </a:rPr>
              <a:t>大自然を生かした豊かな</a:t>
            </a:r>
            <a:r>
              <a:rPr lang="ja-JP" altLang="en-US" sz="700" dirty="0" smtClean="0">
                <a:latin typeface="Calibri" panose="020F0502020204030204" pitchFamily="34" charset="0"/>
              </a:rPr>
              <a:t>環境で、</a:t>
            </a:r>
            <a:r>
              <a:rPr lang="ja-JP" altLang="en-US" sz="700" dirty="0">
                <a:latin typeface="Calibri" panose="020F0502020204030204" pitchFamily="34" charset="0"/>
              </a:rPr>
              <a:t>自然</a:t>
            </a:r>
            <a:r>
              <a:rPr lang="ja-JP" altLang="en-US" sz="700" dirty="0" smtClean="0">
                <a:latin typeface="Calibri" panose="020F0502020204030204" pitchFamily="34" charset="0"/>
              </a:rPr>
              <a:t>体験・環境</a:t>
            </a:r>
            <a:r>
              <a:rPr lang="ja-JP" altLang="en-US" sz="700" dirty="0">
                <a:latin typeface="Calibri" panose="020F0502020204030204" pitchFamily="34" charset="0"/>
              </a:rPr>
              <a:t>教育の各種プログラムを</a:t>
            </a:r>
            <a:r>
              <a:rPr lang="ja-JP" altLang="en-US" sz="700" dirty="0" smtClean="0">
                <a:latin typeface="Calibri" panose="020F0502020204030204" pitchFamily="34" charset="0"/>
              </a:rPr>
              <a:t>提供します。</a:t>
            </a:r>
            <a:endParaRPr lang="ja-JP" altLang="en-US" sz="700" dirty="0">
              <a:latin typeface="Calibri" panose="020F0502020204030204" pitchFamily="34" charset="0"/>
            </a:endParaRPr>
          </a:p>
        </p:txBody>
      </p:sp>
      <p:sp>
        <p:nvSpPr>
          <p:cNvPr id="2148" name="テキスト ボックス 63"/>
          <p:cNvSpPr txBox="1">
            <a:spLocks noChangeArrowheads="1"/>
          </p:cNvSpPr>
          <p:nvPr/>
        </p:nvSpPr>
        <p:spPr bwMode="auto">
          <a:xfrm>
            <a:off x="5679281" y="5237811"/>
            <a:ext cx="1178719"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丸文松島汽船㈱では、島育ちの船の乗組員が「語り部」として、震災当日から今日までの日々をお話しします。 被災地松島・塩竈の復興を感じながらクルーズをお楽しみください。 </a:t>
            </a:r>
          </a:p>
        </p:txBody>
      </p:sp>
      <p:sp>
        <p:nvSpPr>
          <p:cNvPr id="2150" name="テキスト ボックス 95"/>
          <p:cNvSpPr txBox="1">
            <a:spLocks noChangeArrowheads="1"/>
          </p:cNvSpPr>
          <p:nvPr/>
        </p:nvSpPr>
        <p:spPr bwMode="auto">
          <a:xfrm>
            <a:off x="7850195" y="5249687"/>
            <a:ext cx="1372508"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るー</a:t>
            </a:r>
            <a:r>
              <a:rPr lang="ja-JP" altLang="en-US" sz="700" dirty="0" err="1">
                <a:latin typeface="Calibri" panose="020F0502020204030204" pitchFamily="34" charset="0"/>
              </a:rPr>
              <a:t>ぷる</a:t>
            </a:r>
            <a:r>
              <a:rPr lang="ja-JP" altLang="en-US" sz="700" dirty="0">
                <a:latin typeface="Calibri" panose="020F0502020204030204" pitchFamily="34" charset="0"/>
              </a:rPr>
              <a:t>仙台（</a:t>
            </a:r>
            <a:r>
              <a:rPr lang="ja-JP" altLang="en-US" sz="700" dirty="0" smtClean="0">
                <a:latin typeface="Calibri" panose="020F0502020204030204" pitchFamily="34" charset="0"/>
              </a:rPr>
              <a:t>循環ﾊﾞｽ）</a:t>
            </a:r>
            <a:r>
              <a:rPr lang="ja-JP" altLang="en-US" sz="700" dirty="0">
                <a:latin typeface="Calibri" panose="020F0502020204030204" pitchFamily="34" charset="0"/>
              </a:rPr>
              <a:t>と地下鉄沿線（東西線・南北線）には自由研究や自主研修にぴったりの施設が立地しています。伊達家ゆかりの地を訪ねる歴史学習にも適しています。仙台名物牛たんもお楽しみください。</a:t>
            </a:r>
          </a:p>
        </p:txBody>
      </p:sp>
      <p:sp>
        <p:nvSpPr>
          <p:cNvPr id="2151" name="テキスト ボックス 34"/>
          <p:cNvSpPr txBox="1">
            <a:spLocks noChangeArrowheads="1"/>
          </p:cNvSpPr>
          <p:nvPr/>
        </p:nvSpPr>
        <p:spPr bwMode="auto">
          <a:xfrm>
            <a:off x="951109" y="5247911"/>
            <a:ext cx="1266912"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閖上震災を伝える会では、被災した閖上地区に来られる方々に閖上地区の震災被害について説明を行っています。バスに同乗し、閖上地区内を回りながらの説明も対応します。 </a:t>
            </a:r>
          </a:p>
        </p:txBody>
      </p:sp>
      <p:pic>
        <p:nvPicPr>
          <p:cNvPr id="3" name="図 2">
            <a:extLst>
              <a:ext uri="{FF2B5EF4-FFF2-40B4-BE49-F238E27FC236}">
                <a16:creationId xmlns="" xmlns:a16="http://schemas.microsoft.com/office/drawing/2014/main" id="{BEDB32D4-23CE-A444-ACBD-132A7B54D6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51553" y="50261"/>
            <a:ext cx="640930" cy="483324"/>
          </a:xfrm>
          <a:prstGeom prst="rect">
            <a:avLst/>
          </a:prstGeom>
        </p:spPr>
      </p:pic>
      <p:sp>
        <p:nvSpPr>
          <p:cNvPr id="4" name="テキスト ボックス 3">
            <a:extLst>
              <a:ext uri="{FF2B5EF4-FFF2-40B4-BE49-F238E27FC236}">
                <a16:creationId xmlns="" xmlns:a16="http://schemas.microsoft.com/office/drawing/2014/main" id="{93F76B8F-10FF-BE44-8688-F932A9EFF90C}"/>
              </a:ext>
            </a:extLst>
          </p:cNvPr>
          <p:cNvSpPr txBox="1"/>
          <p:nvPr/>
        </p:nvSpPr>
        <p:spPr>
          <a:xfrm>
            <a:off x="2987824" y="4563527"/>
            <a:ext cx="3677610" cy="215444"/>
          </a:xfrm>
          <a:prstGeom prst="rect">
            <a:avLst/>
          </a:prstGeom>
          <a:noFill/>
        </p:spPr>
        <p:txBody>
          <a:bodyPr wrap="none" rtlCol="0">
            <a:spAutoFit/>
          </a:bodyPr>
          <a:lstStyle/>
          <a:p>
            <a:r>
              <a:rPr lang="ja-JP" altLang="en-US" sz="800" dirty="0">
                <a:solidFill>
                  <a:schemeClr val="tx1">
                    <a:lumMod val="95000"/>
                    <a:lumOff val="5000"/>
                  </a:schemeClr>
                </a:solidFill>
              </a:rPr>
              <a:t>（凡例）　・・・：徒歩　 ■□■□：</a:t>
            </a:r>
            <a:r>
              <a:rPr lang="en-US" altLang="ja-JP" sz="800" dirty="0">
                <a:solidFill>
                  <a:schemeClr val="tx1">
                    <a:lumMod val="95000"/>
                    <a:lumOff val="5000"/>
                  </a:schemeClr>
                </a:solidFill>
              </a:rPr>
              <a:t>JR</a:t>
            </a:r>
            <a:r>
              <a:rPr lang="ja-JP" altLang="en-US" sz="800" dirty="0">
                <a:solidFill>
                  <a:schemeClr val="tx1">
                    <a:lumMod val="95000"/>
                    <a:lumOff val="5000"/>
                  </a:schemeClr>
                </a:solidFill>
              </a:rPr>
              <a:t>　＝＝＝：バス　 ～～～：船舶　－－－：航空機</a:t>
            </a:r>
            <a:endParaRPr kumimoji="1" lang="ja-JP" altLang="en-US" sz="800" dirty="0">
              <a:solidFill>
                <a:schemeClr val="tx1">
                  <a:lumMod val="95000"/>
                  <a:lumOff val="5000"/>
                </a:schemeClr>
              </a:solidFill>
            </a:endParaRPr>
          </a:p>
        </p:txBody>
      </p:sp>
      <p:grpSp>
        <p:nvGrpSpPr>
          <p:cNvPr id="2" name="グループ化 1"/>
          <p:cNvGrpSpPr/>
          <p:nvPr/>
        </p:nvGrpSpPr>
        <p:grpSpPr>
          <a:xfrm>
            <a:off x="6799715" y="847724"/>
            <a:ext cx="2224344" cy="3715803"/>
            <a:chOff x="6799715" y="847724"/>
            <a:chExt cx="2224344" cy="3715803"/>
          </a:xfrm>
        </p:grpSpPr>
        <p:grpSp>
          <p:nvGrpSpPr>
            <p:cNvPr id="47" name="グループ化 46"/>
            <p:cNvGrpSpPr/>
            <p:nvPr/>
          </p:nvGrpSpPr>
          <p:grpSpPr>
            <a:xfrm>
              <a:off x="6799715" y="847724"/>
              <a:ext cx="2224344" cy="3715803"/>
              <a:chOff x="7059613" y="571500"/>
              <a:chExt cx="2084387" cy="3500438"/>
            </a:xfrm>
          </p:grpSpPr>
          <p:sp>
            <p:nvSpPr>
              <p:cNvPr id="48" name="テキスト ボックス 77"/>
              <p:cNvSpPr txBox="1">
                <a:spLocks noChangeArrowheads="1"/>
              </p:cNvSpPr>
              <p:nvPr/>
            </p:nvSpPr>
            <p:spPr bwMode="auto">
              <a:xfrm>
                <a:off x="7086600" y="723900"/>
                <a:ext cx="2057400" cy="274638"/>
              </a:xfrm>
              <a:prstGeom prst="rect">
                <a:avLst/>
              </a:prstGeom>
              <a:noFill/>
              <a:ln w="9525">
                <a:noFill/>
                <a:miter lim="800000"/>
                <a:headEnd/>
                <a:tailEnd/>
              </a:ln>
            </p:spPr>
            <p:txBody>
              <a:bodyPr>
                <a:spAutoFit/>
              </a:bodyPr>
              <a:lstStyle/>
              <a:p>
                <a:pPr algn="dist" fontAlgn="auto">
                  <a:spcBef>
                    <a:spcPts val="0"/>
                  </a:spcBef>
                  <a:spcAft>
                    <a:spcPts val="0"/>
                  </a:spcAft>
                  <a:defRPr/>
                </a:pPr>
                <a:r>
                  <a:rPr lang="ja-JP" altLang="en-US" sz="1200" b="1" u="sng" spc="300" dirty="0">
                    <a:effectLst>
                      <a:outerShdw blurRad="38100" dist="38100" dir="2700000" algn="tl">
                        <a:srgbClr val="000000">
                          <a:alpha val="43137"/>
                        </a:srgbClr>
                      </a:outerShdw>
                    </a:effectLst>
                    <a:latin typeface="Calibri" pitchFamily="34" charset="0"/>
                    <a:ea typeface="+mn-ea"/>
                  </a:rPr>
                  <a:t>東北ルートマップ</a:t>
                </a:r>
                <a:endParaRPr lang="en-US" altLang="ja-JP" sz="1200" b="1" u="sng" spc="300" dirty="0">
                  <a:effectLst>
                    <a:outerShdw blurRad="38100" dist="38100" dir="2700000" algn="tl">
                      <a:srgbClr val="000000">
                        <a:alpha val="43137"/>
                      </a:srgbClr>
                    </a:outerShdw>
                  </a:effectLst>
                  <a:latin typeface="Calibri" pitchFamily="34" charset="0"/>
                  <a:ea typeface="+mn-ea"/>
                </a:endParaRPr>
              </a:p>
            </p:txBody>
          </p:sp>
          <p:pic>
            <p:nvPicPr>
              <p:cNvPr id="49" name="Picture 4" descr="\\Seisakuserver\メンバー\奥山豊\教育旅行map\PPTマップ.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0250" y="1054100"/>
                <a:ext cx="1982788"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3" name="直線コネクタ 52"/>
              <p:cNvCxnSpPr>
                <a:stCxn id="67" idx="6"/>
              </p:cNvCxnSpPr>
              <p:nvPr/>
            </p:nvCxnSpPr>
            <p:spPr>
              <a:xfrm flipH="1" flipV="1">
                <a:off x="7957100" y="2695469"/>
                <a:ext cx="557136" cy="153214"/>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56" name="テキスト ボックス 77"/>
              <p:cNvSpPr txBox="1">
                <a:spLocks noChangeArrowheads="1"/>
              </p:cNvSpPr>
              <p:nvPr/>
            </p:nvSpPr>
            <p:spPr bwMode="auto">
              <a:xfrm>
                <a:off x="8710871" y="2179584"/>
                <a:ext cx="317252" cy="17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r" eaLnBrk="1" hangingPunct="1"/>
                <a:r>
                  <a:rPr lang="ja-JP" altLang="en-US" sz="600" dirty="0" smtClean="0">
                    <a:solidFill>
                      <a:srgbClr val="12923D"/>
                    </a:solidFill>
                    <a:latin typeface="Calibri" panose="020F0502020204030204" pitchFamily="34" charset="0"/>
                  </a:rPr>
                  <a:t>松島</a:t>
                </a:r>
                <a:endParaRPr lang="ja-JP" altLang="en-US" sz="600" dirty="0">
                  <a:solidFill>
                    <a:srgbClr val="12923D"/>
                  </a:solidFill>
                  <a:latin typeface="Calibri" panose="020F0502020204030204" pitchFamily="34" charset="0"/>
                </a:endParaRPr>
              </a:p>
            </p:txBody>
          </p:sp>
          <p:cxnSp>
            <p:nvCxnSpPr>
              <p:cNvPr id="57" name="直線コネクタ 56"/>
              <p:cNvCxnSpPr>
                <a:stCxn id="69" idx="7"/>
                <a:endCxn id="56" idx="2"/>
              </p:cNvCxnSpPr>
              <p:nvPr/>
            </p:nvCxnSpPr>
            <p:spPr>
              <a:xfrm flipV="1">
                <a:off x="8706744" y="2353547"/>
                <a:ext cx="162753" cy="470550"/>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58" name="テキスト ボックス 85"/>
              <p:cNvSpPr txBox="1">
                <a:spLocks noChangeArrowheads="1"/>
              </p:cNvSpPr>
              <p:nvPr/>
            </p:nvSpPr>
            <p:spPr bwMode="auto">
              <a:xfrm>
                <a:off x="7262635" y="2524150"/>
                <a:ext cx="853517" cy="260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ctr" eaLnBrk="1" hangingPunct="1"/>
                <a:r>
                  <a:rPr lang="ja-JP" altLang="en-US" sz="600" dirty="0" smtClean="0">
                    <a:solidFill>
                      <a:srgbClr val="12923D"/>
                    </a:solidFill>
                    <a:latin typeface="Calibri" panose="020F0502020204030204" pitchFamily="34" charset="0"/>
                  </a:rPr>
                  <a:t>みちのく杜の湖畔公園</a:t>
                </a:r>
                <a:endParaRPr lang="en-US" altLang="ja-JP" sz="600" dirty="0" smtClean="0">
                  <a:solidFill>
                    <a:srgbClr val="12923D"/>
                  </a:solidFill>
                  <a:latin typeface="Calibri" panose="020F0502020204030204" pitchFamily="34" charset="0"/>
                </a:endParaRPr>
              </a:p>
              <a:p>
                <a:pPr algn="ctr" eaLnBrk="1" hangingPunct="1"/>
                <a:r>
                  <a:rPr lang="ja-JP" altLang="en-US" sz="600" dirty="0">
                    <a:solidFill>
                      <a:srgbClr val="12923D"/>
                    </a:solidFill>
                    <a:latin typeface="Calibri" panose="020F0502020204030204" pitchFamily="34" charset="0"/>
                  </a:rPr>
                  <a:t>エコキャンプ</a:t>
                </a:r>
              </a:p>
            </p:txBody>
          </p:sp>
          <p:cxnSp>
            <p:nvCxnSpPr>
              <p:cNvPr id="59" name="直線コネクタ 58"/>
              <p:cNvCxnSpPr>
                <a:stCxn id="70" idx="1"/>
              </p:cNvCxnSpPr>
              <p:nvPr/>
            </p:nvCxnSpPr>
            <p:spPr>
              <a:xfrm flipH="1" flipV="1">
                <a:off x="8317607" y="2611152"/>
                <a:ext cx="272026" cy="197940"/>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63" name="テキスト ボックス 119"/>
              <p:cNvSpPr txBox="1">
                <a:spLocks noChangeArrowheads="1"/>
              </p:cNvSpPr>
              <p:nvPr/>
            </p:nvSpPr>
            <p:spPr bwMode="auto">
              <a:xfrm>
                <a:off x="8071937" y="2478044"/>
                <a:ext cx="389355" cy="17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smtClean="0">
                    <a:solidFill>
                      <a:srgbClr val="12923D"/>
                    </a:solidFill>
                    <a:latin typeface="ＭＳ Ｐゴシック" panose="020B0600070205080204" pitchFamily="34" charset="-128"/>
                  </a:rPr>
                  <a:t>仙台駅</a:t>
                </a:r>
                <a:endParaRPr lang="ja-JP" altLang="en-US" sz="600" dirty="0">
                  <a:solidFill>
                    <a:srgbClr val="12923D"/>
                  </a:solidFill>
                  <a:latin typeface="ＭＳ Ｐゴシック" panose="020B0600070205080204" pitchFamily="34" charset="-128"/>
                </a:endParaRPr>
              </a:p>
            </p:txBody>
          </p:sp>
          <p:sp>
            <p:nvSpPr>
              <p:cNvPr id="65" name="角丸四角形 64"/>
              <p:cNvSpPr/>
              <p:nvPr/>
            </p:nvSpPr>
            <p:spPr>
              <a:xfrm>
                <a:off x="7059613" y="571500"/>
                <a:ext cx="2071687" cy="3500438"/>
              </a:xfrm>
              <a:prstGeom prst="roundRect">
                <a:avLst>
                  <a:gd name="adj" fmla="val 7913"/>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67" name="円/楕円 66"/>
            <p:cNvSpPr/>
            <p:nvPr/>
          </p:nvSpPr>
          <p:spPr>
            <a:xfrm>
              <a:off x="8331261" y="3238023"/>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8" name="円/楕円 67"/>
            <p:cNvSpPr/>
            <p:nvPr/>
          </p:nvSpPr>
          <p:spPr>
            <a:xfrm>
              <a:off x="8445054" y="3303017"/>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9" name="円/楕円 68"/>
            <p:cNvSpPr/>
            <p:nvPr/>
          </p:nvSpPr>
          <p:spPr>
            <a:xfrm>
              <a:off x="8511372" y="3231009"/>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0" name="円/楕円 69"/>
            <p:cNvSpPr/>
            <p:nvPr/>
          </p:nvSpPr>
          <p:spPr>
            <a:xfrm>
              <a:off x="8424565" y="3215080"/>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44" name="テキスト ボックス 77"/>
          <p:cNvSpPr txBox="1">
            <a:spLocks noChangeArrowheads="1"/>
          </p:cNvSpPr>
          <p:nvPr/>
        </p:nvSpPr>
        <p:spPr bwMode="auto">
          <a:xfrm>
            <a:off x="8272872" y="2675358"/>
            <a:ext cx="49244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r" eaLnBrk="1" hangingPunct="1"/>
            <a:r>
              <a:rPr lang="ja-JP" altLang="en-US" sz="600" dirty="0" smtClean="0">
                <a:solidFill>
                  <a:srgbClr val="12923D"/>
                </a:solidFill>
                <a:latin typeface="Calibri" panose="020F0502020204030204" pitchFamily="34" charset="0"/>
              </a:rPr>
              <a:t>閖上地区</a:t>
            </a:r>
            <a:endParaRPr lang="ja-JP" altLang="en-US" sz="600" dirty="0">
              <a:solidFill>
                <a:srgbClr val="12923D"/>
              </a:solidFill>
              <a:latin typeface="Calibri" panose="020F0502020204030204" pitchFamily="34" charset="0"/>
            </a:endParaRPr>
          </a:p>
        </p:txBody>
      </p:sp>
      <p:cxnSp>
        <p:nvCxnSpPr>
          <p:cNvPr id="45" name="直線コネクタ 44"/>
          <p:cNvCxnSpPr>
            <a:stCxn id="44" idx="2"/>
            <a:endCxn id="68" idx="4"/>
          </p:cNvCxnSpPr>
          <p:nvPr/>
        </p:nvCxnSpPr>
        <p:spPr>
          <a:xfrm flipH="1">
            <a:off x="8472042" y="2860024"/>
            <a:ext cx="47052" cy="496968"/>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97414" y="5279673"/>
            <a:ext cx="1087804" cy="7757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512" y="5279378"/>
            <a:ext cx="941689" cy="7726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 name="図 70" descr="\\192.168.2.1\共有フォルダ\☆ 3 事業推進部（2017年～　）\教育旅行\まなび旅モデルコース用画像集\(3) 宮城県ｺｰｽ画像 （梅津さん）\①松島遊覧船（震災語り部クルーズ2）.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15614" y="5294839"/>
            <a:ext cx="1063667" cy="760605"/>
          </a:xfrm>
          <a:prstGeom prst="rect">
            <a:avLst/>
          </a:prstGeom>
          <a:noFill/>
          <a:ln>
            <a:noFill/>
          </a:ln>
        </p:spPr>
      </p:pic>
      <p:pic>
        <p:nvPicPr>
          <p:cNvPr id="72" name="図 71" descr="\\192.168.2.1\共有フォルダ\☆ 3 事業推進部（2017年～　）\教育旅行\まなび旅モデルコース用画像集\(3) 宮城県ｺｰｽ画像 （梅津さん）\⑤仙台市内（城址）.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58138" y="5294839"/>
            <a:ext cx="1059724" cy="755488"/>
          </a:xfrm>
          <a:prstGeom prst="rect">
            <a:avLst/>
          </a:prstGeom>
          <a:noFill/>
          <a:ln>
            <a:noFill/>
          </a:ln>
        </p:spPr>
      </p:pic>
    </p:spTree>
    <p:extLst>
      <p:ext uri="{BB962C8B-B14F-4D97-AF65-F5344CB8AC3E}">
        <p14:creationId xmlns:p14="http://schemas.microsoft.com/office/powerpoint/2010/main" val="4212815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401</Words>
  <Application>Microsoft Office PowerPoint</Application>
  <PresentationFormat>画面に合わせる (4:3)</PresentationFormat>
  <Paragraphs>37</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aritv-Ise</dc:creator>
  <cp:lastModifiedBy>aritv-Ise</cp:lastModifiedBy>
  <cp:revision>1</cp:revision>
  <dcterms:created xsi:type="dcterms:W3CDTF">2018-03-29T05:15:50Z</dcterms:created>
  <dcterms:modified xsi:type="dcterms:W3CDTF">2018-03-29T05:16:23Z</dcterms:modified>
</cp:coreProperties>
</file>