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1" d="100"/>
          <a:sy n="101" d="100"/>
        </p:scale>
        <p:origin x="-1240"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67286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3671095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305009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355525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1406839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32272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161300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217102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3564831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389287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D5AEF1-66F3-4524-97F6-F2011AC00C74}" type="datetimeFigureOut">
              <a:rPr kumimoji="1" lang="ja-JP" altLang="en-US" smtClean="0"/>
              <a:t>18/05/11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10435641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5AEF1-66F3-4524-97F6-F2011AC00C74}" type="datetimeFigureOut">
              <a:rPr kumimoji="1" lang="ja-JP" altLang="en-US" smtClean="0"/>
              <a:t>18/05/11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60EED-7F35-42D8-9110-266654D5BD52}" type="slidenum">
              <a:rPr kumimoji="1" lang="ja-JP" altLang="en-US" smtClean="0"/>
              <a:t>‹#›</a:t>
            </a:fld>
            <a:endParaRPr kumimoji="1" lang="ja-JP" altLang="en-US"/>
          </a:p>
        </p:txBody>
      </p:sp>
    </p:spTree>
    <p:extLst>
      <p:ext uri="{BB962C8B-B14F-4D97-AF65-F5344CB8AC3E}">
        <p14:creationId xmlns:p14="http://schemas.microsoft.com/office/powerpoint/2010/main" val="2448460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png"/><Relationship Id="rId8" Type="http://schemas.openxmlformats.org/officeDocument/2006/relationships/image" Target="../media/image7.jpeg"/><Relationship Id="rId1" Type="http://schemas.openxmlformats.org/officeDocument/2006/relationships/slideLayout" Target="../slideLayouts/slideLayout7.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334706" cy="24494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松島遊覧船</a:t>
            </a:r>
            <a:r>
              <a:rPr lang="en-US" altLang="ja-JP" sz="1000" b="1" dirty="0">
                <a:latin typeface="Calibri" panose="020F0502020204030204" pitchFamily="34" charset="0"/>
              </a:rPr>
              <a:t>/</a:t>
            </a:r>
            <a:r>
              <a:rPr lang="ja-JP" altLang="en-US" sz="1000" b="1" dirty="0">
                <a:latin typeface="Calibri" panose="020F0502020204030204" pitchFamily="34" charset="0"/>
              </a:rPr>
              <a:t>船内震災講話</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423862" y="5010644"/>
            <a:ext cx="2080159" cy="24415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松島海岸・五大堂</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気仙沼大島フェリー</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気仙沼大島体験学習</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松島震災学習と気仙沼大島</a:t>
            </a:r>
            <a:r>
              <a:rPr lang="ja-JP" altLang="en-US" sz="1400">
                <a:solidFill>
                  <a:srgbClr val="E9463F"/>
                </a:solidFill>
                <a:latin typeface="HGS創英角ｺﾞｼｯｸUB" panose="020B0900000000000000" pitchFamily="34" charset="-128"/>
                <a:ea typeface="HGS創英角ｺﾞｼｯｸUB" panose="020B0900000000000000" pitchFamily="34" charset="-128"/>
              </a:rPr>
              <a:t>自然体感</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宮城県</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680087494"/>
              </p:ext>
            </p:extLst>
          </p:nvPr>
        </p:nvGraphicFramePr>
        <p:xfrm>
          <a:off x="7937" y="871844"/>
          <a:ext cx="6724303" cy="3691681"/>
        </p:xfrm>
        <a:graphic>
          <a:graphicData uri="http://schemas.openxmlformats.org/drawingml/2006/table">
            <a:tbl>
              <a:tblPr/>
              <a:tblGrid>
                <a:gridCol w="369593">
                  <a:extLst>
                    <a:ext uri="{9D8B030D-6E8A-4147-A177-3AD203B41FA5}">
                      <a16:colId xmlns:a16="http://schemas.microsoft.com/office/drawing/2014/main" xmlns="" val="20000"/>
                    </a:ext>
                  </a:extLst>
                </a:gridCol>
                <a:gridCol w="5361544">
                  <a:extLst>
                    <a:ext uri="{9D8B030D-6E8A-4147-A177-3AD203B41FA5}">
                      <a16:colId xmlns:a16="http://schemas.microsoft.com/office/drawing/2014/main" xmlns="" val="20001"/>
                    </a:ext>
                  </a:extLst>
                </a:gridCol>
                <a:gridCol w="993166">
                  <a:extLst>
                    <a:ext uri="{9D8B030D-6E8A-4147-A177-3AD203B41FA5}">
                      <a16:colId xmlns:a16="http://schemas.microsoft.com/office/drawing/2014/main" xmlns=""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xmlns=""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各地＝</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dirty="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＝＝塩釜港～～松島</a:t>
                      </a:r>
                      <a:r>
                        <a:rPr kumimoji="1" lang="ja-JP" altLang="en-US" sz="900" b="0" i="0" u="none" strike="noStrike" cap="none" normalizeH="0" baseline="0" smtClean="0">
                          <a:ln>
                            <a:noFill/>
                          </a:ln>
                          <a:solidFill>
                            <a:schemeClr val="tx1"/>
                          </a:solidFill>
                          <a:effectLst/>
                          <a:latin typeface="+mn-ea"/>
                          <a:ea typeface="+mn-ea"/>
                        </a:rPr>
                        <a:t>遊覧船／船内</a:t>
                      </a:r>
                      <a:r>
                        <a:rPr kumimoji="1" lang="ja-JP" altLang="en-US" sz="900" b="0" i="0" u="none" strike="noStrike" cap="none" normalizeH="0" baseline="0" dirty="0" smtClean="0">
                          <a:ln>
                            <a:noFill/>
                          </a:ln>
                          <a:solidFill>
                            <a:schemeClr val="tx1"/>
                          </a:solidFill>
                          <a:effectLst/>
                          <a:latin typeface="+mn-ea"/>
                          <a:ea typeface="+mn-ea"/>
                        </a:rPr>
                        <a:t>震災講話（</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分）～～松島港・・・・・五大堂・瑞巌寺</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＝＝＝松島泊</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松島エリア</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90</a:t>
                      </a:r>
                      <a:r>
                        <a:rPr kumimoji="1" lang="ja-JP" altLang="en-US" sz="900" b="0" i="0" u="none" strike="noStrike" cap="none" normalizeH="0" baseline="0" dirty="0" smtClean="0">
                          <a:ln>
                            <a:noFill/>
                          </a:ln>
                          <a:solidFill>
                            <a:schemeClr val="tx1"/>
                          </a:solidFill>
                          <a:effectLst/>
                          <a:latin typeface="+mn-ea"/>
                          <a:ea typeface="+mn-ea"/>
                        </a:rPr>
                        <a:t>分）＝＝世界遺産中尊寺・毛越寺（昼食）＝＝（</a:t>
                      </a:r>
                      <a:r>
                        <a:rPr kumimoji="1" lang="en-US" altLang="ja-JP" sz="900" b="0" i="0" u="none" strike="noStrike" cap="none" normalizeH="0" baseline="0" dirty="0" smtClean="0">
                          <a:ln>
                            <a:noFill/>
                          </a:ln>
                          <a:solidFill>
                            <a:schemeClr val="tx1"/>
                          </a:solidFill>
                          <a:effectLst/>
                          <a:latin typeface="+mn-ea"/>
                          <a:ea typeface="+mn-ea"/>
                        </a:rPr>
                        <a:t>90</a:t>
                      </a:r>
                      <a:r>
                        <a:rPr kumimoji="1" lang="ja-JP" altLang="en-US" sz="900" b="0" i="0" u="none" strike="noStrike" cap="none" normalizeH="0" baseline="0" dirty="0" smtClean="0">
                          <a:ln>
                            <a:noFill/>
                          </a:ln>
                          <a:solidFill>
                            <a:schemeClr val="tx1"/>
                          </a:solidFill>
                          <a:effectLst/>
                          <a:latin typeface="+mn-ea"/>
                          <a:ea typeface="+mn-ea"/>
                        </a:rPr>
                        <a:t>分）＝＝気仙沼港～（</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分）～浦の浜港</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・・・・・気仙沼大島内各種体験学習・・・・・大島内民宿又は休暇村泊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気仙沼大島内</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民宿又は休暇村</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宿泊地・・・・・浦の浜港～～（</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a:ln>
                            <a:noFill/>
                          </a:ln>
                          <a:solidFill>
                            <a:schemeClr val="tx1"/>
                          </a:solidFill>
                          <a:effectLst/>
                          <a:latin typeface="+mn-ea"/>
                          <a:ea typeface="+mn-ea"/>
                        </a:rPr>
                        <a:t>分</a:t>
                      </a:r>
                      <a:r>
                        <a:rPr kumimoji="1" lang="ja-JP" altLang="en-US" sz="900" b="0" i="0" u="none" strike="noStrike" cap="none" normalizeH="0" baseline="0" dirty="0" smtClean="0">
                          <a:ln>
                            <a:noFill/>
                          </a:ln>
                          <a:solidFill>
                            <a:schemeClr val="tx1"/>
                          </a:solidFill>
                          <a:effectLst/>
                          <a:latin typeface="+mn-ea"/>
                          <a:ea typeface="+mn-ea"/>
                        </a:rPr>
                        <a:t>）～～気仙沼港＝＝（</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＝＝げいび渓</a:t>
                      </a:r>
                      <a:r>
                        <a:rPr kumimoji="1" lang="ja-JP" altLang="en-US" sz="900" b="0" i="0" u="none" strike="noStrike" cap="none" normalizeH="0" baseline="0" dirty="0" smtClean="0">
                          <a:ln>
                            <a:noFill/>
                          </a:ln>
                          <a:solidFill>
                            <a:schemeClr val="tx1"/>
                          </a:solidFill>
                          <a:effectLst/>
                          <a:latin typeface="+mn-ea"/>
                          <a:ea typeface="+mn-ea"/>
                        </a:rPr>
                        <a:t>舟下り＝＝（</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分）＝＝（昼食）＝</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＝＝えさし藤原の郷＝＝＝＝各地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336294"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423862" y="5009726"/>
            <a:ext cx="2080159"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8" name="テキスト ボックス 63"/>
          <p:cNvSpPr txBox="1">
            <a:spLocks noChangeArrowheads="1"/>
          </p:cNvSpPr>
          <p:nvPr/>
        </p:nvSpPr>
        <p:spPr bwMode="auto">
          <a:xfrm>
            <a:off x="5659185" y="5229200"/>
            <a:ext cx="1140530"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気仙沼と大島は大島汽船が運行するフェリーで結ばれており、このフェリーは気仙沼の重要な観光資源であるとともに島の住民の方々の生活を</a:t>
            </a:r>
            <a:r>
              <a:rPr lang="ja-JP" altLang="en-US" sz="700" dirty="0" smtClean="0">
                <a:latin typeface="Calibri" panose="020F0502020204030204" pitchFamily="34" charset="0"/>
              </a:rPr>
              <a:t>支えています。</a:t>
            </a:r>
            <a:endParaRPr lang="ja-JP" altLang="en-US" sz="700" dirty="0">
              <a:latin typeface="Calibri" panose="020F0502020204030204" pitchFamily="34" charset="0"/>
            </a:endParaRPr>
          </a:p>
        </p:txBody>
      </p:sp>
      <p:sp>
        <p:nvSpPr>
          <p:cNvPr id="2150" name="テキスト ボックス 95"/>
          <p:cNvSpPr txBox="1">
            <a:spLocks noChangeArrowheads="1"/>
          </p:cNvSpPr>
          <p:nvPr/>
        </p:nvSpPr>
        <p:spPr bwMode="auto">
          <a:xfrm>
            <a:off x="7975120" y="5239185"/>
            <a:ext cx="116888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t>昔は漁師の漁具として利用していた浮き玉。独特の縄の編み方を学習し、自分だけの瓶玉を作成します。お土産にも最適です。</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1187624" y="5229200"/>
            <a:ext cx="129614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丸文松島汽船㈱では、島育ちの船の乗組員が「語り部」として、震災当日から今日までの日々をお話しします。 被災地松島・塩竈の復興を感じながらクルーズをお楽しみください。 </a:t>
            </a:r>
          </a:p>
        </p:txBody>
      </p:sp>
      <p:pic>
        <p:nvPicPr>
          <p:cNvPr id="3" name="図 2">
            <a:extLst>
              <a:ext uri="{FF2B5EF4-FFF2-40B4-BE49-F238E27FC236}">
                <a16:creationId xmlns:a16="http://schemas.microsoft.com/office/drawing/2014/main" xmlns=""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a16="http://schemas.microsoft.com/office/drawing/2014/main" xmlns=""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47" name="グループ化 46"/>
          <p:cNvGrpSpPr/>
          <p:nvPr/>
        </p:nvGrpSpPr>
        <p:grpSpPr>
          <a:xfrm>
            <a:off x="6823093"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テキスト ボックス 58"/>
            <p:cNvSpPr txBox="1">
              <a:spLocks noChangeArrowheads="1"/>
            </p:cNvSpPr>
            <p:nvPr/>
          </p:nvSpPr>
          <p:spPr bwMode="auto">
            <a:xfrm>
              <a:off x="8543311" y="1771648"/>
              <a:ext cx="533561"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気仙沼大島</a:t>
              </a:r>
              <a:endParaRPr lang="ja-JP" altLang="en-US" sz="600" dirty="0">
                <a:solidFill>
                  <a:srgbClr val="12923D"/>
                </a:solidFill>
                <a:latin typeface="Calibri" panose="020F0502020204030204" pitchFamily="34" charset="0"/>
              </a:endParaRPr>
            </a:p>
          </p:txBody>
        </p:sp>
        <p:cxnSp>
          <p:nvCxnSpPr>
            <p:cNvPr id="53" name="直線コネクタ 52"/>
            <p:cNvCxnSpPr>
              <a:stCxn id="66" idx="1"/>
            </p:cNvCxnSpPr>
            <p:nvPr/>
          </p:nvCxnSpPr>
          <p:spPr>
            <a:xfrm flipH="1" flipV="1">
              <a:off x="8459548" y="2121320"/>
              <a:ext cx="279538" cy="27878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6" name="テキスト ボックス 77"/>
            <p:cNvSpPr txBox="1">
              <a:spLocks noChangeArrowheads="1"/>
            </p:cNvSpPr>
            <p:nvPr/>
          </p:nvSpPr>
          <p:spPr bwMode="auto">
            <a:xfrm>
              <a:off x="8282065" y="2424132"/>
              <a:ext cx="317252"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松島</a:t>
              </a:r>
              <a:endParaRPr lang="ja-JP" altLang="en-US" sz="600" dirty="0">
                <a:solidFill>
                  <a:srgbClr val="12923D"/>
                </a:solidFill>
                <a:latin typeface="Calibri" panose="020F0502020204030204" pitchFamily="34" charset="0"/>
              </a:endParaRPr>
            </a:p>
          </p:txBody>
        </p:sp>
        <p:sp>
          <p:nvSpPr>
            <p:cNvPr id="58" name="テキスト ボックス 85"/>
            <p:cNvSpPr txBox="1">
              <a:spLocks noChangeArrowheads="1"/>
            </p:cNvSpPr>
            <p:nvPr/>
          </p:nvSpPr>
          <p:spPr bwMode="auto">
            <a:xfrm>
              <a:off x="8134338" y="1917809"/>
              <a:ext cx="389416"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猊鼻渓</a:t>
              </a:r>
              <a:endParaRPr lang="en-US" altLang="ja-JP" sz="600" dirty="0" smtClean="0">
                <a:solidFill>
                  <a:srgbClr val="12923D"/>
                </a:solidFill>
                <a:latin typeface="Calibri" panose="020F0502020204030204" pitchFamily="34" charset="0"/>
              </a:endParaRPr>
            </a:p>
            <a:p>
              <a:pPr algn="ctr" eaLnBrk="1" hangingPunct="1"/>
              <a:r>
                <a:rPr lang="ja-JP" altLang="en-US" sz="600" dirty="0">
                  <a:solidFill>
                    <a:srgbClr val="12923D"/>
                  </a:solidFill>
                  <a:latin typeface="Calibri" panose="020F0502020204030204" pitchFamily="34" charset="0"/>
                </a:rPr>
                <a:t>舟下り</a:t>
              </a:r>
            </a:p>
          </p:txBody>
        </p:sp>
        <p:cxnSp>
          <p:nvCxnSpPr>
            <p:cNvPr id="59" name="直線コネクタ 58"/>
            <p:cNvCxnSpPr/>
            <p:nvPr/>
          </p:nvCxnSpPr>
          <p:spPr>
            <a:xfrm flipH="1" flipV="1">
              <a:off x="8714015" y="2134640"/>
              <a:ext cx="117224" cy="38633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8459548" y="1965486"/>
              <a:ext cx="38935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気仙沼</a:t>
              </a:r>
              <a:endParaRPr lang="ja-JP" altLang="en-US" sz="600" dirty="0">
                <a:solidFill>
                  <a:srgbClr val="12923D"/>
                </a:solidFill>
                <a:latin typeface="ＭＳ Ｐゴシック" panose="020B0600070205080204" pitchFamily="34" charset="-128"/>
              </a:endParaRPr>
            </a:p>
          </p:txBody>
        </p:sp>
        <p:cxnSp>
          <p:nvCxnSpPr>
            <p:cNvPr id="64" name="直線コネクタ 63"/>
            <p:cNvCxnSpPr/>
            <p:nvPr/>
          </p:nvCxnSpPr>
          <p:spPr>
            <a:xfrm flipH="1" flipV="1">
              <a:off x="8788007" y="1917809"/>
              <a:ext cx="91565" cy="62750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6" name="円/楕円 65"/>
          <p:cNvSpPr/>
          <p:nvPr/>
        </p:nvSpPr>
        <p:spPr>
          <a:xfrm>
            <a:off x="8587553" y="2780927"/>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7" name="円/楕円 66"/>
          <p:cNvSpPr/>
          <p:nvPr/>
        </p:nvSpPr>
        <p:spPr>
          <a:xfrm>
            <a:off x="8741953" y="2942977"/>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8" name="円/楕円 67"/>
          <p:cNvSpPr/>
          <p:nvPr/>
        </p:nvSpPr>
        <p:spPr>
          <a:xfrm>
            <a:off x="8695086" y="291242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532572" y="321297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0" name="円/楕円 69"/>
          <p:cNvSpPr/>
          <p:nvPr/>
        </p:nvSpPr>
        <p:spPr>
          <a:xfrm>
            <a:off x="8478597" y="278092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8" name="図 37" descr="\\192.168.2.1\共有フォルダ\☆ 3 事業推進部（2017年～　）\教育旅行\まなび旅モデルコース用画像集\(3) 宮城県ｺｰｽ画像 （梅津さん）\②松島遊覧船（震災語り部クルーズ1）.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60" y="5296252"/>
            <a:ext cx="1187852" cy="741214"/>
          </a:xfrm>
          <a:prstGeom prst="rect">
            <a:avLst/>
          </a:prstGeom>
          <a:noFill/>
          <a:ln>
            <a:noFill/>
          </a:ln>
        </p:spPr>
      </p:pic>
      <p:pic>
        <p:nvPicPr>
          <p:cNvPr id="40" name="図 39" descr="\\192.168.2.1\共有フォルダ\☆ 3 事業推進部（2017年～　）\教育旅行\まなび旅モデルコース用画像集\(3) 宮城県ｺｰｽ画像 （梅津さん）\②松島（五大堂）.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53782" y="5298857"/>
            <a:ext cx="968325" cy="741214"/>
          </a:xfrm>
          <a:prstGeom prst="rect">
            <a:avLst/>
          </a:prstGeom>
          <a:noFill/>
          <a:ln>
            <a:noFill/>
          </a:ln>
        </p:spPr>
      </p:pic>
      <p:pic>
        <p:nvPicPr>
          <p:cNvPr id="41" name="図 40" descr="\\192.168.2.1\共有フォルダ\☆ 3 事業推進部（2017年～　）\教育旅行\まなび旅モデルコース用画像集\(3) 宮城県ｺｰｽ画像 （梅津さん）\②松島海岸.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5822" y="5296252"/>
            <a:ext cx="924002" cy="743819"/>
          </a:xfrm>
          <a:prstGeom prst="rect">
            <a:avLst/>
          </a:prstGeom>
          <a:noFill/>
          <a:ln>
            <a:noFill/>
          </a:ln>
        </p:spPr>
      </p:pic>
      <p:pic>
        <p:nvPicPr>
          <p:cNvPr id="44" name="図 43" descr="\\192.168.2.1\共有フォルダ\☆ 3 事業推進部（2017年～　）\教育旅行\まなび旅モデルコース用画像集\(3) 宮城県ｺｰｽ画像 （梅津さん）\②大島体験学習.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03477" y="5275180"/>
            <a:ext cx="1098606" cy="762285"/>
          </a:xfrm>
          <a:prstGeom prst="rect">
            <a:avLst/>
          </a:prstGeom>
          <a:noFill/>
          <a:ln>
            <a:noFill/>
          </a:ln>
        </p:spPr>
      </p:pic>
      <p:pic>
        <p:nvPicPr>
          <p:cNvPr id="45" name="図 44" descr="\\192.168.2.1\共有フォルダ\☆ 3 事業推進部（2017年～　）\教育旅行\まなび旅モデルコース用画像集\(3) 宮城県ｺｰｽ画像 （梅津さん）\②気仙沼大島（大島フェリー）.jp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623912" y="5301208"/>
            <a:ext cx="1035273" cy="738863"/>
          </a:xfrm>
          <a:prstGeom prst="rect">
            <a:avLst/>
          </a:prstGeom>
          <a:noFill/>
          <a:ln>
            <a:noFill/>
          </a:ln>
        </p:spPr>
      </p:pic>
      <p:sp>
        <p:nvSpPr>
          <p:cNvPr id="51" name="テキスト ボックス 77"/>
          <p:cNvSpPr txBox="1">
            <a:spLocks noChangeArrowheads="1"/>
          </p:cNvSpPr>
          <p:nvPr/>
        </p:nvSpPr>
        <p:spPr bwMode="auto">
          <a:xfrm>
            <a:off x="7913071" y="2532269"/>
            <a:ext cx="4155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中尊寺</a:t>
            </a:r>
            <a:endParaRPr lang="en-US" altLang="ja-JP" sz="600" dirty="0" smtClean="0">
              <a:solidFill>
                <a:srgbClr val="12923D"/>
              </a:solidFill>
              <a:latin typeface="Calibri" panose="020F0502020204030204" pitchFamily="34" charset="0"/>
            </a:endParaRPr>
          </a:p>
          <a:p>
            <a:pPr algn="r" eaLnBrk="1" hangingPunct="1"/>
            <a:r>
              <a:rPr lang="ja-JP" altLang="en-US" sz="600" dirty="0">
                <a:solidFill>
                  <a:srgbClr val="12923D"/>
                </a:solidFill>
                <a:latin typeface="Calibri" panose="020F0502020204030204" pitchFamily="34" charset="0"/>
              </a:rPr>
              <a:t>毛越寺</a:t>
            </a:r>
          </a:p>
        </p:txBody>
      </p:sp>
      <p:cxnSp>
        <p:nvCxnSpPr>
          <p:cNvPr id="52" name="直線コネクタ 51"/>
          <p:cNvCxnSpPr/>
          <p:nvPr/>
        </p:nvCxnSpPr>
        <p:spPr>
          <a:xfrm flipH="1" flipV="1">
            <a:off x="8232598" y="2705624"/>
            <a:ext cx="269381" cy="10364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0" name="テキスト ボックス 77"/>
          <p:cNvSpPr txBox="1">
            <a:spLocks noChangeArrowheads="1"/>
          </p:cNvSpPr>
          <p:nvPr/>
        </p:nvSpPr>
        <p:spPr bwMode="auto">
          <a:xfrm>
            <a:off x="8008485" y="2930229"/>
            <a:ext cx="33855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塩釜</a:t>
            </a:r>
            <a:endParaRPr lang="ja-JP" altLang="en-US" sz="600" dirty="0">
              <a:solidFill>
                <a:srgbClr val="12923D"/>
              </a:solidFill>
              <a:latin typeface="Calibri" panose="020F0502020204030204" pitchFamily="34" charset="0"/>
            </a:endParaRPr>
          </a:p>
        </p:txBody>
      </p:sp>
      <p:sp>
        <p:nvSpPr>
          <p:cNvPr id="62" name="円/楕円 61"/>
          <p:cNvSpPr/>
          <p:nvPr/>
        </p:nvSpPr>
        <p:spPr>
          <a:xfrm>
            <a:off x="8484250" y="325430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83" name="直線コネクタ 82"/>
          <p:cNvCxnSpPr/>
          <p:nvPr/>
        </p:nvCxnSpPr>
        <p:spPr>
          <a:xfrm flipH="1" flipV="1">
            <a:off x="8311043" y="2966281"/>
            <a:ext cx="243572" cy="26847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a:stCxn id="62" idx="1"/>
          </p:cNvCxnSpPr>
          <p:nvPr/>
        </p:nvCxnSpPr>
        <p:spPr>
          <a:xfrm flipH="1" flipV="1">
            <a:off x="8262560" y="3069262"/>
            <a:ext cx="229594" cy="19294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909624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334</Words>
  <Application>Microsoft Macintosh PowerPoint</Application>
  <PresentationFormat>画面に合わせる (4:3)</PresentationFormat>
  <Paragraphs>39</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高橋 郁弥</cp:lastModifiedBy>
  <cp:revision>2</cp:revision>
  <dcterms:created xsi:type="dcterms:W3CDTF">2018-03-29T05:14:23Z</dcterms:created>
  <dcterms:modified xsi:type="dcterms:W3CDTF">2018-05-11T10:20:28Z</dcterms:modified>
</cp:coreProperties>
</file>