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59" d="100"/>
          <a:sy n="59" d="100"/>
        </p:scale>
        <p:origin x="-662" y="-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E3A1DC60-B4EE-4890-911F-5D99C6DEBDC5}"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10682B5-E28F-4A34-A647-C85C32FE2E0E}" type="slidenum">
              <a:rPr kumimoji="1" lang="ja-JP" altLang="en-US" smtClean="0"/>
              <a:t>‹#›</a:t>
            </a:fld>
            <a:endParaRPr kumimoji="1" lang="ja-JP" altLang="en-US"/>
          </a:p>
        </p:txBody>
      </p:sp>
    </p:spTree>
    <p:extLst>
      <p:ext uri="{BB962C8B-B14F-4D97-AF65-F5344CB8AC3E}">
        <p14:creationId xmlns:p14="http://schemas.microsoft.com/office/powerpoint/2010/main" val="25989611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3A1DC60-B4EE-4890-911F-5D99C6DEBDC5}"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10682B5-E28F-4A34-A647-C85C32FE2E0E}" type="slidenum">
              <a:rPr kumimoji="1" lang="ja-JP" altLang="en-US" smtClean="0"/>
              <a:t>‹#›</a:t>
            </a:fld>
            <a:endParaRPr kumimoji="1" lang="ja-JP" altLang="en-US"/>
          </a:p>
        </p:txBody>
      </p:sp>
    </p:spTree>
    <p:extLst>
      <p:ext uri="{BB962C8B-B14F-4D97-AF65-F5344CB8AC3E}">
        <p14:creationId xmlns:p14="http://schemas.microsoft.com/office/powerpoint/2010/main" val="816479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3A1DC60-B4EE-4890-911F-5D99C6DEBDC5}"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10682B5-E28F-4A34-A647-C85C32FE2E0E}" type="slidenum">
              <a:rPr kumimoji="1" lang="ja-JP" altLang="en-US" smtClean="0"/>
              <a:t>‹#›</a:t>
            </a:fld>
            <a:endParaRPr kumimoji="1" lang="ja-JP" altLang="en-US"/>
          </a:p>
        </p:txBody>
      </p:sp>
    </p:spTree>
    <p:extLst>
      <p:ext uri="{BB962C8B-B14F-4D97-AF65-F5344CB8AC3E}">
        <p14:creationId xmlns:p14="http://schemas.microsoft.com/office/powerpoint/2010/main" val="36302340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3A1DC60-B4EE-4890-911F-5D99C6DEBDC5}"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10682B5-E28F-4A34-A647-C85C32FE2E0E}" type="slidenum">
              <a:rPr kumimoji="1" lang="ja-JP" altLang="en-US" smtClean="0"/>
              <a:t>‹#›</a:t>
            </a:fld>
            <a:endParaRPr kumimoji="1" lang="ja-JP" altLang="en-US"/>
          </a:p>
        </p:txBody>
      </p:sp>
    </p:spTree>
    <p:extLst>
      <p:ext uri="{BB962C8B-B14F-4D97-AF65-F5344CB8AC3E}">
        <p14:creationId xmlns:p14="http://schemas.microsoft.com/office/powerpoint/2010/main" val="2948604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E3A1DC60-B4EE-4890-911F-5D99C6DEBDC5}"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10682B5-E28F-4A34-A647-C85C32FE2E0E}" type="slidenum">
              <a:rPr kumimoji="1" lang="ja-JP" altLang="en-US" smtClean="0"/>
              <a:t>‹#›</a:t>
            </a:fld>
            <a:endParaRPr kumimoji="1" lang="ja-JP" altLang="en-US"/>
          </a:p>
        </p:txBody>
      </p:sp>
    </p:spTree>
    <p:extLst>
      <p:ext uri="{BB962C8B-B14F-4D97-AF65-F5344CB8AC3E}">
        <p14:creationId xmlns:p14="http://schemas.microsoft.com/office/powerpoint/2010/main" val="12622149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E3A1DC60-B4EE-4890-911F-5D99C6DEBDC5}"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10682B5-E28F-4A34-A647-C85C32FE2E0E}" type="slidenum">
              <a:rPr kumimoji="1" lang="ja-JP" altLang="en-US" smtClean="0"/>
              <a:t>‹#›</a:t>
            </a:fld>
            <a:endParaRPr kumimoji="1" lang="ja-JP" altLang="en-US"/>
          </a:p>
        </p:txBody>
      </p:sp>
    </p:spTree>
    <p:extLst>
      <p:ext uri="{BB962C8B-B14F-4D97-AF65-F5344CB8AC3E}">
        <p14:creationId xmlns:p14="http://schemas.microsoft.com/office/powerpoint/2010/main" val="14471701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E3A1DC60-B4EE-4890-911F-5D99C6DEBDC5}" type="datetimeFigureOut">
              <a:rPr kumimoji="1" lang="ja-JP" altLang="en-US" smtClean="0"/>
              <a:t>2018/3/29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10682B5-E28F-4A34-A647-C85C32FE2E0E}" type="slidenum">
              <a:rPr kumimoji="1" lang="ja-JP" altLang="en-US" smtClean="0"/>
              <a:t>‹#›</a:t>
            </a:fld>
            <a:endParaRPr kumimoji="1" lang="ja-JP" altLang="en-US"/>
          </a:p>
        </p:txBody>
      </p:sp>
    </p:spTree>
    <p:extLst>
      <p:ext uri="{BB962C8B-B14F-4D97-AF65-F5344CB8AC3E}">
        <p14:creationId xmlns:p14="http://schemas.microsoft.com/office/powerpoint/2010/main" val="1424050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E3A1DC60-B4EE-4890-911F-5D99C6DEBDC5}" type="datetimeFigureOut">
              <a:rPr kumimoji="1" lang="ja-JP" altLang="en-US" smtClean="0"/>
              <a:t>2018/3/29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10682B5-E28F-4A34-A647-C85C32FE2E0E}" type="slidenum">
              <a:rPr kumimoji="1" lang="ja-JP" altLang="en-US" smtClean="0"/>
              <a:t>‹#›</a:t>
            </a:fld>
            <a:endParaRPr kumimoji="1" lang="ja-JP" altLang="en-US"/>
          </a:p>
        </p:txBody>
      </p:sp>
    </p:spTree>
    <p:extLst>
      <p:ext uri="{BB962C8B-B14F-4D97-AF65-F5344CB8AC3E}">
        <p14:creationId xmlns:p14="http://schemas.microsoft.com/office/powerpoint/2010/main" val="35284779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3A1DC60-B4EE-4890-911F-5D99C6DEBDC5}" type="datetimeFigureOut">
              <a:rPr kumimoji="1" lang="ja-JP" altLang="en-US" smtClean="0"/>
              <a:t>2018/3/29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10682B5-E28F-4A34-A647-C85C32FE2E0E}" type="slidenum">
              <a:rPr kumimoji="1" lang="ja-JP" altLang="en-US" smtClean="0"/>
              <a:t>‹#›</a:t>
            </a:fld>
            <a:endParaRPr kumimoji="1" lang="ja-JP" altLang="en-US"/>
          </a:p>
        </p:txBody>
      </p:sp>
    </p:spTree>
    <p:extLst>
      <p:ext uri="{BB962C8B-B14F-4D97-AF65-F5344CB8AC3E}">
        <p14:creationId xmlns:p14="http://schemas.microsoft.com/office/powerpoint/2010/main" val="5966677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3A1DC60-B4EE-4890-911F-5D99C6DEBDC5}"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10682B5-E28F-4A34-A647-C85C32FE2E0E}" type="slidenum">
              <a:rPr kumimoji="1" lang="ja-JP" altLang="en-US" smtClean="0"/>
              <a:t>‹#›</a:t>
            </a:fld>
            <a:endParaRPr kumimoji="1" lang="ja-JP" altLang="en-US"/>
          </a:p>
        </p:txBody>
      </p:sp>
    </p:spTree>
    <p:extLst>
      <p:ext uri="{BB962C8B-B14F-4D97-AF65-F5344CB8AC3E}">
        <p14:creationId xmlns:p14="http://schemas.microsoft.com/office/powerpoint/2010/main" val="3090551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3A1DC60-B4EE-4890-911F-5D99C6DEBDC5}"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10682B5-E28F-4A34-A647-C85C32FE2E0E}" type="slidenum">
              <a:rPr kumimoji="1" lang="ja-JP" altLang="en-US" smtClean="0"/>
              <a:t>‹#›</a:t>
            </a:fld>
            <a:endParaRPr kumimoji="1" lang="ja-JP" altLang="en-US"/>
          </a:p>
        </p:txBody>
      </p:sp>
    </p:spTree>
    <p:extLst>
      <p:ext uri="{BB962C8B-B14F-4D97-AF65-F5344CB8AC3E}">
        <p14:creationId xmlns:p14="http://schemas.microsoft.com/office/powerpoint/2010/main" val="1403427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A1DC60-B4EE-4890-911F-5D99C6DEBDC5}" type="datetimeFigureOut">
              <a:rPr kumimoji="1" lang="ja-JP" altLang="en-US" smtClean="0"/>
              <a:t>2018/3/29</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0682B5-E28F-4A34-A647-C85C32FE2E0E}" type="slidenum">
              <a:rPr kumimoji="1" lang="ja-JP" altLang="en-US" smtClean="0"/>
              <a:t>‹#›</a:t>
            </a:fld>
            <a:endParaRPr kumimoji="1" lang="ja-JP" altLang="en-US"/>
          </a:p>
        </p:txBody>
      </p:sp>
    </p:spTree>
    <p:extLst>
      <p:ext uri="{BB962C8B-B14F-4D97-AF65-F5344CB8AC3E}">
        <p14:creationId xmlns:p14="http://schemas.microsoft.com/office/powerpoint/2010/main" val="33548058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4" name="テキスト ボックス 77"/>
          <p:cNvSpPr txBox="1">
            <a:spLocks noChangeArrowheads="1"/>
          </p:cNvSpPr>
          <p:nvPr/>
        </p:nvSpPr>
        <p:spPr bwMode="auto">
          <a:xfrm>
            <a:off x="5046" y="5009855"/>
            <a:ext cx="4350930" cy="244475"/>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南三陸町民泊体験</a:t>
            </a:r>
            <a:endParaRPr lang="en-US" altLang="ja-JP" sz="1000" b="1" dirty="0">
              <a:latin typeface="Calibri" panose="020F0502020204030204" pitchFamily="34" charset="0"/>
            </a:endParaRPr>
          </a:p>
        </p:txBody>
      </p:sp>
      <p:sp>
        <p:nvSpPr>
          <p:cNvPr id="7" name="正方形/長方形 6"/>
          <p:cNvSpPr/>
          <p:nvPr/>
        </p:nvSpPr>
        <p:spPr>
          <a:xfrm>
            <a:off x="0" y="562942"/>
            <a:ext cx="9144000" cy="71437"/>
          </a:xfrm>
          <a:prstGeom prst="rect">
            <a:avLst/>
          </a:prstGeom>
          <a:solidFill>
            <a:srgbClr val="E9463F"/>
          </a:solidFill>
          <a:ln>
            <a:noFill/>
          </a:ln>
          <a:effectLst/>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ja-JP" altLang="en-US" dirty="0"/>
          </a:p>
        </p:txBody>
      </p:sp>
      <p:sp>
        <p:nvSpPr>
          <p:cNvPr id="2053" name="正方形/長方形 9"/>
          <p:cNvSpPr>
            <a:spLocks noChangeArrowheads="1"/>
          </p:cNvSpPr>
          <p:nvPr/>
        </p:nvSpPr>
        <p:spPr bwMode="auto">
          <a:xfrm>
            <a:off x="121677" y="177433"/>
            <a:ext cx="6372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smtClean="0">
                <a:solidFill>
                  <a:srgbClr val="E9463F"/>
                </a:solidFill>
                <a:latin typeface="HGS創英角ｺﾞｼｯｸUB" panose="020B0900000000000000" pitchFamily="34" charset="-128"/>
                <a:ea typeface="HGS創英角ｺﾞｼｯｸUB" panose="020B0900000000000000" pitchFamily="34" charset="-128"/>
              </a:rPr>
              <a:t>南三陸町農林漁業体験と</a:t>
            </a:r>
            <a:r>
              <a:rPr lang="ja-JP" altLang="en-US" sz="1400" smtClean="0">
                <a:solidFill>
                  <a:srgbClr val="E9463F"/>
                </a:solidFill>
                <a:latin typeface="HGS創英角ｺﾞｼｯｸUB" panose="020B0900000000000000" pitchFamily="34" charset="-128"/>
                <a:ea typeface="HGS創英角ｺﾞｼｯｸUB" panose="020B0900000000000000" pitchFamily="34" charset="-128"/>
              </a:rPr>
              <a:t>震災学習</a:t>
            </a:r>
            <a:r>
              <a:rPr lang="en-US" altLang="ja-JP" sz="1400" smtClean="0">
                <a:solidFill>
                  <a:srgbClr val="E9463F"/>
                </a:solidFill>
                <a:latin typeface="HGS創英角ｺﾞｼｯｸUB" panose="020B0900000000000000" pitchFamily="34" charset="-128"/>
                <a:ea typeface="HGS創英角ｺﾞｼｯｸUB" panose="020B0900000000000000" pitchFamily="34" charset="-128"/>
              </a:rPr>
              <a:t>(1)【</a:t>
            </a:r>
            <a:r>
              <a:rPr lang="ja-JP" altLang="en-US" sz="1400" dirty="0" smtClean="0">
                <a:solidFill>
                  <a:srgbClr val="E9463F"/>
                </a:solidFill>
                <a:latin typeface="HGS創英角ｺﾞｼｯｸUB" panose="020B0900000000000000" pitchFamily="34" charset="-128"/>
                <a:ea typeface="HGS創英角ｺﾞｼｯｸUB" panose="020B0900000000000000" pitchFamily="34" charset="-128"/>
              </a:rPr>
              <a:t>宮城県</a:t>
            </a:r>
            <a:r>
              <a:rPr lang="en-US" altLang="ja-JP" sz="1400" dirty="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a:solidFill>
                  <a:srgbClr val="0070C0"/>
                </a:solidFill>
                <a:latin typeface="HGS創英角ｺﾞｼｯｸUB" panose="020B0900000000000000" pitchFamily="34" charset="-128"/>
                <a:ea typeface="HGS創英角ｺﾞｼｯｸUB" panose="020B0900000000000000" pitchFamily="34" charset="-128"/>
              </a:rPr>
              <a:t>　</a:t>
            </a:r>
            <a:endParaRPr lang="en-US" altLang="ja-JP" sz="1400" dirty="0">
              <a:solidFill>
                <a:srgbClr val="FF0000"/>
              </a:solidFill>
              <a:latin typeface="HGS創英角ｺﾞｼｯｸUB" panose="020B0900000000000000" pitchFamily="34" charset="-128"/>
              <a:ea typeface="HGS創英角ｺﾞｼｯｸUB" panose="020B0900000000000000" pitchFamily="34" charset="-128"/>
            </a:endParaRPr>
          </a:p>
        </p:txBody>
      </p:sp>
      <p:graphicFrame>
        <p:nvGraphicFramePr>
          <p:cNvPr id="35" name="Group 82"/>
          <p:cNvGraphicFramePr>
            <a:graphicFrameLocks noGrp="1"/>
          </p:cNvGraphicFramePr>
          <p:nvPr>
            <p:extLst>
              <p:ext uri="{D42A27DB-BD31-4B8C-83A1-F6EECF244321}">
                <p14:modId xmlns:p14="http://schemas.microsoft.com/office/powerpoint/2010/main" val="453990960"/>
              </p:ext>
            </p:extLst>
          </p:nvPr>
        </p:nvGraphicFramePr>
        <p:xfrm>
          <a:off x="7937" y="871845"/>
          <a:ext cx="6652295" cy="3691681"/>
        </p:xfrm>
        <a:graphic>
          <a:graphicData uri="http://schemas.openxmlformats.org/drawingml/2006/table">
            <a:tbl>
              <a:tblPr/>
              <a:tblGrid>
                <a:gridCol w="369593">
                  <a:extLst>
                    <a:ext uri="{9D8B030D-6E8A-4147-A177-3AD203B41FA5}">
                      <a16:colId xmlns="" xmlns:a16="http://schemas.microsoft.com/office/drawing/2014/main" val="20000"/>
                    </a:ext>
                  </a:extLst>
                </a:gridCol>
                <a:gridCol w="5361544">
                  <a:extLst>
                    <a:ext uri="{9D8B030D-6E8A-4147-A177-3AD203B41FA5}">
                      <a16:colId xmlns="" xmlns:a16="http://schemas.microsoft.com/office/drawing/2014/main" val="20001"/>
                    </a:ext>
                  </a:extLst>
                </a:gridCol>
                <a:gridCol w="921158">
                  <a:extLst>
                    <a:ext uri="{9D8B030D-6E8A-4147-A177-3AD203B41FA5}">
                      <a16:colId xmlns="" xmlns:a16="http://schemas.microsoft.com/office/drawing/2014/main" val="20003"/>
                    </a:ext>
                  </a:extLst>
                </a:gridCol>
              </a:tblGrid>
              <a:tr h="47539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日次</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行　　　　　　　　程</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宿泊</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 xmlns:a16="http://schemas.microsoft.com/office/drawing/2014/main" val="10000"/>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1</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mn-ea"/>
                          <a:ea typeface="+mn-ea"/>
                        </a:rPr>
                        <a:t>各地＝</a:t>
                      </a:r>
                      <a:r>
                        <a:rPr kumimoji="1" lang="ja-JP" altLang="en-US" sz="900" b="0" i="0" u="none" strike="noStrike" cap="none" normalizeH="0" baseline="0" dirty="0" smtClean="0">
                          <a:ln>
                            <a:noFill/>
                          </a:ln>
                          <a:solidFill>
                            <a:schemeClr val="tx1"/>
                          </a:solidFill>
                          <a:effectLst/>
                          <a:latin typeface="+mn-ea"/>
                          <a:ea typeface="+mn-ea"/>
                        </a:rPr>
                        <a:t>＝（昼食）＝＝南三陸町ポータルセンター（入村式／対面式）・・・南三陸町農家民泊体験プログラム</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・・・・・南三陸町農家民泊（</a:t>
                      </a:r>
                      <a:r>
                        <a:rPr kumimoji="1" lang="ja-JP" altLang="en-US" sz="900" b="0" i="0" u="none" strike="noStrike" cap="none" normalizeH="0" baseline="0" smtClean="0">
                          <a:ln>
                            <a:noFill/>
                          </a:ln>
                          <a:solidFill>
                            <a:schemeClr val="tx1"/>
                          </a:solidFill>
                          <a:effectLst/>
                          <a:latin typeface="+mn-ea"/>
                          <a:ea typeface="+mn-ea"/>
                        </a:rPr>
                        <a:t>震災経験者から</a:t>
                      </a:r>
                      <a:r>
                        <a:rPr kumimoji="1" lang="ja-JP" altLang="en-US" sz="900" b="0" i="0" u="none" strike="noStrike" cap="none" normalizeH="0" baseline="0" dirty="0" smtClean="0">
                          <a:ln>
                            <a:noFill/>
                          </a:ln>
                          <a:solidFill>
                            <a:schemeClr val="tx1"/>
                          </a:solidFill>
                          <a:effectLst/>
                          <a:latin typeface="+mn-ea"/>
                          <a:ea typeface="+mn-ea"/>
                        </a:rPr>
                        <a:t>の震災学習）</a:t>
                      </a:r>
                      <a:endParaRPr kumimoji="1" lang="en-US" altLang="ja-JP" sz="900" b="0" i="0" u="none" strike="noStrike" cap="none" normalizeH="0" baseline="0" dirty="0" smtClean="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宮城県</a:t>
                      </a:r>
                      <a:endParaRPr kumimoji="1" lang="en-US" altLang="ja-JP" sz="900" b="0" i="0" u="none" strike="noStrike" cap="none" normalizeH="0" baseline="0" dirty="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南三陸町民泊</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1"/>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2</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宿泊地・・・・・農家民泊体験＝＝＝＝漁業体験＝＝＝＝南三陸町農家民泊又はホテル</a:t>
                      </a: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宮城県</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南三陸町民泊</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又はホテル</a:t>
                      </a:r>
                      <a:endParaRPr kumimoji="1" lang="en-US" altLang="ja-JP" sz="900" b="0" i="0" u="none" strike="noStrike" cap="none" normalizeH="0" baseline="0" dirty="0" smtClean="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2"/>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3</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mn-ea"/>
                          <a:ea typeface="+mn-ea"/>
                        </a:rPr>
                        <a:t>宿泊地＝</a:t>
                      </a:r>
                      <a:r>
                        <a:rPr kumimoji="1" lang="ja-JP" altLang="en-US" sz="900" b="0" i="0" u="none" strike="noStrike" cap="none" normalizeH="0" baseline="0" dirty="0" smtClean="0">
                          <a:ln>
                            <a:noFill/>
                          </a:ln>
                          <a:solidFill>
                            <a:schemeClr val="tx1"/>
                          </a:solidFill>
                          <a:effectLst/>
                          <a:latin typeface="+mn-ea"/>
                          <a:ea typeface="+mn-ea"/>
                        </a:rPr>
                        <a:t>＝＝＝林業体験＝＝＝（昼食）離村式＝＝</a:t>
                      </a:r>
                      <a:r>
                        <a:rPr kumimoji="1" lang="ja-JP" altLang="en-US" sz="900" b="0" i="0" u="none" strike="noStrike" cap="none" normalizeH="0" baseline="0" dirty="0">
                          <a:ln>
                            <a:noFill/>
                          </a:ln>
                          <a:solidFill>
                            <a:schemeClr val="tx1"/>
                          </a:solidFill>
                          <a:effectLst/>
                          <a:latin typeface="+mn-ea"/>
                          <a:ea typeface="+mn-ea"/>
                        </a:rPr>
                        <a:t>＝＝各地</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3"/>
                  </a:ext>
                </a:extLst>
              </a:tr>
            </a:tbl>
          </a:graphicData>
        </a:graphic>
      </p:graphicFrame>
      <p:sp>
        <p:nvSpPr>
          <p:cNvPr id="2096" name="Text Box 90"/>
          <p:cNvSpPr txBox="1">
            <a:spLocks noChangeArrowheads="1"/>
          </p:cNvSpPr>
          <p:nvPr/>
        </p:nvSpPr>
        <p:spPr bwMode="auto">
          <a:xfrm>
            <a:off x="6173156" y="198649"/>
            <a:ext cx="117211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a:latin typeface="Calibri" panose="020F0502020204030204" pitchFamily="34" charset="0"/>
                <a:ea typeface="HGP創英角ｺﾞｼｯｸUB" panose="020B0900000000000000" pitchFamily="34" charset="-128"/>
              </a:rPr>
              <a:t>出発地：各地</a:t>
            </a:r>
          </a:p>
        </p:txBody>
      </p:sp>
      <p:sp>
        <p:nvSpPr>
          <p:cNvPr id="103" name="正方形/長方形 102"/>
          <p:cNvSpPr/>
          <p:nvPr/>
        </p:nvSpPr>
        <p:spPr>
          <a:xfrm>
            <a:off x="3458" y="5011200"/>
            <a:ext cx="4352518"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151" name="テキスト ボックス 34"/>
          <p:cNvSpPr txBox="1">
            <a:spLocks noChangeArrowheads="1"/>
          </p:cNvSpPr>
          <p:nvPr/>
        </p:nvSpPr>
        <p:spPr bwMode="auto">
          <a:xfrm>
            <a:off x="1075268" y="5271663"/>
            <a:ext cx="3280708"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この地域の普段のありのままの生活を体験します。 家事や仕事を手伝いながら、見ず知らずの家族と寝食を共にすることで家族の温もりや異文化に触れます。 また、知らない土地で過ごすことで自分の家族を振り返る時間にもなります。</a:t>
            </a:r>
          </a:p>
          <a:p>
            <a:r>
              <a:rPr lang="ja-JP" altLang="en-US" sz="700" dirty="0">
                <a:latin typeface="Calibri" panose="020F0502020204030204" pitchFamily="34" charset="0"/>
              </a:rPr>
              <a:t>今回の大震災により家族がいること、住む場所があることがどんなに大切か、普段の生活では</a:t>
            </a:r>
            <a:r>
              <a:rPr lang="ja-JP" altLang="en-US" sz="700" dirty="0" smtClean="0">
                <a:latin typeface="Calibri" panose="020F0502020204030204" pitchFamily="34" charset="0"/>
              </a:rPr>
              <a:t>当たり前すぎて気づかなかった</a:t>
            </a:r>
            <a:r>
              <a:rPr lang="ja-JP" altLang="en-US" sz="700" dirty="0">
                <a:latin typeface="Calibri" panose="020F0502020204030204" pitchFamily="34" charset="0"/>
              </a:rPr>
              <a:t>ことを身を</a:t>
            </a:r>
            <a:r>
              <a:rPr lang="ja-JP" altLang="en-US" sz="700" dirty="0" smtClean="0">
                <a:latin typeface="Calibri" panose="020F0502020204030204" pitchFamily="34" charset="0"/>
              </a:rPr>
              <a:t>持って体験します。 </a:t>
            </a:r>
            <a:r>
              <a:rPr lang="ja-JP" altLang="en-US" sz="700" dirty="0">
                <a:latin typeface="Calibri" panose="020F0502020204030204" pitchFamily="34" charset="0"/>
              </a:rPr>
              <a:t>命や家族のありがたみを実感しながら、前を向いて生きる町民との交流は、子どもたちにとってかけがえのない時間に</a:t>
            </a:r>
            <a:r>
              <a:rPr lang="ja-JP" altLang="en-US" sz="700" dirty="0" smtClean="0">
                <a:latin typeface="Calibri" panose="020F0502020204030204" pitchFamily="34" charset="0"/>
              </a:rPr>
              <a:t>なるでしょう。</a:t>
            </a:r>
            <a:endParaRPr lang="ja-JP" altLang="en-US" sz="700" dirty="0">
              <a:latin typeface="Calibri" panose="020F0502020204030204" pitchFamily="34" charset="0"/>
            </a:endParaRPr>
          </a:p>
        </p:txBody>
      </p:sp>
      <p:pic>
        <p:nvPicPr>
          <p:cNvPr id="3" name="図 2">
            <a:extLst>
              <a:ext uri="{FF2B5EF4-FFF2-40B4-BE49-F238E27FC236}">
                <a16:creationId xmlns="" xmlns:a16="http://schemas.microsoft.com/office/drawing/2014/main" id="{BEDB32D4-23CE-A444-ACBD-132A7B54D6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51553" y="50261"/>
            <a:ext cx="640930" cy="483324"/>
          </a:xfrm>
          <a:prstGeom prst="rect">
            <a:avLst/>
          </a:prstGeom>
        </p:spPr>
      </p:pic>
      <p:sp>
        <p:nvSpPr>
          <p:cNvPr id="4" name="テキスト ボックス 3">
            <a:extLst>
              <a:ext uri="{FF2B5EF4-FFF2-40B4-BE49-F238E27FC236}">
                <a16:creationId xmlns="" xmlns:a16="http://schemas.microsoft.com/office/drawing/2014/main" id="{93F76B8F-10FF-BE44-8688-F932A9EFF90C}"/>
              </a:ext>
            </a:extLst>
          </p:cNvPr>
          <p:cNvSpPr txBox="1"/>
          <p:nvPr/>
        </p:nvSpPr>
        <p:spPr>
          <a:xfrm>
            <a:off x="2987824" y="4563527"/>
            <a:ext cx="3677610" cy="215444"/>
          </a:xfrm>
          <a:prstGeom prst="rect">
            <a:avLst/>
          </a:prstGeom>
          <a:noFill/>
        </p:spPr>
        <p:txBody>
          <a:bodyPr wrap="none" rtlCol="0">
            <a:spAutoFit/>
          </a:bodyPr>
          <a:lstStyle/>
          <a:p>
            <a:r>
              <a:rPr lang="ja-JP" altLang="en-US" sz="800" dirty="0">
                <a:solidFill>
                  <a:schemeClr val="tx1">
                    <a:lumMod val="95000"/>
                    <a:lumOff val="5000"/>
                  </a:schemeClr>
                </a:solidFill>
              </a:rPr>
              <a:t>（凡例）　・・・：徒歩　 ■□■□：</a:t>
            </a:r>
            <a:r>
              <a:rPr lang="en-US" altLang="ja-JP" sz="800" dirty="0">
                <a:solidFill>
                  <a:schemeClr val="tx1">
                    <a:lumMod val="95000"/>
                    <a:lumOff val="5000"/>
                  </a:schemeClr>
                </a:solidFill>
              </a:rPr>
              <a:t>JR</a:t>
            </a:r>
            <a:r>
              <a:rPr lang="ja-JP" altLang="en-US" sz="800" dirty="0">
                <a:solidFill>
                  <a:schemeClr val="tx1">
                    <a:lumMod val="95000"/>
                    <a:lumOff val="5000"/>
                  </a:schemeClr>
                </a:solidFill>
              </a:rPr>
              <a:t>　＝＝＝：バス　 ～～～：船舶　－－－：航空機</a:t>
            </a:r>
            <a:endParaRPr kumimoji="1" lang="ja-JP" altLang="en-US" sz="800" dirty="0">
              <a:solidFill>
                <a:schemeClr val="tx1">
                  <a:lumMod val="95000"/>
                  <a:lumOff val="5000"/>
                </a:schemeClr>
              </a:solidFill>
            </a:endParaRPr>
          </a:p>
        </p:txBody>
      </p:sp>
      <p:grpSp>
        <p:nvGrpSpPr>
          <p:cNvPr id="13" name="グループ化 12"/>
          <p:cNvGrpSpPr/>
          <p:nvPr/>
        </p:nvGrpSpPr>
        <p:grpSpPr>
          <a:xfrm>
            <a:off x="6803215" y="847723"/>
            <a:ext cx="2224344" cy="3715803"/>
            <a:chOff x="6822397" y="847723"/>
            <a:chExt cx="2224344" cy="3715803"/>
          </a:xfrm>
        </p:grpSpPr>
        <p:grpSp>
          <p:nvGrpSpPr>
            <p:cNvPr id="47" name="グループ化 46"/>
            <p:cNvGrpSpPr/>
            <p:nvPr/>
          </p:nvGrpSpPr>
          <p:grpSpPr>
            <a:xfrm>
              <a:off x="6822397" y="847723"/>
              <a:ext cx="2224344" cy="3715803"/>
              <a:chOff x="7059613" y="571500"/>
              <a:chExt cx="2084387" cy="3500438"/>
            </a:xfrm>
          </p:grpSpPr>
          <p:sp>
            <p:nvSpPr>
              <p:cNvPr id="48" name="テキスト ボックス 77"/>
              <p:cNvSpPr txBox="1">
                <a:spLocks noChangeArrowheads="1"/>
              </p:cNvSpPr>
              <p:nvPr/>
            </p:nvSpPr>
            <p:spPr bwMode="auto">
              <a:xfrm>
                <a:off x="7086600" y="723900"/>
                <a:ext cx="2057400" cy="274638"/>
              </a:xfrm>
              <a:prstGeom prst="rect">
                <a:avLst/>
              </a:prstGeom>
              <a:noFill/>
              <a:ln w="9525">
                <a:noFill/>
                <a:miter lim="800000"/>
                <a:headEnd/>
                <a:tailEnd/>
              </a:ln>
            </p:spPr>
            <p:txBody>
              <a:bodyPr>
                <a:spAutoFit/>
              </a:bodyPr>
              <a:lstStyle/>
              <a:p>
                <a:pPr algn="dist" fontAlgn="auto">
                  <a:spcBef>
                    <a:spcPts val="0"/>
                  </a:spcBef>
                  <a:spcAft>
                    <a:spcPts val="0"/>
                  </a:spcAft>
                  <a:defRPr/>
                </a:pPr>
                <a:r>
                  <a:rPr lang="ja-JP" altLang="en-US" sz="1200" b="1" u="sng" spc="300" dirty="0">
                    <a:effectLst>
                      <a:outerShdw blurRad="38100" dist="38100" dir="2700000" algn="tl">
                        <a:srgbClr val="000000">
                          <a:alpha val="43137"/>
                        </a:srgbClr>
                      </a:outerShdw>
                    </a:effectLst>
                    <a:latin typeface="Calibri" pitchFamily="34" charset="0"/>
                    <a:ea typeface="+mn-ea"/>
                  </a:rPr>
                  <a:t>東北ルートマップ</a:t>
                </a:r>
                <a:endParaRPr lang="en-US" altLang="ja-JP" sz="1200" b="1" u="sng" spc="300" dirty="0">
                  <a:effectLst>
                    <a:outerShdw blurRad="38100" dist="38100" dir="2700000" algn="tl">
                      <a:srgbClr val="000000">
                        <a:alpha val="43137"/>
                      </a:srgbClr>
                    </a:outerShdw>
                  </a:effectLst>
                  <a:latin typeface="Calibri" pitchFamily="34" charset="0"/>
                  <a:ea typeface="+mn-ea"/>
                </a:endParaRPr>
              </a:p>
            </p:txBody>
          </p:sp>
          <p:pic>
            <p:nvPicPr>
              <p:cNvPr id="49" name="Picture 4" descr="\\Seisakuserver\メンバー\奥山豊\教育旅行map\PPTマップ.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0250" y="1054100"/>
                <a:ext cx="1982788" cy="294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6" name="テキスト ボックス 77"/>
              <p:cNvSpPr txBox="1">
                <a:spLocks noChangeArrowheads="1"/>
              </p:cNvSpPr>
              <p:nvPr/>
            </p:nvSpPr>
            <p:spPr bwMode="auto">
              <a:xfrm>
                <a:off x="8447639" y="2261452"/>
                <a:ext cx="461458" cy="17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smtClean="0">
                    <a:solidFill>
                      <a:srgbClr val="12923D"/>
                    </a:solidFill>
                    <a:latin typeface="Calibri" panose="020F0502020204030204" pitchFamily="34" charset="0"/>
                  </a:rPr>
                  <a:t>南三陸町</a:t>
                </a:r>
                <a:endParaRPr lang="ja-JP" altLang="en-US" sz="600" dirty="0">
                  <a:solidFill>
                    <a:srgbClr val="12923D"/>
                  </a:solidFill>
                  <a:latin typeface="Calibri" panose="020F0502020204030204" pitchFamily="34" charset="0"/>
                </a:endParaRPr>
              </a:p>
            </p:txBody>
          </p:sp>
          <p:cxnSp>
            <p:nvCxnSpPr>
              <p:cNvPr id="57" name="直線コネクタ 56"/>
              <p:cNvCxnSpPr/>
              <p:nvPr/>
            </p:nvCxnSpPr>
            <p:spPr>
              <a:xfrm flipH="1" flipV="1">
                <a:off x="8670434" y="2435416"/>
                <a:ext cx="112221" cy="228580"/>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65" name="角丸四角形 64"/>
              <p:cNvSpPr/>
              <p:nvPr/>
            </p:nvSpPr>
            <p:spPr>
              <a:xfrm>
                <a:off x="7059613" y="571500"/>
                <a:ext cx="2071687" cy="3500438"/>
              </a:xfrm>
              <a:prstGeom prst="roundRect">
                <a:avLst>
                  <a:gd name="adj" fmla="val 7913"/>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68" name="円/楕円 67"/>
            <p:cNvSpPr/>
            <p:nvPr/>
          </p:nvSpPr>
          <p:spPr>
            <a:xfrm>
              <a:off x="8634280" y="3068960"/>
              <a:ext cx="104506" cy="100317"/>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pic>
        <p:nvPicPr>
          <p:cNvPr id="38" name="図 37" descr="\\192.168.2.1\共有フォルダ\☆ 3 事業推進部（2017年～　）\教育旅行\まなび旅モデルコース用画像集\(3) 宮城県ｺｰｽ画像 （梅津さん）\③民泊受け入れ家庭（コピーライト入り　南三陸町観光協会提供を記載））.jp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6922" y="5271662"/>
            <a:ext cx="1110570" cy="788094"/>
          </a:xfrm>
          <a:prstGeom prst="rect">
            <a:avLst/>
          </a:prstGeom>
          <a:noFill/>
          <a:ln>
            <a:noFill/>
          </a:ln>
        </p:spPr>
      </p:pic>
      <p:sp>
        <p:nvSpPr>
          <p:cNvPr id="2145" name="テキスト ボックス 77"/>
          <p:cNvSpPr txBox="1">
            <a:spLocks noChangeArrowheads="1"/>
          </p:cNvSpPr>
          <p:nvPr/>
        </p:nvSpPr>
        <p:spPr bwMode="auto">
          <a:xfrm>
            <a:off x="4416182" y="5013036"/>
            <a:ext cx="4620314" cy="246062"/>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南三陸町農林漁業体験</a:t>
            </a:r>
            <a:endParaRPr lang="en-US" altLang="ja-JP" sz="1000" b="1" dirty="0">
              <a:latin typeface="Calibri" panose="020F0502020204030204" pitchFamily="34" charset="0"/>
            </a:endParaRPr>
          </a:p>
        </p:txBody>
      </p:sp>
      <p:sp>
        <p:nvSpPr>
          <p:cNvPr id="105" name="正方形/長方形 104"/>
          <p:cNvSpPr/>
          <p:nvPr/>
        </p:nvSpPr>
        <p:spPr>
          <a:xfrm>
            <a:off x="4416539" y="5012118"/>
            <a:ext cx="4619957"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146" name="テキスト ボックス 34"/>
          <p:cNvSpPr txBox="1">
            <a:spLocks noChangeArrowheads="1"/>
          </p:cNvSpPr>
          <p:nvPr/>
        </p:nvSpPr>
        <p:spPr bwMode="auto">
          <a:xfrm>
            <a:off x="7774169" y="5254330"/>
            <a:ext cx="1262327"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南三陸町では、観光協会主催のプログラムをはじめ様々な体験型のプログラムをご用意しております。南三陸町の特徴でもある「森・里・海そして人」の循環を</a:t>
            </a:r>
            <a:r>
              <a:rPr lang="ja-JP" altLang="en-US" sz="700" dirty="0" smtClean="0">
                <a:latin typeface="Calibri" panose="020F0502020204030204" pitchFamily="34" charset="0"/>
              </a:rPr>
              <a:t>学ぶことができます。</a:t>
            </a:r>
            <a:endParaRPr lang="ja-JP" altLang="en-US" sz="700" dirty="0">
              <a:latin typeface="Calibri" panose="020F0502020204030204" pitchFamily="34" charset="0"/>
            </a:endParaRPr>
          </a:p>
        </p:txBody>
      </p:sp>
      <p:pic>
        <p:nvPicPr>
          <p:cNvPr id="45" name="図 44" descr="\\192.168.2.1\共有フォルダ\☆ 3 事業推進部（2017年～　）\教育旅行\まなび旅モデルコース用画像集\(3) 宮城県ｺｰｽ画像 （梅津さん）\③農作業（南三陸町観光協会提供を記載）.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451736" y="5280933"/>
            <a:ext cx="977808" cy="779741"/>
          </a:xfrm>
          <a:prstGeom prst="rect">
            <a:avLst/>
          </a:prstGeom>
          <a:noFill/>
          <a:ln>
            <a:noFill/>
          </a:ln>
        </p:spPr>
      </p:pic>
      <p:pic>
        <p:nvPicPr>
          <p:cNvPr id="46" name="図 45" descr="\\192.168.2.1\共有フォルダ\☆ 3 事業推進部（2017年～　）\教育旅行\まなび旅モデルコース用画像集\(3) 宮城県ｺｰｽ画像 （梅津さん）\③林業体験（南三陸町観光協会提供を記載）.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459848" y="5277601"/>
            <a:ext cx="1162050" cy="772160"/>
          </a:xfrm>
          <a:prstGeom prst="rect">
            <a:avLst/>
          </a:prstGeom>
          <a:noFill/>
          <a:ln>
            <a:noFill/>
          </a:ln>
        </p:spPr>
      </p:pic>
      <p:pic>
        <p:nvPicPr>
          <p:cNvPr id="51" name="図 50" descr="\\192.168.2.1\共有フォルダ\☆ 3 事業推進部（2017年～　）\教育旅行\まなび旅モデルコース用画像集\(3) 宮城県ｺｰｽ画像 （梅津さん）\③漁業体験（南三陸町観光協会提供を記載）.JPG"/>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653559" y="5283539"/>
            <a:ext cx="1122780" cy="772160"/>
          </a:xfrm>
          <a:prstGeom prst="rect">
            <a:avLst/>
          </a:prstGeom>
          <a:noFill/>
          <a:ln>
            <a:noFill/>
          </a:ln>
        </p:spPr>
      </p:pic>
    </p:spTree>
    <p:extLst>
      <p:ext uri="{BB962C8B-B14F-4D97-AF65-F5344CB8AC3E}">
        <p14:creationId xmlns:p14="http://schemas.microsoft.com/office/powerpoint/2010/main" val="272310838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293</Words>
  <Application>Microsoft Office PowerPoint</Application>
  <PresentationFormat>画面に合わせる (4:3)</PresentationFormat>
  <Paragraphs>26</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aritv-Ise</dc:creator>
  <cp:lastModifiedBy>aritv-Ise</cp:lastModifiedBy>
  <cp:revision>1</cp:revision>
  <dcterms:created xsi:type="dcterms:W3CDTF">2018-03-29T05:16:33Z</dcterms:created>
  <dcterms:modified xsi:type="dcterms:W3CDTF">2018-03-29T05:17:05Z</dcterms:modified>
</cp:coreProperties>
</file>