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291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8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57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25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81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096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99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52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248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44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55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9B094-67D7-458A-9AB2-DCADBF69E9C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59046-D244-47A5-8A39-3301FB71F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21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松島地区自主研修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3884056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登米市農業体験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6238606" y="5007146"/>
            <a:ext cx="2437849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花巻市わんこそば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南三陸町農林漁業体験と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震災</a:t>
            </a:r>
            <a:r>
              <a:rPr lang="ja-JP" altLang="en-US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学習</a:t>
            </a:r>
            <a:r>
              <a:rPr lang="en-US" altLang="ja-JP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(2)</a:t>
            </a:r>
            <a:r>
              <a:rPr lang="ja-JP" altLang="en-US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 </a:t>
            </a:r>
            <a:r>
              <a:rPr lang="en-US" altLang="ja-JP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</a:t>
            </a:r>
            <a:r>
              <a:rPr lang="en-US" altLang="ja-JP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138912"/>
              </p:ext>
            </p:extLst>
          </p:nvPr>
        </p:nvGraphicFramePr>
        <p:xfrm>
          <a:off x="7937" y="871845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＝松島（昼食）・・・松島地区自主研修＝＝（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分）＝＝南三陸町又は登米市農業体験・農村生活体験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・・・・・農家民泊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南三陸町又は登米市民泊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宿泊地・・・・・農作業・農村生活又は漁業生活体験（震災学習含む）・・・・・農家又は漁家泊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南三陸町又は登米市民泊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宿泊地・・・離村式＝＝（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＝世界遺産中尊寺＝＝（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分）＝＝花巻市（昼食／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わんこそば等）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3883698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6239498" y="5004539"/>
            <a:ext cx="2436957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6" name="テキスト ボックス 34"/>
          <p:cNvSpPr txBox="1">
            <a:spLocks noChangeArrowheads="1"/>
          </p:cNvSpPr>
          <p:nvPr/>
        </p:nvSpPr>
        <p:spPr bwMode="auto">
          <a:xfrm>
            <a:off x="4334305" y="5229200"/>
            <a:ext cx="1872209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登米市</a:t>
            </a:r>
            <a:r>
              <a:rPr lang="ja-JP" altLang="en-US" sz="700" dirty="0">
                <a:latin typeface="Calibri" panose="020F0502020204030204" pitchFamily="34" charset="0"/>
              </a:rPr>
              <a:t>では、農薬や化学肥料を抑えた環境保全米の栽培に取り組んでおり、環境に配慮した農業を学ぶことができます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。農家</a:t>
            </a:r>
            <a:r>
              <a:rPr lang="ja-JP" altLang="en-US" sz="700" dirty="0">
                <a:latin typeface="Calibri" panose="020F0502020204030204" pitchFamily="34" charset="0"/>
              </a:rPr>
              <a:t>に民泊し、家族の一員として</a:t>
            </a:r>
            <a:r>
              <a:rPr lang="ja-JP" altLang="en-US" sz="700" dirty="0" smtClean="0">
                <a:latin typeface="Calibri" panose="020F0502020204030204" pitchFamily="34" charset="0"/>
              </a:rPr>
              <a:t>、幼児</a:t>
            </a:r>
            <a:r>
              <a:rPr lang="ja-JP" altLang="en-US" sz="700" dirty="0">
                <a:latin typeface="Calibri" panose="020F0502020204030204" pitchFamily="34" charset="0"/>
              </a:rPr>
              <a:t>からお年寄りと過ごしながら、農家の暮らしを学ぶことができます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。登米市には、明治</a:t>
            </a:r>
            <a:r>
              <a:rPr lang="ja-JP" altLang="en-US" sz="700" dirty="0">
                <a:latin typeface="Calibri" panose="020F0502020204030204" pitchFamily="34" charset="0"/>
              </a:rPr>
              <a:t>の洋風建築が残っており、文明開化の息吹を学ぶことができます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48" name="テキスト ボックス 63"/>
          <p:cNvSpPr txBox="1">
            <a:spLocks noChangeArrowheads="1"/>
          </p:cNvSpPr>
          <p:nvPr/>
        </p:nvSpPr>
        <p:spPr bwMode="auto">
          <a:xfrm>
            <a:off x="7236296" y="5227369"/>
            <a:ext cx="1440159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殿様のお口に合う</a:t>
            </a:r>
            <a:r>
              <a:rPr lang="ja-JP" altLang="en-US" sz="700" dirty="0" smtClean="0">
                <a:latin typeface="Calibri" panose="020F0502020204030204" pitchFamily="34" charset="0"/>
              </a:rPr>
              <a:t>かどうか恐る恐る</a:t>
            </a:r>
            <a:r>
              <a:rPr lang="ja-JP" altLang="en-US" sz="700" dirty="0">
                <a:latin typeface="Calibri" panose="020F0502020204030204" pitchFamily="34" charset="0"/>
              </a:rPr>
              <a:t>少量のそばを小皿に入れて</a:t>
            </a:r>
            <a:r>
              <a:rPr lang="ja-JP" altLang="en-US" sz="700" dirty="0" smtClean="0">
                <a:latin typeface="Calibri" panose="020F0502020204030204" pitchFamily="34" charset="0"/>
              </a:rPr>
              <a:t>差し上げた際に、喜んで</a:t>
            </a:r>
            <a:r>
              <a:rPr lang="ja-JP" altLang="en-US" sz="700" dirty="0">
                <a:latin typeface="Calibri" panose="020F0502020204030204" pitchFamily="34" charset="0"/>
              </a:rPr>
              <a:t>お代わりした事</a:t>
            </a:r>
            <a:r>
              <a:rPr lang="ja-JP" altLang="en-US" sz="700" dirty="0" smtClean="0">
                <a:latin typeface="Calibri" panose="020F0502020204030204" pitchFamily="34" charset="0"/>
              </a:rPr>
              <a:t>から広まったと言われて</a:t>
            </a:r>
            <a:r>
              <a:rPr lang="ja-JP" altLang="en-US" sz="700" dirty="0">
                <a:latin typeface="Calibri" panose="020F0502020204030204" pitchFamily="34" charset="0"/>
              </a:rPr>
              <a:t>います。盛岡</a:t>
            </a:r>
            <a:r>
              <a:rPr lang="ja-JP" altLang="en-US" sz="700" dirty="0" smtClean="0">
                <a:latin typeface="Calibri" panose="020F0502020204030204" pitchFamily="34" charset="0"/>
              </a:rPr>
              <a:t>でも蕎麦</a:t>
            </a:r>
            <a:r>
              <a:rPr lang="ja-JP" altLang="en-US" sz="700" dirty="0">
                <a:latin typeface="Calibri" panose="020F0502020204030204" pitchFamily="34" charset="0"/>
              </a:rPr>
              <a:t>の栽培が盛んで</a:t>
            </a:r>
            <a:r>
              <a:rPr lang="ja-JP" altLang="en-US" sz="700" dirty="0" smtClean="0">
                <a:latin typeface="Calibri" panose="020F0502020204030204" pitchFamily="34" charset="0"/>
              </a:rPr>
              <a:t>あったため、盛岡でも名物となっています。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971600" y="5229200"/>
            <a:ext cx="1271821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日本三景の</a:t>
            </a:r>
            <a:r>
              <a:rPr lang="ja-JP" altLang="en-US" sz="700" dirty="0" smtClean="0">
                <a:latin typeface="Calibri" panose="020F0502020204030204" pitchFamily="34" charset="0"/>
              </a:rPr>
              <a:t>一つ。松島には</a:t>
            </a:r>
            <a:r>
              <a:rPr lang="ja-JP" altLang="en-US" sz="700" dirty="0">
                <a:latin typeface="Calibri" panose="020F0502020204030204" pitchFamily="34" charset="0"/>
              </a:rPr>
              <a:t>大小</a:t>
            </a:r>
            <a:r>
              <a:rPr lang="en-US" altLang="ja-JP" sz="700" dirty="0">
                <a:latin typeface="Calibri" panose="020F0502020204030204" pitchFamily="34" charset="0"/>
              </a:rPr>
              <a:t>260</a:t>
            </a:r>
            <a:r>
              <a:rPr lang="ja-JP" altLang="en-US" sz="700" dirty="0">
                <a:latin typeface="Calibri" panose="020F0502020204030204" pitchFamily="34" charset="0"/>
              </a:rPr>
              <a:t>あまりの島々が集まっており、美しい景観が魅力です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。国宝指定の瑞</a:t>
            </a:r>
            <a:r>
              <a:rPr lang="ja-JP" altLang="en-US" sz="700" dirty="0">
                <a:latin typeface="Calibri" panose="020F0502020204030204" pitchFamily="34" charset="0"/>
              </a:rPr>
              <a:t>巌寺</a:t>
            </a:r>
            <a:r>
              <a:rPr lang="ja-JP" altLang="en-US" sz="700" dirty="0" smtClean="0">
                <a:latin typeface="Calibri" panose="020F0502020204030204" pitchFamily="34" charset="0"/>
              </a:rPr>
              <a:t>や伊達</a:t>
            </a:r>
            <a:r>
              <a:rPr lang="ja-JP" altLang="en-US" sz="700" dirty="0">
                <a:latin typeface="Calibri" panose="020F0502020204030204" pitchFamily="34" charset="0"/>
              </a:rPr>
              <a:t>政宗が再建した五大堂など歴史</a:t>
            </a:r>
            <a:r>
              <a:rPr lang="ja-JP" altLang="en-US" sz="700" dirty="0" smtClean="0">
                <a:latin typeface="Calibri" panose="020F0502020204030204" pitchFamily="34" charset="0"/>
              </a:rPr>
              <a:t>を学べるほか、震災学習も可能です。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テキスト ボックス 77"/>
          <p:cNvSpPr txBox="1">
            <a:spLocks noChangeArrowheads="1"/>
          </p:cNvSpPr>
          <p:nvPr/>
        </p:nvSpPr>
        <p:spPr bwMode="auto">
          <a:xfrm>
            <a:off x="6832014" y="1009499"/>
            <a:ext cx="2195545" cy="29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rPr>
              <a:t>東北ルートマップ</a:t>
            </a:r>
            <a:endParaRPr lang="en-US" altLang="ja-JP" sz="1200" b="1" u="sng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+mn-ea"/>
            </a:endParaRPr>
          </a:p>
        </p:txBody>
      </p:sp>
      <p:pic>
        <p:nvPicPr>
          <p:cNvPr id="49" name="Picture 4" descr="\\Seisakuserver\メンバー\奥山豊\教育旅行map\PPTマップ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238" y="1360015"/>
            <a:ext cx="2115923" cy="312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テキスト ボックス 58"/>
          <p:cNvSpPr txBox="1">
            <a:spLocks noChangeArrowheads="1"/>
          </p:cNvSpPr>
          <p:nvPr/>
        </p:nvSpPr>
        <p:spPr bwMode="auto">
          <a:xfrm>
            <a:off x="7906996" y="3164388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松島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53" name="直線コネクタ 52"/>
          <p:cNvCxnSpPr>
            <a:stCxn id="70" idx="1"/>
          </p:cNvCxnSpPr>
          <p:nvPr/>
        </p:nvCxnSpPr>
        <p:spPr>
          <a:xfrm flipH="1" flipV="1">
            <a:off x="7891734" y="2564904"/>
            <a:ext cx="583043" cy="268947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77"/>
          <p:cNvSpPr txBox="1">
            <a:spLocks noChangeArrowheads="1"/>
          </p:cNvSpPr>
          <p:nvPr/>
        </p:nvSpPr>
        <p:spPr bwMode="auto">
          <a:xfrm>
            <a:off x="7990169" y="2204864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花巻市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57" name="直線コネクタ 56"/>
          <p:cNvCxnSpPr/>
          <p:nvPr/>
        </p:nvCxnSpPr>
        <p:spPr>
          <a:xfrm flipH="1">
            <a:off x="8172400" y="3236011"/>
            <a:ext cx="361823" cy="395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85"/>
          <p:cNvSpPr txBox="1">
            <a:spLocks noChangeArrowheads="1"/>
          </p:cNvSpPr>
          <p:nvPr/>
        </p:nvSpPr>
        <p:spPr bwMode="auto">
          <a:xfrm>
            <a:off x="7437279" y="2429867"/>
            <a:ext cx="4925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世界遺産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中尊寺</a:t>
            </a:r>
          </a:p>
        </p:txBody>
      </p:sp>
      <p:cxnSp>
        <p:nvCxnSpPr>
          <p:cNvPr id="59" name="直線コネクタ 58"/>
          <p:cNvCxnSpPr/>
          <p:nvPr/>
        </p:nvCxnSpPr>
        <p:spPr>
          <a:xfrm flipH="1" flipV="1">
            <a:off x="7740352" y="2825948"/>
            <a:ext cx="915132" cy="23183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119"/>
          <p:cNvSpPr txBox="1">
            <a:spLocks noChangeArrowheads="1"/>
          </p:cNvSpPr>
          <p:nvPr/>
        </p:nvSpPr>
        <p:spPr bwMode="auto">
          <a:xfrm>
            <a:off x="7308305" y="2733231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ＭＳ Ｐゴシック" panose="020B0600070205080204" pitchFamily="34" charset="-128"/>
              </a:rPr>
              <a:t>南三陸町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6803215" y="847723"/>
            <a:ext cx="2210791" cy="3715803"/>
          </a:xfrm>
          <a:prstGeom prst="roundRect">
            <a:avLst>
              <a:gd name="adj" fmla="val 791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64" name="直線コネクタ 63"/>
          <p:cNvCxnSpPr>
            <a:stCxn id="66" idx="1"/>
            <a:endCxn id="56" idx="2"/>
          </p:cNvCxnSpPr>
          <p:nvPr/>
        </p:nvCxnSpPr>
        <p:spPr>
          <a:xfrm flipH="1" flipV="1">
            <a:off x="8197918" y="2389530"/>
            <a:ext cx="276860" cy="273533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円/楕円 65"/>
          <p:cNvSpPr/>
          <p:nvPr/>
        </p:nvSpPr>
        <p:spPr>
          <a:xfrm>
            <a:off x="8466874" y="265515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7" name="円/楕円 66"/>
          <p:cNvSpPr/>
          <p:nvPr/>
        </p:nvSpPr>
        <p:spPr>
          <a:xfrm>
            <a:off x="8586415" y="307406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8649468" y="304936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532440" y="321297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0" name="円/楕円 69"/>
          <p:cNvSpPr/>
          <p:nvPr/>
        </p:nvSpPr>
        <p:spPr>
          <a:xfrm>
            <a:off x="8466873" y="282594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8" name="図 37" descr="\\192.168.2.1\共有フォルダ\☆ 3 事業推進部（2017年～　）\教育旅行\まなび旅モデルコース用画像集\(3) 宮城県ｺｰｽ画像 （梅津さん）\④松島海岸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4" y="5274352"/>
            <a:ext cx="989376" cy="788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図 39" descr="\\192.168.2.1\共有フォルダ\☆ 3 事業推進部（2017年～　）\教育旅行\まなび旅モデルコース用画像集\(3) 宮城県ｺｰｽ画像 （梅津さん）\④登米市農業体験3（ｸﾞﾘｰﾝﾂｰﾘｽﾞﾑ推進協議会）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129" y="5296713"/>
            <a:ext cx="1036742" cy="738284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図 40" descr="\\192.168.2.1\共有フォルダ\☆ 3 事業推進部（2017年～　）\教育旅行\まなび旅モデルコース用画像集\(3) 宮城県ｺｰｽ画像 （梅津さん）\④登米市農業体験2（ｸﾞﾘｰﾝﾂｰﾘｽﾞﾑ推進協議会）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772" y="5297690"/>
            <a:ext cx="981927" cy="737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図 41" descr="\\192.168.2.1\共有フォルダ\☆ 3 事業推進部（2017年～　）\教育旅行\まなび旅モデルコース用画像集\(3) 宮城県ｺｰｽ画像 （梅津さん）\④わんこそば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853" y="5284688"/>
            <a:ext cx="1008113" cy="76489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" name="直線コネクタ 50"/>
          <p:cNvCxnSpPr/>
          <p:nvPr/>
        </p:nvCxnSpPr>
        <p:spPr>
          <a:xfrm flipH="1" flipV="1">
            <a:off x="7740352" y="3076354"/>
            <a:ext cx="880268" cy="34534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8"/>
          <p:cNvSpPr txBox="1">
            <a:spLocks noChangeArrowheads="1"/>
          </p:cNvSpPr>
          <p:nvPr/>
        </p:nvSpPr>
        <p:spPr bwMode="auto">
          <a:xfrm>
            <a:off x="7405567" y="2984021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登米市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55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2</cp:revision>
  <dcterms:created xsi:type="dcterms:W3CDTF">2018-03-29T05:17:20Z</dcterms:created>
  <dcterms:modified xsi:type="dcterms:W3CDTF">2018-03-29T05:25:53Z</dcterms:modified>
</cp:coreProperties>
</file>