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8"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463F"/>
    <a:srgbClr val="FF7275"/>
    <a:srgbClr val="008000"/>
    <a:srgbClr val="0066CC"/>
    <a:srgbClr val="FF6600"/>
    <a:srgbClr val="0070C0"/>
    <a:srgbClr val="33CC33"/>
    <a:srgbClr val="0000FF"/>
    <a:srgbClr val="0066FF"/>
    <a:srgbClr val="79D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99" autoAdjust="0"/>
    <p:restoredTop sz="96291" autoAdjust="0"/>
  </p:normalViewPr>
  <p:slideViewPr>
    <p:cSldViewPr>
      <p:cViewPr varScale="1">
        <p:scale>
          <a:sx n="62" d="100"/>
          <a:sy n="62" d="100"/>
        </p:scale>
        <p:origin x="1732"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105" cy="493003"/>
          </a:xfrm>
          <a:prstGeom prst="rect">
            <a:avLst/>
          </a:prstGeom>
        </p:spPr>
        <p:txBody>
          <a:bodyPr vert="horz" lIns="94860" tIns="47430" rIns="94860" bIns="47430" rtlCol="0"/>
          <a:lstStyle>
            <a:lvl1pPr algn="l" fontAlgn="auto">
              <a:spcBef>
                <a:spcPts val="0"/>
              </a:spcBef>
              <a:spcAft>
                <a:spcPts val="0"/>
              </a:spcAft>
              <a:defRPr sz="13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6103" y="1"/>
            <a:ext cx="2918105" cy="493003"/>
          </a:xfrm>
          <a:prstGeom prst="rect">
            <a:avLst/>
          </a:prstGeom>
        </p:spPr>
        <p:txBody>
          <a:bodyPr vert="horz" lIns="94860" tIns="47430" rIns="94860" bIns="47430" rtlCol="0"/>
          <a:lstStyle>
            <a:lvl1pPr algn="r" fontAlgn="auto">
              <a:spcBef>
                <a:spcPts val="0"/>
              </a:spcBef>
              <a:spcAft>
                <a:spcPts val="0"/>
              </a:spcAft>
              <a:defRPr sz="1300">
                <a:latin typeface="+mn-lt"/>
                <a:ea typeface="+mn-ea"/>
              </a:defRPr>
            </a:lvl1pPr>
          </a:lstStyle>
          <a:p>
            <a:pPr>
              <a:defRPr/>
            </a:pPr>
            <a:fld id="{F01EC381-69B5-4870-B67F-EA9B03AE1CF1}" type="datetimeFigureOut">
              <a:rPr lang="ja-JP" altLang="en-US"/>
              <a:pPr>
                <a:defRPr/>
              </a:pPr>
              <a:t>2022/6/7</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60" tIns="47430" rIns="94860" bIns="47430" rtlCol="0" anchor="ctr"/>
          <a:lstStyle/>
          <a:p>
            <a:pPr lvl="0"/>
            <a:endParaRPr lang="ja-JP" altLang="en-US" noProof="0"/>
          </a:p>
        </p:txBody>
      </p:sp>
      <p:sp>
        <p:nvSpPr>
          <p:cNvPr id="5" name="ノート プレースホルダ 4"/>
          <p:cNvSpPr>
            <a:spLocks noGrp="1"/>
          </p:cNvSpPr>
          <p:nvPr>
            <p:ph type="body" sz="quarter" idx="3"/>
          </p:nvPr>
        </p:nvSpPr>
        <p:spPr>
          <a:xfrm>
            <a:off x="673888" y="4685873"/>
            <a:ext cx="5387988" cy="4440154"/>
          </a:xfrm>
          <a:prstGeom prst="rect">
            <a:avLst/>
          </a:prstGeom>
        </p:spPr>
        <p:txBody>
          <a:bodyPr vert="horz" lIns="94860" tIns="47430" rIns="94860" bIns="4743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746"/>
            <a:ext cx="2918105" cy="493003"/>
          </a:xfrm>
          <a:prstGeom prst="rect">
            <a:avLst/>
          </a:prstGeom>
        </p:spPr>
        <p:txBody>
          <a:bodyPr vert="horz" lIns="94860" tIns="47430" rIns="94860" bIns="47430" rtlCol="0" anchor="b"/>
          <a:lstStyle>
            <a:lvl1pPr algn="l" fontAlgn="auto">
              <a:spcBef>
                <a:spcPts val="0"/>
              </a:spcBef>
              <a:spcAft>
                <a:spcPts val="0"/>
              </a:spcAft>
              <a:defRPr sz="13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6103" y="9371746"/>
            <a:ext cx="2918105" cy="493003"/>
          </a:xfrm>
          <a:prstGeom prst="rect">
            <a:avLst/>
          </a:prstGeom>
        </p:spPr>
        <p:txBody>
          <a:bodyPr vert="horz" wrap="square" lIns="94860" tIns="47430" rIns="94860" bIns="47430" numCol="1" anchor="b" anchorCtr="0" compatLnSpc="1">
            <a:prstTxWarp prst="textNoShape">
              <a:avLst/>
            </a:prstTxWarp>
          </a:bodyPr>
          <a:lstStyle>
            <a:lvl1pPr algn="r">
              <a:defRPr sz="1300">
                <a:latin typeface="Calibri" panose="020F0502020204030204" pitchFamily="34" charset="0"/>
              </a:defRPr>
            </a:lvl1pPr>
          </a:lstStyle>
          <a:p>
            <a:fld id="{0DB1E4A3-EB20-4FCD-AFAE-BFD12E67BEF8}" type="slidenum">
              <a:rPr lang="ja-JP" altLang="en-US"/>
              <a:pPr/>
              <a:t>‹#›</a:t>
            </a:fld>
            <a:endParaRPr lang="ja-JP" altLang="en-US"/>
          </a:p>
        </p:txBody>
      </p:sp>
    </p:spTree>
    <p:extLst>
      <p:ext uri="{BB962C8B-B14F-4D97-AF65-F5344CB8AC3E}">
        <p14:creationId xmlns:p14="http://schemas.microsoft.com/office/powerpoint/2010/main" val="11287595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ADCA6D5A-073B-4C93-B259-172C56799799}" type="datetimeFigureOut">
              <a:rPr lang="ja-JP" altLang="en-US"/>
              <a:pPr>
                <a:defRPr/>
              </a:pPr>
              <a:t>2022/6/7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9FC9F4D9-C46A-45AC-A30C-DD7524963855}" type="slidenum">
              <a:rPr lang="ja-JP" altLang="en-US"/>
              <a:pPr/>
              <a:t>‹#›</a:t>
            </a:fld>
            <a:endParaRPr lang="ja-JP" altLang="en-US"/>
          </a:p>
        </p:txBody>
      </p:sp>
    </p:spTree>
    <p:extLst>
      <p:ext uri="{BB962C8B-B14F-4D97-AF65-F5344CB8AC3E}">
        <p14:creationId xmlns:p14="http://schemas.microsoft.com/office/powerpoint/2010/main" val="340017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49334F9-1C1A-4BA8-A036-0CA52803BD9A}" type="datetimeFigureOut">
              <a:rPr lang="ja-JP" altLang="en-US"/>
              <a:pPr>
                <a:defRPr/>
              </a:pPr>
              <a:t>2022/6/7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02B9EA7D-14F2-42E3-A000-35D341F2F215}" type="slidenum">
              <a:rPr lang="ja-JP" altLang="en-US"/>
              <a:pPr/>
              <a:t>‹#›</a:t>
            </a:fld>
            <a:endParaRPr lang="ja-JP" altLang="en-US"/>
          </a:p>
        </p:txBody>
      </p:sp>
    </p:spTree>
    <p:extLst>
      <p:ext uri="{BB962C8B-B14F-4D97-AF65-F5344CB8AC3E}">
        <p14:creationId xmlns:p14="http://schemas.microsoft.com/office/powerpoint/2010/main" val="2071456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2345773D-83E8-46D2-9AE6-FA27E9AC3A9E}" type="datetimeFigureOut">
              <a:rPr lang="ja-JP" altLang="en-US"/>
              <a:pPr>
                <a:defRPr/>
              </a:pPr>
              <a:t>2022/6/7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375C578C-04E0-41E2-93F6-5340A802558C}" type="slidenum">
              <a:rPr lang="ja-JP" altLang="en-US"/>
              <a:pPr/>
              <a:t>‹#›</a:t>
            </a:fld>
            <a:endParaRPr lang="ja-JP" altLang="en-US"/>
          </a:p>
        </p:txBody>
      </p:sp>
    </p:spTree>
    <p:extLst>
      <p:ext uri="{BB962C8B-B14F-4D97-AF65-F5344CB8AC3E}">
        <p14:creationId xmlns:p14="http://schemas.microsoft.com/office/powerpoint/2010/main" val="380197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7D4B39A-7D25-42CD-9B50-4A0CDD003192}" type="datetimeFigureOut">
              <a:rPr lang="ja-JP" altLang="en-US"/>
              <a:pPr>
                <a:defRPr/>
              </a:pPr>
              <a:t>2022/6/7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26A0259D-8111-4DFD-88A7-4190313B85D0}" type="slidenum">
              <a:rPr lang="ja-JP" altLang="en-US"/>
              <a:pPr/>
              <a:t>‹#›</a:t>
            </a:fld>
            <a:endParaRPr lang="ja-JP" altLang="en-US"/>
          </a:p>
        </p:txBody>
      </p:sp>
    </p:spTree>
    <p:extLst>
      <p:ext uri="{BB962C8B-B14F-4D97-AF65-F5344CB8AC3E}">
        <p14:creationId xmlns:p14="http://schemas.microsoft.com/office/powerpoint/2010/main" val="381916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CC55EF9-AADD-4697-96AB-31FC33038DA0}" type="datetimeFigureOut">
              <a:rPr lang="ja-JP" altLang="en-US"/>
              <a:pPr>
                <a:defRPr/>
              </a:pPr>
              <a:t>2022/6/7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843DD9A5-4B76-4282-87C8-9686CDE3C2E7}" type="slidenum">
              <a:rPr lang="ja-JP" altLang="en-US"/>
              <a:pPr/>
              <a:t>‹#›</a:t>
            </a:fld>
            <a:endParaRPr lang="ja-JP" altLang="en-US"/>
          </a:p>
        </p:txBody>
      </p:sp>
    </p:spTree>
    <p:extLst>
      <p:ext uri="{BB962C8B-B14F-4D97-AF65-F5344CB8AC3E}">
        <p14:creationId xmlns:p14="http://schemas.microsoft.com/office/powerpoint/2010/main" val="2184477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E8445291-FF54-4BA8-8941-D270136EBED4}" type="datetimeFigureOut">
              <a:rPr lang="ja-JP" altLang="en-US"/>
              <a:pPr>
                <a:defRPr/>
              </a:pPr>
              <a:t>2022/6/7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7F6E8CE4-EBC6-4422-82EF-F3D472F22381}" type="slidenum">
              <a:rPr lang="ja-JP" altLang="en-US"/>
              <a:pPr/>
              <a:t>‹#›</a:t>
            </a:fld>
            <a:endParaRPr lang="ja-JP" altLang="en-US"/>
          </a:p>
        </p:txBody>
      </p:sp>
    </p:spTree>
    <p:extLst>
      <p:ext uri="{BB962C8B-B14F-4D97-AF65-F5344CB8AC3E}">
        <p14:creationId xmlns:p14="http://schemas.microsoft.com/office/powerpoint/2010/main" val="2978587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81CFDD4C-8473-430A-A82B-C57800534DF9}" type="datetimeFigureOut">
              <a:rPr lang="ja-JP" altLang="en-US"/>
              <a:pPr>
                <a:defRPr/>
              </a:pPr>
              <a:t>2022/6/7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fld id="{72BF5681-1F1B-4F59-9825-62C7E299459A}" type="slidenum">
              <a:rPr lang="ja-JP" altLang="en-US"/>
              <a:pPr/>
              <a:t>‹#›</a:t>
            </a:fld>
            <a:endParaRPr lang="ja-JP" altLang="en-US"/>
          </a:p>
        </p:txBody>
      </p:sp>
    </p:spTree>
    <p:extLst>
      <p:ext uri="{BB962C8B-B14F-4D97-AF65-F5344CB8AC3E}">
        <p14:creationId xmlns:p14="http://schemas.microsoft.com/office/powerpoint/2010/main" val="10329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FCB520A-35E8-4EED-9617-C5567D3DBC58}" type="datetimeFigureOut">
              <a:rPr lang="ja-JP" altLang="en-US"/>
              <a:pPr>
                <a:defRPr/>
              </a:pPr>
              <a:t>2022/6/7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fld id="{BD22E486-E6EF-455A-B96E-64A19B4D6480}" type="slidenum">
              <a:rPr lang="ja-JP" altLang="en-US"/>
              <a:pPr/>
              <a:t>‹#›</a:t>
            </a:fld>
            <a:endParaRPr lang="ja-JP" altLang="en-US"/>
          </a:p>
        </p:txBody>
      </p:sp>
    </p:spTree>
    <p:extLst>
      <p:ext uri="{BB962C8B-B14F-4D97-AF65-F5344CB8AC3E}">
        <p14:creationId xmlns:p14="http://schemas.microsoft.com/office/powerpoint/2010/main" val="2665343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6D33C8B9-3A51-402A-BDD7-DF18D6AEDD8C}" type="datetimeFigureOut">
              <a:rPr lang="ja-JP" altLang="en-US"/>
              <a:pPr>
                <a:defRPr/>
              </a:pPr>
              <a:t>2022/6/7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fld id="{E4F20A04-EF73-4AE4-9B3D-11F7759DBA73}" type="slidenum">
              <a:rPr lang="ja-JP" altLang="en-US"/>
              <a:pPr/>
              <a:t>‹#›</a:t>
            </a:fld>
            <a:endParaRPr lang="ja-JP" altLang="en-US"/>
          </a:p>
        </p:txBody>
      </p:sp>
    </p:spTree>
    <p:extLst>
      <p:ext uri="{BB962C8B-B14F-4D97-AF65-F5344CB8AC3E}">
        <p14:creationId xmlns:p14="http://schemas.microsoft.com/office/powerpoint/2010/main" val="2535617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C95854D-D47A-42DF-B041-682A5BD06CEE}" type="datetimeFigureOut">
              <a:rPr lang="ja-JP" altLang="en-US"/>
              <a:pPr>
                <a:defRPr/>
              </a:pPr>
              <a:t>2022/6/7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455F690B-32AB-4079-9B2D-D9F732F10059}" type="slidenum">
              <a:rPr lang="ja-JP" altLang="en-US"/>
              <a:pPr/>
              <a:t>‹#›</a:t>
            </a:fld>
            <a:endParaRPr lang="ja-JP" altLang="en-US"/>
          </a:p>
        </p:txBody>
      </p:sp>
    </p:spTree>
    <p:extLst>
      <p:ext uri="{BB962C8B-B14F-4D97-AF65-F5344CB8AC3E}">
        <p14:creationId xmlns:p14="http://schemas.microsoft.com/office/powerpoint/2010/main" val="2140437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2EAD4E8-EB7B-470E-95E9-1D5C59AB593D}" type="datetimeFigureOut">
              <a:rPr lang="ja-JP" altLang="en-US"/>
              <a:pPr>
                <a:defRPr/>
              </a:pPr>
              <a:t>2022/6/7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BDCFE140-782F-4D42-BE04-246C40BB2342}" type="slidenum">
              <a:rPr lang="ja-JP" altLang="en-US"/>
              <a:pPr/>
              <a:t>‹#›</a:t>
            </a:fld>
            <a:endParaRPr lang="ja-JP" altLang="en-US"/>
          </a:p>
        </p:txBody>
      </p:sp>
    </p:spTree>
    <p:extLst>
      <p:ext uri="{BB962C8B-B14F-4D97-AF65-F5344CB8AC3E}">
        <p14:creationId xmlns:p14="http://schemas.microsoft.com/office/powerpoint/2010/main" val="682438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66D2FE7-BA67-401C-A3F4-51F7265B9448}" type="datetimeFigureOut">
              <a:rPr lang="ja-JP" altLang="en-US"/>
              <a:pPr>
                <a:defRPr/>
              </a:pPr>
              <a:t>2022/6/7</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E95010B-6281-442D-A091-D5AFC6FFFD63}"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閖上地区震災学習</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震災遺構（荒浜小学校）</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石巻市内体験学習</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a:latin typeface="Calibri" panose="020F0502020204030204" pitchFamily="34" charset="0"/>
              </a:rPr>
              <a:t>石ノ森萬画館</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仙台・石巻圏の復興を知る</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宮城県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3134970292"/>
              </p:ext>
            </p:extLst>
          </p:nvPr>
        </p:nvGraphicFramePr>
        <p:xfrm>
          <a:off x="7937" y="871845"/>
          <a:ext cx="6652295" cy="3684797"/>
        </p:xfrm>
        <a:graphic>
          <a:graphicData uri="http://schemas.openxmlformats.org/drawingml/2006/table">
            <a:tbl>
              <a:tblPr/>
              <a:tblGrid>
                <a:gridCol w="369593">
                  <a:extLst>
                    <a:ext uri="{9D8B030D-6E8A-4147-A177-3AD203B41FA5}">
                      <a16:colId xmlns:a16="http://schemas.microsoft.com/office/drawing/2014/main" val="20000"/>
                    </a:ext>
                  </a:extLst>
                </a:gridCol>
                <a:gridCol w="5361544">
                  <a:extLst>
                    <a:ext uri="{9D8B030D-6E8A-4147-A177-3AD203B41FA5}">
                      <a16:colId xmlns:a16="http://schemas.microsoft.com/office/drawing/2014/main" val="20001"/>
                    </a:ext>
                  </a:extLst>
                </a:gridCol>
                <a:gridCol w="921158">
                  <a:extLst>
                    <a:ext uri="{9D8B030D-6E8A-4147-A177-3AD203B41FA5}">
                      <a16:colId xmlns:a16="http://schemas.microsoft.com/office/drawing/2014/main" val="20003"/>
                    </a:ext>
                  </a:extLst>
                </a:gridCol>
              </a:tblGrid>
              <a:tr h="4745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0"/>
                  </a:ext>
                </a:extLst>
              </a:tr>
              <a:tr h="10700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各地＝（昼食）＝閖上地区震災学習＝＝（</a:t>
                      </a:r>
                      <a:r>
                        <a:rPr kumimoji="1" lang="en-US" altLang="ja-JP" sz="900" b="0" i="0" u="none" strike="noStrike" cap="none" normalizeH="0" baseline="0" dirty="0">
                          <a:ln>
                            <a:noFill/>
                          </a:ln>
                          <a:solidFill>
                            <a:schemeClr val="tx1"/>
                          </a:solidFill>
                          <a:effectLst/>
                          <a:latin typeface="+mn-ea"/>
                          <a:ea typeface="+mn-ea"/>
                        </a:rPr>
                        <a:t>15</a:t>
                      </a:r>
                      <a:r>
                        <a:rPr kumimoji="1" lang="ja-JP" altLang="en-US" sz="900" b="0" i="0" u="none" strike="noStrike" cap="none" normalizeH="0" baseline="0" dirty="0">
                          <a:ln>
                            <a:noFill/>
                          </a:ln>
                          <a:solidFill>
                            <a:schemeClr val="tx1"/>
                          </a:solidFill>
                          <a:effectLst/>
                          <a:latin typeface="+mn-ea"/>
                          <a:ea typeface="+mn-ea"/>
                        </a:rPr>
                        <a:t>分）＝＝震災遺構見学（荒浜小学校）＝＝（</a:t>
                      </a:r>
                      <a:r>
                        <a:rPr kumimoji="1" lang="en-US" altLang="ja-JP" sz="900" b="0" i="0" u="none" strike="noStrike" cap="none" normalizeH="0" baseline="0" dirty="0">
                          <a:ln>
                            <a:noFill/>
                          </a:ln>
                          <a:solidFill>
                            <a:schemeClr val="tx1"/>
                          </a:solidFill>
                          <a:effectLst/>
                          <a:latin typeface="+mn-ea"/>
                          <a:ea typeface="+mn-ea"/>
                        </a:rPr>
                        <a:t>70</a:t>
                      </a:r>
                      <a:r>
                        <a:rPr kumimoji="1" lang="ja-JP" altLang="en-US" sz="900" b="0" i="0" u="none" strike="noStrike" cap="none" normalizeH="0" baseline="0" dirty="0">
                          <a:ln>
                            <a:noFill/>
                          </a:ln>
                          <a:solidFill>
                            <a:schemeClr val="tx1"/>
                          </a:solidFill>
                          <a:effectLst/>
                          <a:latin typeface="+mn-ea"/>
                          <a:ea typeface="+mn-ea"/>
                        </a:rPr>
                        <a:t>分）＝＝女川泊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女川温泉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10700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宿泊地＝＝（</a:t>
                      </a:r>
                      <a:r>
                        <a:rPr kumimoji="1" lang="en-US" altLang="ja-JP" sz="900" b="0" i="0" u="none" strike="noStrike" cap="none" normalizeH="0" baseline="0" dirty="0">
                          <a:ln>
                            <a:noFill/>
                          </a:ln>
                          <a:solidFill>
                            <a:schemeClr val="tx1"/>
                          </a:solidFill>
                          <a:effectLst/>
                          <a:latin typeface="+mn-ea"/>
                          <a:ea typeface="+mn-ea"/>
                        </a:rPr>
                        <a:t>20</a:t>
                      </a:r>
                      <a:r>
                        <a:rPr kumimoji="1" lang="ja-JP" altLang="en-US" sz="900" b="0" i="0" u="none" strike="noStrike" cap="none" normalizeH="0" baseline="0" dirty="0">
                          <a:ln>
                            <a:noFill/>
                          </a:ln>
                          <a:solidFill>
                            <a:schemeClr val="tx1"/>
                          </a:solidFill>
                          <a:effectLst/>
                          <a:latin typeface="+mn-ea"/>
                          <a:ea typeface="+mn-ea"/>
                        </a:rPr>
                        <a:t>分）＝＝石巻市内体験学習（震災学習・復活企業工場見学・石ノ森萬画館見学）＝（昼食）＝</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a:t>
                      </a:r>
                      <a:r>
                        <a:rPr kumimoji="1" lang="en-US" altLang="ja-JP" sz="900" b="0" i="0" u="none" strike="noStrike" cap="none" normalizeH="0" baseline="0" dirty="0">
                          <a:ln>
                            <a:noFill/>
                          </a:ln>
                          <a:solidFill>
                            <a:schemeClr val="tx1"/>
                          </a:solidFill>
                          <a:effectLst/>
                          <a:latin typeface="+mn-ea"/>
                          <a:ea typeface="+mn-ea"/>
                        </a:rPr>
                        <a:t>40</a:t>
                      </a:r>
                      <a:r>
                        <a:rPr kumimoji="1" lang="ja-JP" altLang="en-US" sz="900" b="0" i="0" u="none" strike="noStrike" cap="none" normalizeH="0" baseline="0" dirty="0">
                          <a:ln>
                            <a:noFill/>
                          </a:ln>
                          <a:solidFill>
                            <a:schemeClr val="tx1"/>
                          </a:solidFill>
                          <a:effectLst/>
                          <a:latin typeface="+mn-ea"/>
                          <a:ea typeface="+mn-ea"/>
                        </a:rPr>
                        <a:t>分）＝＝松島（昼食）・瑞巌寺等見学・・・松島港～～遊覧船（５０分）～～松島港＝＝＝仙台市内泊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仙台市内泊</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0700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宿泊地＝＝＝仙台市内自主研修（昼食）＝＝＝各地</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392788" y="5229200"/>
            <a:ext cx="1140216"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被災した校舎のありのままの姿と被災直後の写真展示等により、津波の威力や脅威を実感していただき、防災・減災の意識を高める場とすることを目的として公開しています。</a:t>
            </a:r>
          </a:p>
        </p:txBody>
      </p:sp>
      <p:sp>
        <p:nvSpPr>
          <p:cNvPr id="2148" name="テキスト ボックス 63"/>
          <p:cNvSpPr txBox="1">
            <a:spLocks noChangeArrowheads="1"/>
          </p:cNvSpPr>
          <p:nvPr/>
        </p:nvSpPr>
        <p:spPr bwMode="auto">
          <a:xfrm>
            <a:off x="5885480" y="5240371"/>
            <a:ext cx="989855"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月日の経過と共に震災の爪痕も見えづらくなりました。プログラムを通して命を守るための行動を考える機会として学んでいただきます。</a:t>
            </a:r>
          </a:p>
        </p:txBody>
      </p:sp>
      <p:sp>
        <p:nvSpPr>
          <p:cNvPr id="2150" name="テキスト ボックス 95"/>
          <p:cNvSpPr txBox="1">
            <a:spLocks noChangeArrowheads="1"/>
          </p:cNvSpPr>
          <p:nvPr/>
        </p:nvSpPr>
        <p:spPr bwMode="auto">
          <a:xfrm>
            <a:off x="7975120" y="5229200"/>
            <a:ext cx="120539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石巻市中瀬に立地する、宮城県出身の漫画家・石ノ森章太郎の記念館。震災以後、周辺では堤防や新たな橋の架け換え工事、向かいのハリストス教会堂の再建なども進んでいます。</a:t>
            </a:r>
          </a:p>
        </p:txBody>
      </p:sp>
      <p:sp>
        <p:nvSpPr>
          <p:cNvPr id="2151" name="テキスト ボックス 34"/>
          <p:cNvSpPr txBox="1">
            <a:spLocks noChangeArrowheads="1"/>
          </p:cNvSpPr>
          <p:nvPr/>
        </p:nvSpPr>
        <p:spPr bwMode="auto">
          <a:xfrm>
            <a:off x="984602" y="5229200"/>
            <a:ext cx="127182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閖上震災を伝える会では、被災した閖上地区に来られる方々に閖上地区の震災被害について説明を行っています。バスに同乗し、閖上地区内を回りながらの説明も対応します。 </a:t>
            </a:r>
          </a:p>
        </p:txBody>
      </p:sp>
      <p:pic>
        <p:nvPicPr>
          <p:cNvPr id="3" name="図 2">
            <a:extLst>
              <a:ext uri="{FF2B5EF4-FFF2-40B4-BE49-F238E27FC236}">
                <a16:creationId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38" name="図 37" descr="\\192.168.2.1\共有フォルダ\☆ 3 事業推進部（2017年～　）\教育旅行\まなび旅モデルコース用画像集\(3) 宮城県ｺｰｽ画像 （梅津さん）\⑤震災遺構（荒浜小1）仙台市役所　まちづくり政策局　防災環境都市推進室.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5857" y="5269852"/>
            <a:ext cx="1091045" cy="800100"/>
          </a:xfrm>
          <a:prstGeom prst="rect">
            <a:avLst/>
          </a:prstGeom>
          <a:noFill/>
          <a:ln>
            <a:noFill/>
          </a:ln>
        </p:spPr>
      </p:pic>
      <p:pic>
        <p:nvPicPr>
          <p:cNvPr id="39" name="図 38" descr="\\192.168.2.1\共有フォルダ\☆ 3 事業推進部（2017年～　）\教育旅行\まなび旅モデルコース用画像集\(3) 宮城県ｺｰｽ画像 （梅津さん）\⑤石巻震災学習（提供（公社）みらいサポート石巻入れる）.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94585" y="5289830"/>
            <a:ext cx="1345567" cy="766816"/>
          </a:xfrm>
          <a:prstGeom prst="rect">
            <a:avLst/>
          </a:prstGeom>
          <a:noFill/>
          <a:ln>
            <a:noFill/>
          </a:ln>
        </p:spPr>
      </p:pic>
      <p:pic>
        <p:nvPicPr>
          <p:cNvPr id="40" name="図 39" descr="\\192.168.2.1\共有フォルダ\☆ 3 事業推進部（2017年～　）\教育旅行\まなび旅モデルコース用画像集\(3) 宮城県ｺｰｽ画像 （梅津さん）\⑤石ノ森漫画館1.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80217" y="5285281"/>
            <a:ext cx="1142365" cy="762000"/>
          </a:xfrm>
          <a:prstGeom prst="rect">
            <a:avLst/>
          </a:prstGeom>
          <a:noFill/>
          <a:ln>
            <a:noFill/>
          </a:ln>
        </p:spPr>
      </p:pic>
      <p:pic>
        <p:nvPicPr>
          <p:cNvPr id="41" name="図 40" descr="\\192.168.2.1\共有フォルダ\☆ 3 事業推進部（2017年～　）\教育旅行\まなび旅モデルコース用画像集\(3) 宮城県ｺｰｽ画像 （梅津さん）\①閖上震災学習（日和山）.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494" y="5289740"/>
            <a:ext cx="1011542" cy="766906"/>
          </a:xfrm>
          <a:prstGeom prst="rect">
            <a:avLst/>
          </a:prstGeom>
          <a:noFill/>
          <a:ln>
            <a:noFill/>
          </a:ln>
        </p:spPr>
      </p:pic>
      <p:grpSp>
        <p:nvGrpSpPr>
          <p:cNvPr id="61" name="グループ化 60"/>
          <p:cNvGrpSpPr/>
          <p:nvPr/>
        </p:nvGrpSpPr>
        <p:grpSpPr>
          <a:xfrm>
            <a:off x="6745661" y="840838"/>
            <a:ext cx="2224344" cy="3715803"/>
            <a:chOff x="6799715" y="847724"/>
            <a:chExt cx="2224344" cy="3715803"/>
          </a:xfrm>
        </p:grpSpPr>
        <p:grpSp>
          <p:nvGrpSpPr>
            <p:cNvPr id="62" name="グループ化 61"/>
            <p:cNvGrpSpPr/>
            <p:nvPr/>
          </p:nvGrpSpPr>
          <p:grpSpPr>
            <a:xfrm>
              <a:off x="6799715" y="847724"/>
              <a:ext cx="2224344" cy="3715803"/>
              <a:chOff x="7059613" y="571500"/>
              <a:chExt cx="2084387" cy="3500438"/>
            </a:xfrm>
          </p:grpSpPr>
          <p:sp>
            <p:nvSpPr>
              <p:cNvPr id="75"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76" name="Picture 4" descr="\\Seisakuserver\メンバー\奥山豊\教育旅行map\PPTマップ.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7" name="直線コネクタ 76"/>
              <p:cNvCxnSpPr>
                <a:stCxn id="71" idx="0"/>
              </p:cNvCxnSpPr>
              <p:nvPr/>
            </p:nvCxnSpPr>
            <p:spPr>
              <a:xfrm flipH="1" flipV="1">
                <a:off x="8714150" y="2399144"/>
                <a:ext cx="57820" cy="35910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a:spLocks noChangeArrowheads="1"/>
              </p:cNvSpPr>
              <p:nvPr/>
            </p:nvSpPr>
            <p:spPr bwMode="auto">
              <a:xfrm>
                <a:off x="8178528" y="2225181"/>
                <a:ext cx="317252"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松島</a:t>
                </a:r>
              </a:p>
            </p:txBody>
          </p:sp>
          <p:cxnSp>
            <p:nvCxnSpPr>
              <p:cNvPr id="79" name="直線コネクタ 78"/>
              <p:cNvCxnSpPr>
                <a:stCxn id="73" idx="1"/>
                <a:endCxn id="78" idx="2"/>
              </p:cNvCxnSpPr>
              <p:nvPr/>
            </p:nvCxnSpPr>
            <p:spPr>
              <a:xfrm flipH="1" flipV="1">
                <a:off x="8337154" y="2399144"/>
                <a:ext cx="326858" cy="41444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80" name="テキスト ボックス 85"/>
              <p:cNvSpPr txBox="1">
                <a:spLocks noChangeArrowheads="1"/>
              </p:cNvSpPr>
              <p:nvPr/>
            </p:nvSpPr>
            <p:spPr bwMode="auto">
              <a:xfrm>
                <a:off x="8517321" y="2263475"/>
                <a:ext cx="389356"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a:solidFill>
                      <a:srgbClr val="12923D"/>
                    </a:solidFill>
                    <a:latin typeface="Calibri" panose="020F0502020204030204" pitchFamily="34" charset="0"/>
                  </a:rPr>
                  <a:t>石巻市</a:t>
                </a:r>
              </a:p>
            </p:txBody>
          </p:sp>
          <p:cxnSp>
            <p:nvCxnSpPr>
              <p:cNvPr id="81" name="直線コネクタ 80"/>
              <p:cNvCxnSpPr/>
              <p:nvPr/>
            </p:nvCxnSpPr>
            <p:spPr>
              <a:xfrm flipH="1" flipV="1">
                <a:off x="7979017" y="2587210"/>
                <a:ext cx="622465" cy="23201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82" name="テキスト ボックス 119"/>
              <p:cNvSpPr txBox="1">
                <a:spLocks noChangeArrowheads="1"/>
              </p:cNvSpPr>
              <p:nvPr/>
            </p:nvSpPr>
            <p:spPr bwMode="auto">
              <a:xfrm>
                <a:off x="7670445" y="2424002"/>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a:solidFill>
                      <a:srgbClr val="12923D"/>
                    </a:solidFill>
                    <a:latin typeface="ＭＳ Ｐゴシック" panose="020B0600070205080204" pitchFamily="34" charset="-128"/>
                  </a:rPr>
                  <a:t>仙台駅</a:t>
                </a:r>
              </a:p>
            </p:txBody>
          </p:sp>
          <p:sp>
            <p:nvSpPr>
              <p:cNvPr id="83" name="角丸四角形 82"/>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71" name="円/楕円 70"/>
            <p:cNvSpPr/>
            <p:nvPr/>
          </p:nvSpPr>
          <p:spPr>
            <a:xfrm>
              <a:off x="8600061" y="316900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2" name="円/楕円 71"/>
            <p:cNvSpPr/>
            <p:nvPr/>
          </p:nvSpPr>
          <p:spPr>
            <a:xfrm>
              <a:off x="8441337" y="328860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3" name="円/楕円 72"/>
            <p:cNvSpPr/>
            <p:nvPr/>
          </p:nvSpPr>
          <p:spPr>
            <a:xfrm>
              <a:off x="8503938" y="321985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4" name="円/楕円 73"/>
            <p:cNvSpPr/>
            <p:nvPr/>
          </p:nvSpPr>
          <p:spPr>
            <a:xfrm>
              <a:off x="8424565" y="321508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84" name="テキスト ボックス 77"/>
          <p:cNvSpPr txBox="1">
            <a:spLocks noChangeArrowheads="1"/>
          </p:cNvSpPr>
          <p:nvPr/>
        </p:nvSpPr>
        <p:spPr bwMode="auto">
          <a:xfrm>
            <a:off x="7181706" y="3007898"/>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閖上地区</a:t>
            </a:r>
          </a:p>
        </p:txBody>
      </p:sp>
      <p:cxnSp>
        <p:nvCxnSpPr>
          <p:cNvPr id="85" name="直線コネクタ 84"/>
          <p:cNvCxnSpPr/>
          <p:nvPr/>
        </p:nvCxnSpPr>
        <p:spPr>
          <a:xfrm>
            <a:off x="7596336" y="3115213"/>
            <a:ext cx="824591" cy="19212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2" name="テキスト ボックス 85"/>
          <p:cNvSpPr txBox="1">
            <a:spLocks noChangeArrowheads="1"/>
          </p:cNvSpPr>
          <p:nvPr/>
        </p:nvSpPr>
        <p:spPr bwMode="auto">
          <a:xfrm>
            <a:off x="7370599" y="2483265"/>
            <a:ext cx="5693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震災遺構</a:t>
            </a:r>
            <a:endParaRPr lang="en-US" altLang="ja-JP" sz="600" dirty="0">
              <a:solidFill>
                <a:srgbClr val="12923D"/>
              </a:solidFill>
              <a:latin typeface="Calibri" panose="020F0502020204030204" pitchFamily="34" charset="0"/>
            </a:endParaRPr>
          </a:p>
          <a:p>
            <a:pPr algn="r" eaLnBrk="1" hangingPunct="1"/>
            <a:r>
              <a:rPr lang="ja-JP" altLang="en-US" sz="600" dirty="0">
                <a:solidFill>
                  <a:srgbClr val="12923D"/>
                </a:solidFill>
                <a:latin typeface="Calibri" panose="020F0502020204030204" pitchFamily="34" charset="0"/>
              </a:rPr>
              <a:t>荒浜小学校</a:t>
            </a:r>
          </a:p>
        </p:txBody>
      </p:sp>
      <p:cxnSp>
        <p:nvCxnSpPr>
          <p:cNvPr id="43" name="直線コネクタ 42"/>
          <p:cNvCxnSpPr/>
          <p:nvPr/>
        </p:nvCxnSpPr>
        <p:spPr>
          <a:xfrm flipH="1" flipV="1">
            <a:off x="7824017" y="2715664"/>
            <a:ext cx="627536" cy="52980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5" name="円/楕円 44"/>
          <p:cNvSpPr/>
          <p:nvPr/>
        </p:nvSpPr>
        <p:spPr>
          <a:xfrm>
            <a:off x="8418693" y="323527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3216415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0">
          <a:gsLst>
            <a:gs pos="0">
              <a:srgbClr val="F5EBFF"/>
            </a:gs>
            <a:gs pos="100000">
              <a:schemeClr val="bg1"/>
            </a:gs>
          </a:gsLst>
          <a:lin ang="5400000" scaled="1"/>
        </a:gradFill>
        <a:ln w="9525">
          <a:noFill/>
          <a:miter lim="800000"/>
          <a:headEnd/>
          <a:tailEnd/>
        </a:ln>
      </a:spPr>
      <a:bodyPr wrap="none" anchor="ctr"/>
      <a:lstStyle>
        <a:defPPr>
          <a:defRPr>
            <a:latin typeface="Calibri" pitchFamily="34" charset="0"/>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3949</TotalTime>
  <Words>372</Words>
  <Application>Microsoft Office PowerPoint</Application>
  <PresentationFormat>画面に合わせる (4:3)</PresentationFormat>
  <Paragraphs>33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HGS創英角ｺﾞｼｯｸUB</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ttpopc063</dc:creator>
  <cp:lastModifiedBy>一般財団法人 東北観光推進機構</cp:lastModifiedBy>
  <cp:revision>224</cp:revision>
  <cp:lastPrinted>2018-03-14T09:19:30Z</cp:lastPrinted>
  <dcterms:created xsi:type="dcterms:W3CDTF">2009-07-01T08:37:41Z</dcterms:created>
  <dcterms:modified xsi:type="dcterms:W3CDTF">2022-06-07T00:29:08Z</dcterms:modified>
</cp:coreProperties>
</file>