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348842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3448091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16538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97455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2653953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1932317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519010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293692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3332087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2980502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976E881-F58D-43C0-A940-6830102D8B7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406580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6E881-F58D-43C0-A940-6830102D8B7C}"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1C259-53F0-48D4-9C68-73DF538129F8}" type="slidenum">
              <a:rPr kumimoji="1" lang="ja-JP" altLang="en-US" smtClean="0"/>
              <a:t>‹#›</a:t>
            </a:fld>
            <a:endParaRPr kumimoji="1" lang="ja-JP" altLang="en-US"/>
          </a:p>
        </p:txBody>
      </p:sp>
    </p:spTree>
    <p:extLst>
      <p:ext uri="{BB962C8B-B14F-4D97-AF65-F5344CB8AC3E}">
        <p14:creationId xmlns:p14="http://schemas.microsoft.com/office/powerpoint/2010/main" val="871905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1974666" cy="24494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気仙沼震災ボランティア活動</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080128" y="5010644"/>
            <a:ext cx="2423894" cy="24415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南三陸町農漁業体験</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松島遊覧船</a:t>
            </a:r>
            <a:r>
              <a:rPr lang="en-US" altLang="ja-JP" sz="1000" b="1" dirty="0">
                <a:latin typeface="Calibri" panose="020F0502020204030204" pitchFamily="34" charset="0"/>
              </a:rPr>
              <a:t>/</a:t>
            </a:r>
            <a:r>
              <a:rPr lang="ja-JP" altLang="en-US" sz="1000" b="1" dirty="0">
                <a:latin typeface="Calibri" panose="020F0502020204030204" pitchFamily="34" charset="0"/>
              </a:rPr>
              <a:t>船内震災講話</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8" y="5007146"/>
            <a:ext cx="2232316"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笹かまぼこ焼き体験（武田の笹かま）</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6780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伊達家ゆかり</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の地学び旅</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(1)</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震災・絆・平和・環境を学ぶ」</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宮城県</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712055782"/>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＝世界遺産中尊寺（昼食）＝（</a:t>
                      </a:r>
                      <a:r>
                        <a:rPr kumimoji="1" lang="en-US" altLang="ja-JP" sz="900" b="0" i="0" u="none" strike="noStrike" cap="none" normalizeH="0" baseline="0" dirty="0" smtClean="0">
                          <a:ln>
                            <a:noFill/>
                          </a:ln>
                          <a:solidFill>
                            <a:schemeClr val="tx1"/>
                          </a:solidFill>
                          <a:effectLst/>
                          <a:latin typeface="+mn-ea"/>
                          <a:ea typeface="+mn-ea"/>
                        </a:rPr>
                        <a:t>80</a:t>
                      </a:r>
                      <a:r>
                        <a:rPr kumimoji="1" lang="ja-JP" altLang="en-US" sz="900" b="0" i="0" u="none" strike="noStrike" cap="none" normalizeH="0" baseline="0" dirty="0" smtClean="0">
                          <a:ln>
                            <a:noFill/>
                          </a:ln>
                          <a:solidFill>
                            <a:schemeClr val="tx1"/>
                          </a:solidFill>
                          <a:effectLst/>
                          <a:latin typeface="+mn-ea"/>
                          <a:ea typeface="+mn-ea"/>
                        </a:rPr>
                        <a:t>分）＝気仙沼震災ボランティア活動等＝（</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分）＝南三陸町民泊</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　　　　　　　　　　　　　　　　　　　　　　　　　　　　　　　　　　　　　　　　　　　　　　　　　　　　　　　　又はホテル</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南三陸町民泊</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又はホテル</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宿泊地・・・・・農作業・農村生活又は漁業・漁家生活体験（震災学習含む）・・・・・離村式＝＝（</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＝石ノ森漫画館＝＝（</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分）＝＝奥松島ソーラーパーク＝＝（</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分）＝＝松島泊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松島エリア</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宿泊地＝＝＝瑞巌寺・五大堂・・・松島港～～松島遊覧船・船内震災講話（</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分）～～塩釜港＝</a:t>
                      </a:r>
                      <a:r>
                        <a:rPr kumimoji="1" lang="ja-JP" altLang="en-US" sz="900" b="0" i="0" u="none" strike="noStrike" cap="none" normalizeH="0" baseline="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笹かま工場</a:t>
                      </a:r>
                      <a:r>
                        <a:rPr kumimoji="1" lang="ja-JP" altLang="en-US" sz="900" b="0" i="0" u="none" strike="noStrike" cap="none" normalizeH="0" baseline="0" dirty="0" smtClean="0">
                          <a:ln>
                            <a:noFill/>
                          </a:ln>
                          <a:solidFill>
                            <a:schemeClr val="tx1"/>
                          </a:solidFill>
                          <a:effectLst/>
                          <a:latin typeface="+mn-ea"/>
                          <a:ea typeface="+mn-ea"/>
                        </a:rPr>
                        <a:t>（笹かま焼き体験）＝＝＝（昼食）＝＝＝各地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799715" y="168895"/>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197625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080128" y="5009726"/>
            <a:ext cx="242389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34484"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8" name="テキスト ボックス 63"/>
          <p:cNvSpPr txBox="1">
            <a:spLocks noChangeArrowheads="1"/>
          </p:cNvSpPr>
          <p:nvPr/>
        </p:nvSpPr>
        <p:spPr bwMode="auto">
          <a:xfrm>
            <a:off x="5678835" y="5222227"/>
            <a:ext cx="1178029"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丸文松島汽船㈱では、島育ちの船の乗組員が「語り部」として、震災当日から今日までの日々をお話しします。 被災地松島・塩竈の復興を感じながらクルーズをお楽しみください。 </a:t>
            </a:r>
          </a:p>
        </p:txBody>
      </p:sp>
      <p:sp>
        <p:nvSpPr>
          <p:cNvPr id="2150" name="テキスト ボックス 95"/>
          <p:cNvSpPr txBox="1">
            <a:spLocks noChangeArrowheads="1"/>
          </p:cNvSpPr>
          <p:nvPr/>
        </p:nvSpPr>
        <p:spPr bwMode="auto">
          <a:xfrm>
            <a:off x="7770088" y="5252945"/>
            <a:ext cx="132239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800" dirty="0" smtClean="0"/>
              <a:t>本場ならでは</a:t>
            </a:r>
            <a:r>
              <a:rPr lang="ja-JP" altLang="en-US" sz="800" dirty="0"/>
              <a:t>の笹かまぼこ焼き</a:t>
            </a:r>
            <a:r>
              <a:rPr lang="ja-JP" altLang="en-US" sz="800" dirty="0" smtClean="0"/>
              <a:t>が体験</a:t>
            </a:r>
            <a:r>
              <a:rPr lang="ja-JP" altLang="en-US" sz="800" dirty="0"/>
              <a:t>できます。 </a:t>
            </a:r>
          </a:p>
          <a:p>
            <a:r>
              <a:rPr lang="ja-JP" altLang="en-US" sz="800" dirty="0" smtClean="0"/>
              <a:t>家庭</a:t>
            </a:r>
            <a:r>
              <a:rPr lang="ja-JP" altLang="en-US" sz="800" dirty="0"/>
              <a:t>では味わえない焼きたての笹か</a:t>
            </a:r>
            <a:r>
              <a:rPr lang="ja-JP" altLang="en-US" sz="800" dirty="0" smtClean="0"/>
              <a:t>まぼこをお召し上がりいただけます。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006039" y="5243420"/>
            <a:ext cx="105052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気仙沼市では、ボランティア活動の受入</a:t>
            </a:r>
            <a:r>
              <a:rPr lang="ja-JP" altLang="en-US" sz="700" dirty="0">
                <a:latin typeface="Calibri" panose="020F0502020204030204" pitchFamily="34" charset="0"/>
              </a:rPr>
              <a:t>を行っています。被災した田畑のガレキ、</a:t>
            </a:r>
            <a:r>
              <a:rPr lang="ja-JP" altLang="en-US" sz="700" dirty="0" smtClean="0">
                <a:latin typeface="Calibri" panose="020F0502020204030204" pitchFamily="34" charset="0"/>
              </a:rPr>
              <a:t>石拾いほか、コミュニティ</a:t>
            </a:r>
            <a:r>
              <a:rPr lang="ja-JP" altLang="en-US" sz="700" dirty="0">
                <a:latin typeface="Calibri" panose="020F0502020204030204" pitchFamily="34" charset="0"/>
              </a:rPr>
              <a:t>形成の支援</a:t>
            </a:r>
            <a:r>
              <a:rPr lang="ja-JP" altLang="en-US" sz="700" dirty="0" smtClean="0">
                <a:latin typeface="Calibri" panose="020F0502020204030204" pitchFamily="34" charset="0"/>
              </a:rPr>
              <a:t>活動も行って</a:t>
            </a:r>
            <a:r>
              <a:rPr lang="ja-JP" altLang="en-US" sz="700" dirty="0">
                <a:latin typeface="Calibri" panose="020F0502020204030204" pitchFamily="34" charset="0"/>
              </a:rPr>
              <a:t>います。</a:t>
            </a: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47" name="グループ化 46"/>
          <p:cNvGrpSpPr/>
          <p:nvPr/>
        </p:nvGrpSpPr>
        <p:grpSpPr>
          <a:xfrm>
            <a:off x="6803215"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テキスト ボックス 58"/>
            <p:cNvSpPr txBox="1">
              <a:spLocks noChangeArrowheads="1"/>
            </p:cNvSpPr>
            <p:nvPr/>
          </p:nvSpPr>
          <p:spPr bwMode="auto">
            <a:xfrm>
              <a:off x="7681152" y="2189155"/>
              <a:ext cx="461458"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南三陸町</a:t>
              </a:r>
              <a:endParaRPr lang="ja-JP" altLang="en-US" sz="600" dirty="0">
                <a:solidFill>
                  <a:srgbClr val="12923D"/>
                </a:solidFill>
                <a:latin typeface="Calibri" panose="020F0502020204030204" pitchFamily="34" charset="0"/>
              </a:endParaRPr>
            </a:p>
          </p:txBody>
        </p:sp>
        <p:sp>
          <p:nvSpPr>
            <p:cNvPr id="56" name="テキスト ボックス 77"/>
            <p:cNvSpPr txBox="1">
              <a:spLocks noChangeArrowheads="1"/>
            </p:cNvSpPr>
            <p:nvPr/>
          </p:nvSpPr>
          <p:spPr bwMode="auto">
            <a:xfrm>
              <a:off x="7680304" y="2384540"/>
              <a:ext cx="31725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石巻</a:t>
              </a:r>
              <a:endParaRPr lang="ja-JP" altLang="en-US" sz="600" dirty="0">
                <a:solidFill>
                  <a:srgbClr val="12923D"/>
                </a:solidFill>
                <a:latin typeface="Calibri" panose="020F0502020204030204" pitchFamily="34" charset="0"/>
              </a:endParaRPr>
            </a:p>
          </p:txBody>
        </p:sp>
        <p:cxnSp>
          <p:nvCxnSpPr>
            <p:cNvPr id="59" name="直線コネクタ 58"/>
            <p:cNvCxnSpPr>
              <a:stCxn id="68" idx="0"/>
              <a:endCxn id="63" idx="2"/>
            </p:cNvCxnSpPr>
            <p:nvPr/>
          </p:nvCxnSpPr>
          <p:spPr>
            <a:xfrm flipH="1" flipV="1">
              <a:off x="8367489" y="1956111"/>
              <a:ext cx="481414" cy="55154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172812" y="1782148"/>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気仙沼</a:t>
              </a:r>
              <a:endParaRPr lang="ja-JP" altLang="en-US" sz="600" dirty="0">
                <a:solidFill>
                  <a:srgbClr val="12923D"/>
                </a:solidFill>
                <a:latin typeface="ＭＳ Ｐゴシック" panose="020B0600070205080204" pitchFamily="34" charset="-128"/>
              </a:endParaRPr>
            </a:p>
          </p:txBody>
        </p:sp>
        <p:cxnSp>
          <p:nvCxnSpPr>
            <p:cNvPr id="64" name="直線コネクタ 63"/>
            <p:cNvCxnSpPr/>
            <p:nvPr/>
          </p:nvCxnSpPr>
          <p:spPr>
            <a:xfrm flipH="1" flipV="1">
              <a:off x="8072739" y="2304255"/>
              <a:ext cx="724273" cy="34850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629345" y="303694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685660" y="290300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592001" y="315900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0" name="円/楕円 69"/>
          <p:cNvSpPr/>
          <p:nvPr/>
        </p:nvSpPr>
        <p:spPr>
          <a:xfrm>
            <a:off x="8478597" y="278092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 name="テキスト ボックス 77"/>
          <p:cNvSpPr txBox="1">
            <a:spLocks noChangeArrowheads="1"/>
          </p:cNvSpPr>
          <p:nvPr/>
        </p:nvSpPr>
        <p:spPr bwMode="auto">
          <a:xfrm>
            <a:off x="7468805" y="1916832"/>
            <a:ext cx="4155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中尊寺</a:t>
            </a:r>
            <a:endParaRPr lang="en-US" altLang="ja-JP" sz="600" dirty="0" smtClean="0">
              <a:solidFill>
                <a:srgbClr val="12923D"/>
              </a:solidFill>
              <a:latin typeface="Calibri" panose="020F0502020204030204" pitchFamily="34" charset="0"/>
            </a:endParaRPr>
          </a:p>
          <a:p>
            <a:pPr algn="r" eaLnBrk="1" hangingPunct="1"/>
            <a:r>
              <a:rPr lang="ja-JP" altLang="en-US" sz="600" dirty="0">
                <a:solidFill>
                  <a:srgbClr val="12923D"/>
                </a:solidFill>
                <a:latin typeface="Calibri" panose="020F0502020204030204" pitchFamily="34" charset="0"/>
              </a:rPr>
              <a:t>毛越寺</a:t>
            </a:r>
          </a:p>
        </p:txBody>
      </p:sp>
      <p:cxnSp>
        <p:nvCxnSpPr>
          <p:cNvPr id="52" name="直線コネクタ 51"/>
          <p:cNvCxnSpPr/>
          <p:nvPr/>
        </p:nvCxnSpPr>
        <p:spPr>
          <a:xfrm flipH="1" flipV="1">
            <a:off x="7812360" y="2132856"/>
            <a:ext cx="692748" cy="67641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0" name="テキスト ボックス 77"/>
          <p:cNvSpPr txBox="1">
            <a:spLocks noChangeArrowheads="1"/>
          </p:cNvSpPr>
          <p:nvPr/>
        </p:nvSpPr>
        <p:spPr bwMode="auto">
          <a:xfrm>
            <a:off x="7431534" y="2955018"/>
            <a:ext cx="33855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松島</a:t>
            </a:r>
            <a:endParaRPr lang="ja-JP" altLang="en-US" sz="600" dirty="0">
              <a:solidFill>
                <a:srgbClr val="12923D"/>
              </a:solidFill>
              <a:latin typeface="Calibri" panose="020F0502020204030204" pitchFamily="34" charset="0"/>
            </a:endParaRPr>
          </a:p>
        </p:txBody>
      </p:sp>
      <p:sp>
        <p:nvSpPr>
          <p:cNvPr id="62" name="円/楕円 61"/>
          <p:cNvSpPr/>
          <p:nvPr/>
        </p:nvSpPr>
        <p:spPr>
          <a:xfrm>
            <a:off x="8484250" y="325430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83" name="直線コネクタ 82"/>
          <p:cNvCxnSpPr>
            <a:stCxn id="69" idx="1"/>
            <a:endCxn id="56" idx="3"/>
          </p:cNvCxnSpPr>
          <p:nvPr/>
        </p:nvCxnSpPr>
        <p:spPr>
          <a:xfrm flipH="1" flipV="1">
            <a:off x="7804137" y="2864644"/>
            <a:ext cx="795768" cy="30226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a:endCxn id="60" idx="3"/>
          </p:cNvCxnSpPr>
          <p:nvPr/>
        </p:nvCxnSpPr>
        <p:spPr>
          <a:xfrm flipH="1" flipV="1">
            <a:off x="7770088" y="3047351"/>
            <a:ext cx="740921" cy="23496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pic>
        <p:nvPicPr>
          <p:cNvPr id="46" name="図 45" descr="\\192.168.2.1\共有フォルダ\☆ 3 事業推進部（2017年～　）\教育旅行\まなび旅モデルコース用画像集\(3) 宮城県ｺｰｽ画像 （梅津さん）\⑦気仙沼震災ボランティア（気仙沼復興協会）.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667" y="5271662"/>
            <a:ext cx="1004941" cy="798519"/>
          </a:xfrm>
          <a:prstGeom prst="rect">
            <a:avLst/>
          </a:prstGeom>
          <a:noFill/>
          <a:ln>
            <a:noFill/>
          </a:ln>
        </p:spPr>
      </p:pic>
      <p:pic>
        <p:nvPicPr>
          <p:cNvPr id="54" name="図 53" descr="\\192.168.2.1\共有フォルダ\☆ 3 事業推進部（2017年～　）\教育旅行\まなび旅モデルコース用画像集\(3) 宮城県ｺｰｽ画像 （梅津さん）\⑦南三陸町魚業体験2（伊達な学び旅）.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23728" y="5277194"/>
            <a:ext cx="1074252" cy="787977"/>
          </a:xfrm>
          <a:prstGeom prst="rect">
            <a:avLst/>
          </a:prstGeom>
          <a:noFill/>
          <a:ln>
            <a:noFill/>
          </a:ln>
        </p:spPr>
      </p:pic>
      <p:pic>
        <p:nvPicPr>
          <p:cNvPr id="55" name="図 54" descr="\\192.168.2.1\共有フォルダ\☆ 3 事業推進部（2017年～　）\教育旅行\まなび旅モデルコース用画像集\(3) 宮城県ｺｰｽ画像 （梅津さん）\①松島遊覧船（震災語り部クルーズ2）.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05675" y="5277906"/>
            <a:ext cx="1120817" cy="786448"/>
          </a:xfrm>
          <a:prstGeom prst="rect">
            <a:avLst/>
          </a:prstGeom>
          <a:noFill/>
          <a:ln>
            <a:noFill/>
          </a:ln>
        </p:spPr>
      </p:pic>
      <p:pic>
        <p:nvPicPr>
          <p:cNvPr id="57" name="図 56" descr="\\192.168.2.1\共有フォルダ\☆ 3 事業推進部（2017年～　）\教育旅行\まなび旅モデルコース用画像集\(3) 宮城県ｺｰｽ画像 （梅津さん）\⑦笹かま焼き（武田の笹かま工場）.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897857" y="5284295"/>
            <a:ext cx="906280" cy="765268"/>
          </a:xfrm>
          <a:prstGeom prst="rect">
            <a:avLst/>
          </a:prstGeom>
          <a:noFill/>
          <a:ln>
            <a:noFill/>
          </a:ln>
        </p:spPr>
      </p:pic>
      <p:sp>
        <p:nvSpPr>
          <p:cNvPr id="42" name="テキスト ボックス 63"/>
          <p:cNvSpPr txBox="1">
            <a:spLocks noChangeArrowheads="1"/>
          </p:cNvSpPr>
          <p:nvPr/>
        </p:nvSpPr>
        <p:spPr bwMode="auto">
          <a:xfrm>
            <a:off x="3148285" y="5233666"/>
            <a:ext cx="141514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南三陸町では、観光協会主催のプログラムをはじめ様々な体験型のプログラムをご用意しております。南三陸町の特徴でもある「森・里・海そして人」の循環を学ぶことができます。</a:t>
            </a:r>
          </a:p>
        </p:txBody>
      </p:sp>
    </p:spTree>
    <p:extLst>
      <p:ext uri="{BB962C8B-B14F-4D97-AF65-F5344CB8AC3E}">
        <p14:creationId xmlns:p14="http://schemas.microsoft.com/office/powerpoint/2010/main" val="2313041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357</Words>
  <Application>Microsoft Office PowerPoint</Application>
  <PresentationFormat>画面に合わせる (4:3)</PresentationFormat>
  <Paragraphs>38</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2</cp:revision>
  <dcterms:created xsi:type="dcterms:W3CDTF">2018-03-29T05:22:58Z</dcterms:created>
  <dcterms:modified xsi:type="dcterms:W3CDTF">2018-03-29T05:26:42Z</dcterms:modified>
</cp:coreProperties>
</file>