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229538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71755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3277813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187920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372214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1764557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313119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3246954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194001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2616504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B55831-8EB3-4D46-8C24-C6695EE11DA6}"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4224479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B55831-8EB3-4D46-8C24-C6695EE11DA6}"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F6F77-12FC-40F0-9C07-B3A790FD3F44}" type="slidenum">
              <a:rPr kumimoji="1" lang="ja-JP" altLang="en-US" smtClean="0"/>
              <a:t>‹#›</a:t>
            </a:fld>
            <a:endParaRPr kumimoji="1" lang="ja-JP" altLang="en-US"/>
          </a:p>
        </p:txBody>
      </p:sp>
    </p:spTree>
    <p:extLst>
      <p:ext uri="{BB962C8B-B14F-4D97-AF65-F5344CB8AC3E}">
        <p14:creationId xmlns:p14="http://schemas.microsoft.com/office/powerpoint/2010/main" val="3057753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err="1" smtClean="0">
                <a:solidFill>
                  <a:srgbClr val="E9463F"/>
                </a:solidFill>
                <a:latin typeface="HGS創英角ｺﾞｼｯｸUB" panose="020B0900000000000000" pitchFamily="34" charset="-128"/>
                <a:ea typeface="HGS創英角ｺﾞｼｯｸUB" panose="020B0900000000000000" pitchFamily="34" charset="-128"/>
              </a:rPr>
              <a:t>なま</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はげ文化習俗体験と白神山地トレッキング</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秋田県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940411224"/>
              </p:ext>
            </p:extLst>
          </p:nvPr>
        </p:nvGraphicFramePr>
        <p:xfrm>
          <a:off x="7937" y="871844"/>
          <a:ext cx="6652295" cy="3709283"/>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766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72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各地</a:t>
                      </a:r>
                      <a:r>
                        <a:rPr kumimoji="1" lang="ja-JP" altLang="en-US"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a:ln>
                            <a:noFill/>
                          </a:ln>
                          <a:solidFill>
                            <a:schemeClr val="tx1"/>
                          </a:solidFill>
                          <a:effectLst/>
                          <a:latin typeface="+mn-ea"/>
                          <a:ea typeface="+mn-ea"/>
                        </a:rPr>
                        <a:t>昼食）＝</a:t>
                      </a:r>
                      <a:r>
                        <a:rPr kumimoji="1" lang="ja-JP" altLang="en-US" sz="900" b="0" i="0" u="none" strike="noStrike" cap="none" normalizeH="0" baseline="0" dirty="0" smtClean="0">
                          <a:ln>
                            <a:noFill/>
                          </a:ln>
                          <a:solidFill>
                            <a:schemeClr val="tx1"/>
                          </a:solidFill>
                          <a:effectLst/>
                          <a:latin typeface="+mn-ea"/>
                          <a:ea typeface="+mn-ea"/>
                        </a:rPr>
                        <a:t>＝角館武家屋敷自主研修＝＝（</a:t>
                      </a:r>
                      <a:r>
                        <a:rPr kumimoji="1" lang="en-US" altLang="ja-JP" sz="900" b="0" i="0" u="none" strike="noStrike" cap="none" normalizeH="0" baseline="0" dirty="0" smtClean="0">
                          <a:ln>
                            <a:noFill/>
                          </a:ln>
                          <a:solidFill>
                            <a:schemeClr val="tx1"/>
                          </a:solidFill>
                          <a:effectLst/>
                          <a:latin typeface="+mn-ea"/>
                          <a:ea typeface="+mn-ea"/>
                        </a:rPr>
                        <a:t>110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（夕食／男鹿</a:t>
                      </a:r>
                      <a:r>
                        <a:rPr kumimoji="1" lang="ja-JP" altLang="en-US" sz="900" b="0" i="0" u="none" strike="noStrike" cap="none" normalizeH="0" baseline="0" dirty="0" smtClean="0">
                          <a:ln>
                            <a:noFill/>
                          </a:ln>
                          <a:solidFill>
                            <a:schemeClr val="tx1"/>
                          </a:solidFill>
                          <a:effectLst/>
                          <a:latin typeface="+mn-ea"/>
                          <a:ea typeface="+mn-ea"/>
                        </a:rPr>
                        <a:t>温泉）＝＝男鹿真山伝承館＝</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＝＝男鹿地域泊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秋田県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男鹿地域</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72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宿泊地＝＝コース別研修（ジオパーク探検・男鹿水族館・石油備蓄基地・大潟村干拓博物館コースより選択）</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smtClean="0">
                          <a:ln>
                            <a:noFill/>
                          </a:ln>
                          <a:solidFill>
                            <a:schemeClr val="tx1"/>
                          </a:solidFill>
                          <a:effectLst/>
                          <a:latin typeface="+mn-ea"/>
                          <a:ea typeface="+mn-ea"/>
                        </a:rPr>
                        <a:t>（夕食／男鹿</a:t>
                      </a:r>
                      <a:r>
                        <a:rPr kumimoji="1" lang="ja-JP" altLang="en-US" sz="900" b="0" i="0" u="none" strike="noStrike" cap="none" normalizeH="0" baseline="0" dirty="0" smtClean="0">
                          <a:ln>
                            <a:noFill/>
                          </a:ln>
                          <a:solidFill>
                            <a:schemeClr val="tx1"/>
                          </a:solidFill>
                          <a:effectLst/>
                          <a:latin typeface="+mn-ea"/>
                          <a:ea typeface="+mn-ea"/>
                        </a:rPr>
                        <a:t>温泉）・・・・</a:t>
                      </a:r>
                      <a:r>
                        <a:rPr kumimoji="1" lang="ja-JP" altLang="en-US" sz="900" b="0" i="0" u="none" strike="noStrike" cap="none" normalizeH="0" baseline="0" dirty="0" err="1" smtClean="0">
                          <a:ln>
                            <a:noFill/>
                          </a:ln>
                          <a:solidFill>
                            <a:schemeClr val="tx1"/>
                          </a:solidFill>
                          <a:effectLst/>
                          <a:latin typeface="+mn-ea"/>
                          <a:ea typeface="+mn-ea"/>
                        </a:rPr>
                        <a:t>なま</a:t>
                      </a:r>
                      <a:r>
                        <a:rPr kumimoji="1" lang="ja-JP" altLang="en-US" sz="900" b="0" i="0" u="none" strike="noStrike" cap="none" normalizeH="0" baseline="0" dirty="0" smtClean="0">
                          <a:ln>
                            <a:noFill/>
                          </a:ln>
                          <a:solidFill>
                            <a:schemeClr val="tx1"/>
                          </a:solidFill>
                          <a:effectLst/>
                          <a:latin typeface="+mn-ea"/>
                          <a:ea typeface="+mn-ea"/>
                        </a:rPr>
                        <a:t>はげ太鼓鑑賞・・・・男鹿地域泊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秋田県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男鹿地域</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72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宿泊地</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分）＝＝旧料亭金勇（かねゆう）＝＝（</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分）＝＝あきた白神体験センター（トレッキング／</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dirty="0">
                          <a:ln>
                            <a:noFill/>
                          </a:ln>
                          <a:solidFill>
                            <a:schemeClr val="tx1"/>
                          </a:solidFill>
                          <a:effectLst/>
                          <a:latin typeface="+mn-ea"/>
                          <a:ea typeface="+mn-ea"/>
                        </a:rPr>
                        <a:t>＝＝各地</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653716"/>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2" name="グループ化 1"/>
          <p:cNvGrpSpPr/>
          <p:nvPr/>
        </p:nvGrpSpPr>
        <p:grpSpPr>
          <a:xfrm>
            <a:off x="22043" y="5004104"/>
            <a:ext cx="2288464" cy="1072907"/>
            <a:chOff x="3458" y="5009855"/>
            <a:chExt cx="2288464" cy="1072907"/>
          </a:xfrm>
        </p:grpSpPr>
        <p:sp>
          <p:nvSpPr>
            <p:cNvPr id="90"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男鹿真山伝承館</a:t>
              </a:r>
              <a:endParaRPr lang="en-US" altLang="ja-JP" sz="1000" b="1" dirty="0">
                <a:latin typeface="Calibri" panose="020F0502020204030204" pitchFamily="34" charset="0"/>
              </a:endParaRPr>
            </a:p>
          </p:txBody>
        </p:sp>
        <p:sp>
          <p:nvSpPr>
            <p:cNvPr id="94" name="正方形/長方形 93"/>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1" name="テキスト ボックス 34"/>
            <p:cNvSpPr txBox="1">
              <a:spLocks noChangeArrowheads="1"/>
            </p:cNvSpPr>
            <p:nvPr/>
          </p:nvSpPr>
          <p:spPr bwMode="auto">
            <a:xfrm>
              <a:off x="1110739" y="5268527"/>
              <a:ext cx="1181183"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男鹿</a:t>
              </a:r>
              <a:r>
                <a:rPr lang="ja-JP" altLang="en-US" sz="700" dirty="0">
                  <a:latin typeface="Calibri" panose="020F0502020204030204" pitchFamily="34" charset="0"/>
                </a:rPr>
                <a:t>地方</a:t>
              </a:r>
              <a:r>
                <a:rPr lang="ja-JP" altLang="en-US" sz="700" dirty="0" smtClean="0">
                  <a:latin typeface="Calibri" panose="020F0502020204030204" pitchFamily="34" charset="0"/>
                </a:rPr>
                <a:t>の曲家</a:t>
              </a:r>
              <a:r>
                <a:rPr lang="ja-JP" altLang="en-US" sz="700" dirty="0">
                  <a:latin typeface="Calibri" panose="020F0502020204030204" pitchFamily="34" charset="0"/>
                </a:rPr>
                <a:t>民家で、真山地区で大晦日に行われる</a:t>
              </a:r>
              <a:r>
                <a:rPr lang="ja-JP" altLang="en-US" sz="700" dirty="0" err="1">
                  <a:latin typeface="Calibri" panose="020F0502020204030204" pitchFamily="34" charset="0"/>
                </a:rPr>
                <a:t>なま</a:t>
              </a:r>
              <a:r>
                <a:rPr lang="ja-JP" altLang="en-US" sz="700" dirty="0">
                  <a:latin typeface="Calibri" panose="020F0502020204030204" pitchFamily="34" charset="0"/>
                </a:rPr>
                <a:t>はげ行事を</a:t>
              </a:r>
              <a:r>
                <a:rPr lang="ja-JP" altLang="en-US" sz="700" dirty="0" smtClean="0">
                  <a:latin typeface="Calibri" panose="020F0502020204030204" pitchFamily="34" charset="0"/>
                </a:rPr>
                <a:t>再現。文化</a:t>
              </a:r>
              <a:r>
                <a:rPr lang="ja-JP" altLang="en-US" sz="700" dirty="0">
                  <a:latin typeface="Calibri" panose="020F0502020204030204" pitchFamily="34" charset="0"/>
                </a:rPr>
                <a:t>、習俗をあわせて体験することで、その理解</a:t>
              </a:r>
              <a:r>
                <a:rPr lang="ja-JP" altLang="en-US" sz="700" dirty="0" smtClean="0">
                  <a:latin typeface="Calibri" panose="020F0502020204030204" pitchFamily="34" charset="0"/>
                </a:rPr>
                <a:t>を深めることができます。</a:t>
              </a:r>
              <a:endParaRPr lang="ja-JP" altLang="en-US" sz="700" dirty="0">
                <a:latin typeface="Calibri" panose="020F0502020204030204" pitchFamily="34" charset="0"/>
              </a:endParaRPr>
            </a:p>
          </p:txBody>
        </p:sp>
      </p:grpSp>
      <p:grpSp>
        <p:nvGrpSpPr>
          <p:cNvPr id="8" name="グループ化 7"/>
          <p:cNvGrpSpPr/>
          <p:nvPr/>
        </p:nvGrpSpPr>
        <p:grpSpPr>
          <a:xfrm>
            <a:off x="6858000" y="5004539"/>
            <a:ext cx="2286001" cy="1076749"/>
            <a:chOff x="6858000" y="5004539"/>
            <a:chExt cx="2286001" cy="1076749"/>
          </a:xfrm>
        </p:grpSpPr>
        <p:sp>
          <p:nvSpPr>
            <p:cNvPr id="93"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あきた白神体験センター</a:t>
              </a:r>
              <a:endParaRPr lang="en-US" altLang="ja-JP" sz="1000" b="1" dirty="0">
                <a:latin typeface="Calibri" panose="020F0502020204030204" pitchFamily="34" charset="0"/>
              </a:endParaRPr>
            </a:p>
          </p:txBody>
        </p:sp>
        <p:sp>
          <p:nvSpPr>
            <p:cNvPr id="97" name="正方形/長方形 96"/>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0" name="テキスト ボックス 95"/>
            <p:cNvSpPr txBox="1">
              <a:spLocks noChangeArrowheads="1"/>
            </p:cNvSpPr>
            <p:nvPr/>
          </p:nvSpPr>
          <p:spPr bwMode="auto">
            <a:xfrm>
              <a:off x="7552580" y="5248555"/>
              <a:ext cx="159142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世界自然遺産・白神山地で天然のブナ林をトレッキング</a:t>
              </a:r>
              <a:r>
                <a:rPr lang="ja-JP" altLang="en-US" sz="700" dirty="0" smtClean="0">
                  <a:latin typeface="Calibri" panose="020F0502020204030204" pitchFamily="34" charset="0"/>
                </a:rPr>
                <a:t>。一年</a:t>
              </a:r>
              <a:r>
                <a:rPr lang="ja-JP" altLang="en-US" sz="700" dirty="0">
                  <a:latin typeface="Calibri" panose="020F0502020204030204" pitchFamily="34" charset="0"/>
                </a:rPr>
                <a:t>を通じ様々な表情を見ることが出来ます。</a:t>
              </a:r>
            </a:p>
            <a:p>
              <a:r>
                <a:rPr lang="ja-JP" altLang="en-US" sz="700" dirty="0">
                  <a:latin typeface="Calibri" panose="020F0502020204030204" pitchFamily="34" charset="0"/>
                </a:rPr>
                <a:t>　自然豊かなフィールドで五感をフルに使い、動植物たちを豊かに育んだ奥深い自然に触れ合います。</a:t>
              </a:r>
            </a:p>
          </p:txBody>
        </p:sp>
      </p:grpSp>
      <p:grpSp>
        <p:nvGrpSpPr>
          <p:cNvPr id="5" name="グループ化 4"/>
          <p:cNvGrpSpPr/>
          <p:nvPr/>
        </p:nvGrpSpPr>
        <p:grpSpPr>
          <a:xfrm>
            <a:off x="4575916" y="5003388"/>
            <a:ext cx="2298881" cy="1071562"/>
            <a:chOff x="2289100" y="5009726"/>
            <a:chExt cx="2298881" cy="1071562"/>
          </a:xfrm>
        </p:grpSpPr>
        <p:sp>
          <p:nvSpPr>
            <p:cNvPr id="91"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旧料亭金勇（かねゆう）</a:t>
              </a:r>
              <a:endParaRPr lang="en-US" altLang="ja-JP" sz="1000" b="1" dirty="0">
                <a:latin typeface="Calibri" panose="020F0502020204030204" pitchFamily="34" charset="0"/>
              </a:endParaRPr>
            </a:p>
          </p:txBody>
        </p:sp>
        <p:sp>
          <p:nvSpPr>
            <p:cNvPr id="95" name="正方形/長方形 9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8" name="テキスト ボックス 34"/>
            <p:cNvSpPr txBox="1">
              <a:spLocks noChangeArrowheads="1"/>
            </p:cNvSpPr>
            <p:nvPr/>
          </p:nvSpPr>
          <p:spPr bwMode="auto">
            <a:xfrm>
              <a:off x="3488517" y="5248555"/>
              <a:ext cx="109946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豪壮</a:t>
              </a:r>
              <a:r>
                <a:rPr lang="ja-JP" altLang="en-US" sz="700" dirty="0">
                  <a:latin typeface="Calibri" panose="020F0502020204030204" pitchFamily="34" charset="0"/>
                </a:rPr>
                <a:t>な造りと優雅な景観が近代能代の文化と木材加工技術の繁栄を伝える歴史的な建造物として、国の有形文化財に登録</a:t>
              </a:r>
              <a:r>
                <a:rPr lang="ja-JP" altLang="en-US" sz="700" dirty="0" smtClean="0">
                  <a:latin typeface="Calibri" panose="020F0502020204030204" pitchFamily="34" charset="0"/>
                </a:rPr>
                <a:t>されています</a:t>
              </a:r>
              <a:r>
                <a:rPr lang="ja-JP" altLang="en-US" sz="700" dirty="0">
                  <a:latin typeface="Calibri" panose="020F0502020204030204" pitchFamily="34" charset="0"/>
                </a:rPr>
                <a:t>。</a:t>
              </a:r>
            </a:p>
          </p:txBody>
        </p:sp>
      </p:grpSp>
      <p:pic>
        <p:nvPicPr>
          <p:cNvPr id="47" name="図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453" y="5291274"/>
            <a:ext cx="1120113" cy="743034"/>
          </a:xfrm>
          <a:prstGeom prst="rect">
            <a:avLst/>
          </a:prstGeom>
          <a:ln>
            <a:noFill/>
          </a:ln>
          <a:effectLst/>
        </p:spPr>
      </p:pic>
      <p:grpSp>
        <p:nvGrpSpPr>
          <p:cNvPr id="187" name="グループ化 186"/>
          <p:cNvGrpSpPr/>
          <p:nvPr/>
        </p:nvGrpSpPr>
        <p:grpSpPr>
          <a:xfrm>
            <a:off x="6805268" y="865325"/>
            <a:ext cx="2224344" cy="3715803"/>
            <a:chOff x="6805268" y="865325"/>
            <a:chExt cx="2224344" cy="3715803"/>
          </a:xfrm>
        </p:grpSpPr>
        <p:grpSp>
          <p:nvGrpSpPr>
            <p:cNvPr id="188" name="グループ化 187"/>
            <p:cNvGrpSpPr/>
            <p:nvPr/>
          </p:nvGrpSpPr>
          <p:grpSpPr>
            <a:xfrm>
              <a:off x="6805268" y="865325"/>
              <a:ext cx="2224344" cy="3715803"/>
              <a:chOff x="7059613" y="571500"/>
              <a:chExt cx="2084387" cy="3500438"/>
            </a:xfrm>
          </p:grpSpPr>
          <p:sp>
            <p:nvSpPr>
              <p:cNvPr id="200"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201"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2" name="テキスト ボックス 58"/>
              <p:cNvSpPr txBox="1">
                <a:spLocks noChangeArrowheads="1"/>
              </p:cNvSpPr>
              <p:nvPr/>
            </p:nvSpPr>
            <p:spPr bwMode="auto">
              <a:xfrm>
                <a:off x="7126134" y="1610115"/>
                <a:ext cx="677766"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男鹿真山伝承館</a:t>
                </a:r>
                <a:endParaRPr lang="ja-JP" altLang="en-US" sz="600" dirty="0">
                  <a:solidFill>
                    <a:srgbClr val="12923D"/>
                  </a:solidFill>
                  <a:latin typeface="Calibri" panose="020F0502020204030204" pitchFamily="34" charset="0"/>
                </a:endParaRPr>
              </a:p>
            </p:txBody>
          </p:sp>
          <p:cxnSp>
            <p:nvCxnSpPr>
              <p:cNvPr id="205" name="直線コネクタ 204"/>
              <p:cNvCxnSpPr>
                <a:stCxn id="190" idx="3"/>
              </p:cNvCxnSpPr>
              <p:nvPr/>
            </p:nvCxnSpPr>
            <p:spPr>
              <a:xfrm flipH="1">
                <a:off x="7915301" y="2207346"/>
                <a:ext cx="387107" cy="24842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206" name="テキスト ボックス 85"/>
              <p:cNvSpPr txBox="1">
                <a:spLocks noChangeArrowheads="1"/>
              </p:cNvSpPr>
              <p:nvPr/>
            </p:nvSpPr>
            <p:spPr bwMode="auto">
              <a:xfrm>
                <a:off x="7389648" y="2440319"/>
                <a:ext cx="605663"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角館武家屋敷</a:t>
                </a:r>
                <a:endParaRPr lang="ja-JP" altLang="en-US" sz="600" dirty="0">
                  <a:solidFill>
                    <a:srgbClr val="12923D"/>
                  </a:solidFill>
                  <a:latin typeface="Calibri" panose="020F0502020204030204" pitchFamily="34" charset="0"/>
                </a:endParaRPr>
              </a:p>
            </p:txBody>
          </p:sp>
          <p:cxnSp>
            <p:nvCxnSpPr>
              <p:cNvPr id="207" name="直線コネクタ 206"/>
              <p:cNvCxnSpPr>
                <a:stCxn id="189" idx="1"/>
              </p:cNvCxnSpPr>
              <p:nvPr/>
            </p:nvCxnSpPr>
            <p:spPr>
              <a:xfrm flipH="1" flipV="1">
                <a:off x="7616350" y="1765566"/>
                <a:ext cx="449679" cy="18147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208" name="テキスト ボックス 119"/>
              <p:cNvSpPr txBox="1">
                <a:spLocks noChangeArrowheads="1"/>
              </p:cNvSpPr>
              <p:nvPr/>
            </p:nvSpPr>
            <p:spPr bwMode="auto">
              <a:xfrm>
                <a:off x="7128349" y="1983047"/>
                <a:ext cx="751372"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男鹿水族館（</a:t>
                </a:r>
                <a:r>
                  <a:rPr lang="en-US" altLang="ja-JP" sz="600" dirty="0" smtClean="0">
                    <a:solidFill>
                      <a:srgbClr val="12923D"/>
                    </a:solidFill>
                    <a:latin typeface="ＭＳ Ｐゴシック" panose="020B0600070205080204" pitchFamily="34" charset="-128"/>
                  </a:rPr>
                  <a:t>GAO</a:t>
                </a:r>
                <a:r>
                  <a:rPr lang="ja-JP" altLang="en-US" sz="600" dirty="0" smtClean="0">
                    <a:solidFill>
                      <a:srgbClr val="12923D"/>
                    </a:solidFill>
                    <a:latin typeface="ＭＳ Ｐゴシック" panose="020B0600070205080204" pitchFamily="34" charset="-128"/>
                  </a:rPr>
                  <a:t>）</a:t>
                </a:r>
                <a:endParaRPr lang="ja-JP" altLang="en-US" sz="600" dirty="0">
                  <a:solidFill>
                    <a:srgbClr val="12923D"/>
                  </a:solidFill>
                  <a:latin typeface="ＭＳ Ｐゴシック" panose="020B0600070205080204" pitchFamily="34" charset="-128"/>
                </a:endParaRPr>
              </a:p>
            </p:txBody>
          </p:sp>
          <p:cxnSp>
            <p:nvCxnSpPr>
              <p:cNvPr id="209" name="直線コネクタ 208"/>
              <p:cNvCxnSpPr>
                <a:stCxn id="192" idx="2"/>
              </p:cNvCxnSpPr>
              <p:nvPr/>
            </p:nvCxnSpPr>
            <p:spPr>
              <a:xfrm flipH="1">
                <a:off x="7801593" y="2026577"/>
                <a:ext cx="203120" cy="4345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210" name="角丸四角形 209"/>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189" name="円/楕円 188"/>
            <p:cNvSpPr/>
            <p:nvPr/>
          </p:nvSpPr>
          <p:spPr>
            <a:xfrm>
              <a:off x="7871356" y="231758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0" name="円/楕円 189"/>
            <p:cNvSpPr/>
            <p:nvPr/>
          </p:nvSpPr>
          <p:spPr>
            <a:xfrm>
              <a:off x="8123606" y="255574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2" name="円/楕円 191"/>
            <p:cNvSpPr/>
            <p:nvPr/>
          </p:nvSpPr>
          <p:spPr>
            <a:xfrm>
              <a:off x="7813828" y="238293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3" name="円/楕円 192"/>
            <p:cNvSpPr/>
            <p:nvPr/>
          </p:nvSpPr>
          <p:spPr>
            <a:xfrm>
              <a:off x="7810755" y="232896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4" name="テキスト ボックス 58"/>
            <p:cNvSpPr txBox="1">
              <a:spLocks noChangeArrowheads="1"/>
            </p:cNvSpPr>
            <p:nvPr/>
          </p:nvSpPr>
          <p:spPr bwMode="auto">
            <a:xfrm>
              <a:off x="6876256" y="2212321"/>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男鹿温泉</a:t>
              </a:r>
              <a:endParaRPr lang="ja-JP" altLang="en-US" sz="600" dirty="0">
                <a:solidFill>
                  <a:srgbClr val="12923D"/>
                </a:solidFill>
                <a:latin typeface="Calibri" panose="020F0502020204030204" pitchFamily="34" charset="0"/>
              </a:endParaRPr>
            </a:p>
          </p:txBody>
        </p:sp>
        <p:sp>
          <p:nvSpPr>
            <p:cNvPr id="195" name="円/楕円 194"/>
            <p:cNvSpPr/>
            <p:nvPr/>
          </p:nvSpPr>
          <p:spPr>
            <a:xfrm>
              <a:off x="7885767" y="236428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6" name="テキスト ボックス 58"/>
            <p:cNvSpPr txBox="1">
              <a:spLocks noChangeArrowheads="1"/>
            </p:cNvSpPr>
            <p:nvPr/>
          </p:nvSpPr>
          <p:spPr bwMode="auto">
            <a:xfrm>
              <a:off x="7287174" y="2492896"/>
              <a:ext cx="53412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寒風山</a:t>
              </a:r>
              <a:endParaRPr lang="en-US" altLang="ja-JP" sz="600" dirty="0" smtClean="0">
                <a:solidFill>
                  <a:srgbClr val="12923D"/>
                </a:solidFill>
                <a:latin typeface="Calibri" panose="020F0502020204030204" pitchFamily="34" charset="0"/>
              </a:endParaRPr>
            </a:p>
            <a:p>
              <a:pPr eaLnBrk="1" hangingPunct="1"/>
              <a:r>
                <a:rPr lang="ja-JP" altLang="en-US" sz="600" dirty="0" smtClean="0">
                  <a:solidFill>
                    <a:srgbClr val="12923D"/>
                  </a:solidFill>
                  <a:latin typeface="Calibri" panose="020F0502020204030204" pitchFamily="34" charset="0"/>
                </a:rPr>
                <a:t>（ｼﾞｵﾊﾟｰｸ）</a:t>
              </a:r>
              <a:endParaRPr lang="ja-JP" altLang="en-US" sz="600" dirty="0">
                <a:solidFill>
                  <a:srgbClr val="12923D"/>
                </a:solidFill>
                <a:latin typeface="Calibri" panose="020F0502020204030204" pitchFamily="34" charset="0"/>
              </a:endParaRPr>
            </a:p>
          </p:txBody>
        </p:sp>
        <p:sp>
          <p:nvSpPr>
            <p:cNvPr id="197" name="円/楕円 196"/>
            <p:cNvSpPr/>
            <p:nvPr/>
          </p:nvSpPr>
          <p:spPr>
            <a:xfrm>
              <a:off x="7948273" y="227498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198" name="直線コネクタ 197"/>
            <p:cNvCxnSpPr/>
            <p:nvPr/>
          </p:nvCxnSpPr>
          <p:spPr>
            <a:xfrm flipH="1" flipV="1">
              <a:off x="7462130" y="1927163"/>
              <a:ext cx="498374" cy="36869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199" name="テキスト ボックス 58"/>
            <p:cNvSpPr txBox="1">
              <a:spLocks noChangeArrowheads="1"/>
            </p:cNvSpPr>
            <p:nvPr/>
          </p:nvSpPr>
          <p:spPr bwMode="auto">
            <a:xfrm>
              <a:off x="6834067" y="1783175"/>
              <a:ext cx="80021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大潟村干拓博物館</a:t>
              </a:r>
              <a:endParaRPr lang="ja-JP" altLang="en-US" sz="600" dirty="0">
                <a:solidFill>
                  <a:srgbClr val="12923D"/>
                </a:solidFill>
                <a:latin typeface="Calibri" panose="020F0502020204030204" pitchFamily="34" charset="0"/>
              </a:endParaRPr>
            </a:p>
          </p:txBody>
        </p:sp>
      </p:grpSp>
      <p:cxnSp>
        <p:nvCxnSpPr>
          <p:cNvPr id="211" name="直線コネクタ 210"/>
          <p:cNvCxnSpPr>
            <a:stCxn id="193" idx="2"/>
            <a:endCxn id="194" idx="3"/>
          </p:cNvCxnSpPr>
          <p:nvPr/>
        </p:nvCxnSpPr>
        <p:spPr>
          <a:xfrm flipH="1" flipV="1">
            <a:off x="7368699" y="2304654"/>
            <a:ext cx="442056" cy="5129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212" name="直線コネクタ 211"/>
          <p:cNvCxnSpPr>
            <a:stCxn id="195" idx="3"/>
          </p:cNvCxnSpPr>
          <p:nvPr/>
        </p:nvCxnSpPr>
        <p:spPr>
          <a:xfrm flipH="1">
            <a:off x="7606339" y="2410351"/>
            <a:ext cx="287332" cy="16103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grpSp>
        <p:nvGrpSpPr>
          <p:cNvPr id="19" name="グループ化 18"/>
          <p:cNvGrpSpPr/>
          <p:nvPr/>
        </p:nvGrpSpPr>
        <p:grpSpPr>
          <a:xfrm>
            <a:off x="2343393" y="5005631"/>
            <a:ext cx="2156598" cy="1076749"/>
            <a:chOff x="2343393" y="4991001"/>
            <a:chExt cx="2379688" cy="1076749"/>
          </a:xfrm>
        </p:grpSpPr>
        <p:grpSp>
          <p:nvGrpSpPr>
            <p:cNvPr id="6" name="グループ化 5"/>
            <p:cNvGrpSpPr/>
            <p:nvPr/>
          </p:nvGrpSpPr>
          <p:grpSpPr>
            <a:xfrm>
              <a:off x="2343393" y="4991001"/>
              <a:ext cx="2379688" cy="1076749"/>
              <a:chOff x="4571108" y="5004539"/>
              <a:chExt cx="2379688" cy="1076749"/>
            </a:xfrm>
          </p:grpSpPr>
          <p:sp>
            <p:nvSpPr>
              <p:cNvPr id="92" name="テキスト ボックス 77"/>
              <p:cNvSpPr txBox="1">
                <a:spLocks noChangeArrowheads="1"/>
              </p:cNvSpPr>
              <p:nvPr/>
            </p:nvSpPr>
            <p:spPr bwMode="auto">
              <a:xfrm>
                <a:off x="4571108" y="5007146"/>
                <a:ext cx="2379688" cy="25497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男鹿水族館（ＧＡＯ）</a:t>
                </a:r>
                <a:endParaRPr lang="en-US" altLang="ja-JP" sz="1000" b="1" dirty="0">
                  <a:latin typeface="Calibri" panose="020F0502020204030204" pitchFamily="34" charset="0"/>
                </a:endParaRPr>
              </a:p>
            </p:txBody>
          </p:sp>
          <p:sp>
            <p:nvSpPr>
              <p:cNvPr id="96" name="正方形/長方形 95"/>
              <p:cNvSpPr/>
              <p:nvPr/>
            </p:nvSpPr>
            <p:spPr>
              <a:xfrm>
                <a:off x="4579720" y="5004539"/>
                <a:ext cx="2371076"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9" name="テキスト ボックス 63"/>
              <p:cNvSpPr txBox="1">
                <a:spLocks noChangeArrowheads="1"/>
              </p:cNvSpPr>
              <p:nvPr/>
            </p:nvSpPr>
            <p:spPr bwMode="auto">
              <a:xfrm>
                <a:off x="5259247" y="5248555"/>
                <a:ext cx="169154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普段は見ることができない水族館の裏側を飼育スタッフの解説付きでガイドします。男鹿水族館ＧＡＯや男鹿の海を見学し、生命の源である海について学べます</a:t>
                </a:r>
                <a:r>
                  <a:rPr lang="ja-JP" altLang="en-US" sz="700" dirty="0" smtClean="0">
                    <a:latin typeface="Calibri" panose="020F0502020204030204" pitchFamily="34" charset="0"/>
                  </a:rPr>
                  <a:t>。</a:t>
                </a:r>
                <a:endParaRPr lang="en-US" altLang="ja-JP" sz="700" dirty="0" smtClean="0">
                  <a:latin typeface="Calibri" panose="020F0502020204030204" pitchFamily="34" charset="0"/>
                </a:endParaRPr>
              </a:p>
              <a:p>
                <a:r>
                  <a:rPr lang="ja-JP" altLang="en-US" sz="700" dirty="0" smtClean="0">
                    <a:latin typeface="Calibri" panose="020F0502020204030204" pitchFamily="34" charset="0"/>
                  </a:rPr>
                  <a:t>（写真：シロクマ</a:t>
                </a:r>
                <a:r>
                  <a:rPr lang="ja-JP" altLang="en-US" sz="700" dirty="0">
                    <a:latin typeface="Calibri" panose="020F0502020204030204" pitchFamily="34" charset="0"/>
                  </a:rPr>
                  <a:t>豪</a:t>
                </a:r>
                <a:r>
                  <a:rPr lang="ja-JP" altLang="en-US" sz="700" dirty="0" smtClean="0">
                    <a:latin typeface="Calibri" panose="020F0502020204030204" pitchFamily="34" charset="0"/>
                  </a:rPr>
                  <a:t>太）</a:t>
                </a:r>
                <a:endParaRPr lang="ja-JP" altLang="en-US" sz="700" dirty="0">
                  <a:latin typeface="Calibri" panose="020F0502020204030204" pitchFamily="34" charset="0"/>
                </a:endParaRPr>
              </a:p>
            </p:txBody>
          </p:sp>
        </p:grpSp>
        <p:pic>
          <p:nvPicPr>
            <p:cNvPr id="51" name="図 5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443840" y="5291275"/>
              <a:ext cx="581819" cy="759402"/>
            </a:xfrm>
            <a:prstGeom prst="rect">
              <a:avLst/>
            </a:prstGeom>
            <a:ln>
              <a:noFill/>
            </a:ln>
            <a:effectLst/>
            <a:extLst>
              <a:ext uri="{909E8E84-426E-40DD-AFC4-6F175D3DCCD1}">
                <a14:hiddenFill xmlns:a14="http://schemas.microsoft.com/office/drawing/2010/main">
                  <a:solidFill>
                    <a:srgbClr val="FFFFFF"/>
                  </a:solidFill>
                </a14:hiddenFill>
              </a:ext>
            </a:extLst>
          </p:spPr>
        </p:pic>
      </p:grpSp>
      <p:cxnSp>
        <p:nvCxnSpPr>
          <p:cNvPr id="52" name="直線コネクタ 51"/>
          <p:cNvCxnSpPr>
            <a:stCxn id="54" idx="1"/>
          </p:cNvCxnSpPr>
          <p:nvPr/>
        </p:nvCxnSpPr>
        <p:spPr>
          <a:xfrm flipH="1" flipV="1">
            <a:off x="7368699" y="1684449"/>
            <a:ext cx="582359" cy="50878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3" name="テキスト ボックス 77"/>
          <p:cNvSpPr txBox="1">
            <a:spLocks noChangeArrowheads="1"/>
          </p:cNvSpPr>
          <p:nvPr/>
        </p:nvSpPr>
        <p:spPr bwMode="auto">
          <a:xfrm>
            <a:off x="6983193" y="1499783"/>
            <a:ext cx="56938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旧料亭金勇</a:t>
            </a:r>
            <a:endParaRPr lang="en-US" altLang="ja-JP" sz="600" dirty="0" smtClean="0">
              <a:solidFill>
                <a:srgbClr val="12923D"/>
              </a:solidFill>
              <a:latin typeface="Calibri" panose="020F0502020204030204" pitchFamily="34" charset="0"/>
            </a:endParaRPr>
          </a:p>
        </p:txBody>
      </p:sp>
      <p:sp>
        <p:nvSpPr>
          <p:cNvPr id="54" name="円/楕円 53"/>
          <p:cNvSpPr/>
          <p:nvPr/>
        </p:nvSpPr>
        <p:spPr>
          <a:xfrm>
            <a:off x="7943154" y="218533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60" name="直線コネクタ 59"/>
          <p:cNvCxnSpPr>
            <a:stCxn id="62" idx="1"/>
          </p:cNvCxnSpPr>
          <p:nvPr/>
        </p:nvCxnSpPr>
        <p:spPr>
          <a:xfrm flipH="1" flipV="1">
            <a:off x="7552580" y="1499783"/>
            <a:ext cx="408878" cy="59216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1" name="テキスト ボックス 77"/>
          <p:cNvSpPr txBox="1">
            <a:spLocks noChangeArrowheads="1"/>
          </p:cNvSpPr>
          <p:nvPr/>
        </p:nvSpPr>
        <p:spPr bwMode="auto">
          <a:xfrm>
            <a:off x="6855791" y="1335818"/>
            <a:ext cx="108395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あきた白神ビジターセンター</a:t>
            </a:r>
            <a:endParaRPr lang="en-US" altLang="ja-JP" sz="600" dirty="0" smtClean="0">
              <a:solidFill>
                <a:srgbClr val="12923D"/>
              </a:solidFill>
              <a:latin typeface="Calibri" panose="020F0502020204030204" pitchFamily="34" charset="0"/>
            </a:endParaRPr>
          </a:p>
        </p:txBody>
      </p:sp>
      <p:sp>
        <p:nvSpPr>
          <p:cNvPr id="62" name="円/楕円 61"/>
          <p:cNvSpPr/>
          <p:nvPr/>
        </p:nvSpPr>
        <p:spPr>
          <a:xfrm>
            <a:off x="7953554" y="208404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69" name="図 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3397" y="5288174"/>
            <a:ext cx="1177095" cy="74613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70" name="図 6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09139" y="5280542"/>
            <a:ext cx="643441" cy="753766"/>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68006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345</Words>
  <Application>Microsoft Office PowerPoint</Application>
  <PresentationFormat>画面に合わせる (4:3)</PresentationFormat>
  <Paragraphs>42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2018-03-29T05:44:34Z</dcterms:created>
  <dcterms:modified xsi:type="dcterms:W3CDTF">2018-03-29T05:45:11Z</dcterms:modified>
</cp:coreProperties>
</file>