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1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223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05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46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620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856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84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293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86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96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86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960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4C154-F260-4B2D-8F7B-600E044BBF1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060EF-F501-49AC-AB2F-90BEDD3990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32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なまはげ文化習俗体験と生産量日本一じゅんさい摘み体験</a:t>
            </a:r>
            <a:r>
              <a:rPr lang="en-US" altLang="ja-JP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秋田県</a:t>
            </a:r>
            <a:r>
              <a:rPr lang="en-US" altLang="ja-JP" sz="140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828089"/>
              </p:ext>
            </p:extLst>
          </p:nvPr>
        </p:nvGraphicFramePr>
        <p:xfrm>
          <a:off x="7937" y="871844"/>
          <a:ext cx="6652295" cy="3709283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776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7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＝角館武家屋敷自主研修＝＝（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（夕食／男鹿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温泉）＝＝男鹿真山伝承館＝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＝＝男鹿地域泊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男鹿地域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7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宿泊地＝＝コース別研修（ジオパーク探検・男鹿水族館・石油備蓄基地・大潟村干拓博物館コースより選択）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（夕食／男鹿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温泉）・・・・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なま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はげ太鼓鑑賞・・・・男鹿地域泊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男鹿地域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72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＝三種町にてじゅんさ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い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摘み取り体験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653716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2283536" y="5004104"/>
            <a:ext cx="2288464" cy="1072907"/>
            <a:chOff x="3458" y="5009855"/>
            <a:chExt cx="2288464" cy="1072907"/>
          </a:xfrm>
        </p:grpSpPr>
        <p:sp>
          <p:nvSpPr>
            <p:cNvPr id="90" name="テキスト ボックス 77"/>
            <p:cNvSpPr txBox="1">
              <a:spLocks noChangeArrowheads="1"/>
            </p:cNvSpPr>
            <p:nvPr/>
          </p:nvSpPr>
          <p:spPr bwMode="auto">
            <a:xfrm>
              <a:off x="5046" y="5009855"/>
              <a:ext cx="2212617" cy="24447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anose="020F0502020204030204" pitchFamily="34" charset="0"/>
                </a:rPr>
                <a:t>男鹿真山伝承館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3458" y="5011200"/>
              <a:ext cx="2214563" cy="107156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01" name="テキスト ボックス 34"/>
            <p:cNvSpPr txBox="1">
              <a:spLocks noChangeArrowheads="1"/>
            </p:cNvSpPr>
            <p:nvPr/>
          </p:nvSpPr>
          <p:spPr bwMode="auto">
            <a:xfrm>
              <a:off x="1110739" y="5268527"/>
              <a:ext cx="1181183" cy="67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 smtClean="0">
                  <a:latin typeface="Calibri" panose="020F0502020204030204" pitchFamily="34" charset="0"/>
                </a:rPr>
                <a:t>男鹿</a:t>
              </a:r>
              <a:r>
                <a:rPr lang="ja-JP" altLang="en-US" sz="700" dirty="0">
                  <a:latin typeface="Calibri" panose="020F0502020204030204" pitchFamily="34" charset="0"/>
                </a:rPr>
                <a:t>地方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の曲家</a:t>
              </a:r>
              <a:r>
                <a:rPr lang="ja-JP" altLang="en-US" sz="700" dirty="0">
                  <a:latin typeface="Calibri" panose="020F0502020204030204" pitchFamily="34" charset="0"/>
                </a:rPr>
                <a:t>民家で、真山地区で大晦日に行われる</a:t>
              </a:r>
              <a:r>
                <a:rPr lang="ja-JP" altLang="en-US" sz="700" dirty="0" err="1">
                  <a:latin typeface="Calibri" panose="020F0502020204030204" pitchFamily="34" charset="0"/>
                </a:rPr>
                <a:t>なま</a:t>
              </a:r>
              <a:r>
                <a:rPr lang="ja-JP" altLang="en-US" sz="700" dirty="0">
                  <a:latin typeface="Calibri" panose="020F0502020204030204" pitchFamily="34" charset="0"/>
                </a:rPr>
                <a:t>はげ行事を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再現。文化</a:t>
              </a:r>
              <a:r>
                <a:rPr lang="ja-JP" altLang="en-US" sz="700" dirty="0">
                  <a:latin typeface="Calibri" panose="020F0502020204030204" pitchFamily="34" charset="0"/>
                </a:rPr>
                <a:t>、習俗をあわせて体験することで、その理解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を深めることができます。</a:t>
              </a:r>
              <a:endParaRPr lang="ja-JP" altLang="en-US" sz="7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0" y="5000305"/>
            <a:ext cx="2247676" cy="1085215"/>
            <a:chOff x="2289100" y="5009726"/>
            <a:chExt cx="2247676" cy="1085215"/>
          </a:xfrm>
        </p:grpSpPr>
        <p:sp>
          <p:nvSpPr>
            <p:cNvPr id="91" name="テキスト ボックス 77"/>
            <p:cNvSpPr txBox="1">
              <a:spLocks noChangeArrowheads="1"/>
            </p:cNvSpPr>
            <p:nvPr/>
          </p:nvSpPr>
          <p:spPr bwMode="auto">
            <a:xfrm>
              <a:off x="2289100" y="5010644"/>
              <a:ext cx="2214921" cy="246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anose="020F0502020204030204" pitchFamily="34" charset="0"/>
                </a:rPr>
                <a:t>角館武家屋敷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2289458" y="5009726"/>
              <a:ext cx="2214563" cy="107156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98" name="テキスト ボックス 34"/>
            <p:cNvSpPr txBox="1">
              <a:spLocks noChangeArrowheads="1"/>
            </p:cNvSpPr>
            <p:nvPr/>
          </p:nvSpPr>
          <p:spPr bwMode="auto">
            <a:xfrm>
              <a:off x="3396560" y="5248555"/>
              <a:ext cx="1140216" cy="846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>
                  <a:latin typeface="Calibri" panose="020F0502020204030204" pitchFamily="34" charset="0"/>
                </a:rPr>
                <a:t>通称「武家屋敷通り」は国の「重要伝統的建造物群保存地区」に選定されています。江戸の趣と城下町の面影が残る歴史と文化の町は、生徒のフィールドワークに最適です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。</a:t>
              </a:r>
              <a:endParaRPr lang="ja-JP" altLang="en-US" sz="7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4571108" y="5004539"/>
            <a:ext cx="2228607" cy="1076749"/>
            <a:chOff x="4571108" y="5004539"/>
            <a:chExt cx="2228607" cy="1076749"/>
          </a:xfrm>
        </p:grpSpPr>
        <p:sp>
          <p:nvSpPr>
            <p:cNvPr id="92" name="テキスト ボックス 77"/>
            <p:cNvSpPr txBox="1">
              <a:spLocks noChangeArrowheads="1"/>
            </p:cNvSpPr>
            <p:nvPr/>
          </p:nvSpPr>
          <p:spPr bwMode="auto">
            <a:xfrm>
              <a:off x="4571108" y="5007146"/>
              <a:ext cx="2215455" cy="24622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anose="020F0502020204030204" pitchFamily="34" charset="0"/>
                </a:rPr>
                <a:t>ジオパーク体験コース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sp>
          <p:nvSpPr>
            <p:cNvPr id="96" name="正方形/長方形 95"/>
            <p:cNvSpPr/>
            <p:nvPr/>
          </p:nvSpPr>
          <p:spPr>
            <a:xfrm>
              <a:off x="4572000" y="5004539"/>
              <a:ext cx="2214563" cy="1076749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99" name="テキスト ボックス 63"/>
            <p:cNvSpPr txBox="1">
              <a:spLocks noChangeArrowheads="1"/>
            </p:cNvSpPr>
            <p:nvPr/>
          </p:nvSpPr>
          <p:spPr bwMode="auto">
            <a:xfrm>
              <a:off x="5678835" y="5248555"/>
              <a:ext cx="112088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>
                  <a:latin typeface="Calibri" panose="020F0502020204030204" pitchFamily="34" charset="0"/>
                </a:rPr>
                <a:t>男鹿市の入道崎や寒風山、赤神神社五社堂などのジオサイトを巡り、大地や自然を学ぶ活動を通して、ふるさとを調べる探究心をはぐくめます。</a:t>
              </a: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6858000" y="5004539"/>
            <a:ext cx="2286000" cy="1090402"/>
            <a:chOff x="6858000" y="5004539"/>
            <a:chExt cx="2286000" cy="1090402"/>
          </a:xfrm>
        </p:grpSpPr>
        <p:sp>
          <p:nvSpPr>
            <p:cNvPr id="93" name="Text Box 65"/>
            <p:cNvSpPr txBox="1">
              <a:spLocks noChangeArrowheads="1"/>
            </p:cNvSpPr>
            <p:nvPr/>
          </p:nvSpPr>
          <p:spPr bwMode="auto">
            <a:xfrm>
              <a:off x="6860167" y="5007146"/>
              <a:ext cx="2283833" cy="2476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 lIns="90000" tIns="46800" rIns="90000" bIns="46800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anose="020F0502020204030204" pitchFamily="34" charset="0"/>
                </a:rPr>
                <a:t>三種町じゅんさ</a:t>
              </a:r>
              <a:r>
                <a:rPr lang="ja-JP" altLang="en-US" sz="1000" b="1" dirty="0" err="1" smtClean="0">
                  <a:latin typeface="Calibri" panose="020F0502020204030204" pitchFamily="34" charset="0"/>
                </a:rPr>
                <a:t>い</a:t>
              </a:r>
              <a:r>
                <a:rPr lang="ja-JP" altLang="en-US" sz="1000" b="1" dirty="0" smtClean="0">
                  <a:latin typeface="Calibri" panose="020F0502020204030204" pitchFamily="34" charset="0"/>
                </a:rPr>
                <a:t>摘み取り体験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6858000" y="5004539"/>
              <a:ext cx="2286000" cy="1076749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00" name="テキスト ボックス 95"/>
            <p:cNvSpPr txBox="1">
              <a:spLocks noChangeArrowheads="1"/>
            </p:cNvSpPr>
            <p:nvPr/>
          </p:nvSpPr>
          <p:spPr bwMode="auto">
            <a:xfrm>
              <a:off x="7959201" y="5248555"/>
              <a:ext cx="1184799" cy="846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>
                  <a:latin typeface="Calibri" panose="020F0502020204030204" pitchFamily="34" charset="0"/>
                </a:rPr>
                <a:t>じゅんさいの生産量が日本一を誇る三種町。ここでは専用の小舟に乗り、じゅんさ</a:t>
              </a:r>
              <a:r>
                <a:rPr lang="ja-JP" altLang="en-US" sz="700" dirty="0" err="1">
                  <a:latin typeface="Calibri" panose="020F0502020204030204" pitchFamily="34" charset="0"/>
                </a:rPr>
                <a:t>い</a:t>
              </a:r>
              <a:r>
                <a:rPr lang="ja-JP" altLang="en-US" sz="700" dirty="0">
                  <a:latin typeface="Calibri" panose="020F0502020204030204" pitchFamily="34" charset="0"/>
                </a:rPr>
                <a:t>沼で摘み取り体験が出来ます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。おみやげ</a:t>
              </a:r>
              <a:r>
                <a:rPr lang="ja-JP" altLang="en-US" sz="700" dirty="0">
                  <a:latin typeface="Calibri" panose="020F0502020204030204" pitchFamily="34" charset="0"/>
                </a:rPr>
                <a:t>として持ち帰ることも出来ます。</a:t>
              </a:r>
            </a:p>
          </p:txBody>
        </p:sp>
      </p:grpSp>
      <p:pic>
        <p:nvPicPr>
          <p:cNvPr id="46" name="図 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19" y="5264382"/>
            <a:ext cx="1107102" cy="78681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7" name="図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821" y="5291274"/>
            <a:ext cx="1120113" cy="74303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8" name="図 4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077" y="5287707"/>
            <a:ext cx="1091134" cy="76348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図 4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526" y="5291275"/>
            <a:ext cx="1113209" cy="7430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7" name="グループ化 186"/>
          <p:cNvGrpSpPr/>
          <p:nvPr/>
        </p:nvGrpSpPr>
        <p:grpSpPr>
          <a:xfrm>
            <a:off x="6805268" y="865325"/>
            <a:ext cx="2224344" cy="3715803"/>
            <a:chOff x="6805268" y="865325"/>
            <a:chExt cx="2224344" cy="3715803"/>
          </a:xfrm>
        </p:grpSpPr>
        <p:grpSp>
          <p:nvGrpSpPr>
            <p:cNvPr id="188" name="グループ化 187"/>
            <p:cNvGrpSpPr/>
            <p:nvPr/>
          </p:nvGrpSpPr>
          <p:grpSpPr>
            <a:xfrm>
              <a:off x="6805268" y="865325"/>
              <a:ext cx="2224344" cy="3715803"/>
              <a:chOff x="7059613" y="571500"/>
              <a:chExt cx="2084387" cy="3500438"/>
            </a:xfrm>
          </p:grpSpPr>
          <p:sp>
            <p:nvSpPr>
              <p:cNvPr id="200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201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2" name="テキスト ボックス 58"/>
              <p:cNvSpPr txBox="1">
                <a:spLocks noChangeArrowheads="1"/>
              </p:cNvSpPr>
              <p:nvPr/>
            </p:nvSpPr>
            <p:spPr bwMode="auto">
              <a:xfrm>
                <a:off x="7126134" y="1610115"/>
                <a:ext cx="677766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男鹿真山伝承館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205" name="直線コネクタ 204"/>
              <p:cNvCxnSpPr>
                <a:stCxn id="190" idx="3"/>
              </p:cNvCxnSpPr>
              <p:nvPr/>
            </p:nvCxnSpPr>
            <p:spPr>
              <a:xfrm flipH="1">
                <a:off x="7915301" y="2207346"/>
                <a:ext cx="387107" cy="248428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7389648" y="2440319"/>
                <a:ext cx="605663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角館武家屋敷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207" name="直線コネクタ 206"/>
              <p:cNvCxnSpPr>
                <a:stCxn id="189" idx="1"/>
              </p:cNvCxnSpPr>
              <p:nvPr/>
            </p:nvCxnSpPr>
            <p:spPr>
              <a:xfrm flipH="1" flipV="1">
                <a:off x="7616350" y="1765566"/>
                <a:ext cx="449679" cy="181471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8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128349" y="1983047"/>
                <a:ext cx="751372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男鹿水族館（</a:t>
                </a:r>
                <a:r>
                  <a:rPr lang="en-US" altLang="ja-JP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GAO</a:t>
                </a:r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）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cxnSp>
            <p:nvCxnSpPr>
              <p:cNvPr id="209" name="直線コネクタ 208"/>
              <p:cNvCxnSpPr>
                <a:stCxn id="192" idx="2"/>
              </p:cNvCxnSpPr>
              <p:nvPr/>
            </p:nvCxnSpPr>
            <p:spPr>
              <a:xfrm flipH="1">
                <a:off x="7801593" y="2026577"/>
                <a:ext cx="203120" cy="43452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0" name="角丸四角形 209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189" name="円/楕円 188"/>
            <p:cNvSpPr/>
            <p:nvPr/>
          </p:nvSpPr>
          <p:spPr>
            <a:xfrm>
              <a:off x="7871356" y="2317588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90" name="円/楕円 189"/>
            <p:cNvSpPr/>
            <p:nvPr/>
          </p:nvSpPr>
          <p:spPr>
            <a:xfrm>
              <a:off x="8123606" y="2555746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92" name="円/楕円 191"/>
            <p:cNvSpPr/>
            <p:nvPr/>
          </p:nvSpPr>
          <p:spPr>
            <a:xfrm>
              <a:off x="7813828" y="2382938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93" name="円/楕円 192"/>
            <p:cNvSpPr/>
            <p:nvPr/>
          </p:nvSpPr>
          <p:spPr>
            <a:xfrm>
              <a:off x="7810755" y="2328963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94" name="テキスト ボックス 58"/>
            <p:cNvSpPr txBox="1">
              <a:spLocks noChangeArrowheads="1"/>
            </p:cNvSpPr>
            <p:nvPr/>
          </p:nvSpPr>
          <p:spPr bwMode="auto">
            <a:xfrm>
              <a:off x="6876256" y="2212321"/>
              <a:ext cx="49244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 smtClean="0">
                  <a:solidFill>
                    <a:srgbClr val="12923D"/>
                  </a:solidFill>
                  <a:latin typeface="Calibri" panose="020F0502020204030204" pitchFamily="34" charset="0"/>
                </a:rPr>
                <a:t>男鹿温泉</a:t>
              </a:r>
              <a:endPara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5" name="円/楕円 194"/>
            <p:cNvSpPr/>
            <p:nvPr/>
          </p:nvSpPr>
          <p:spPr>
            <a:xfrm>
              <a:off x="7885767" y="2364280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196" name="テキスト ボックス 58"/>
            <p:cNvSpPr txBox="1">
              <a:spLocks noChangeArrowheads="1"/>
            </p:cNvSpPr>
            <p:nvPr/>
          </p:nvSpPr>
          <p:spPr bwMode="auto">
            <a:xfrm>
              <a:off x="7287174" y="2492896"/>
              <a:ext cx="53412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 smtClean="0">
                  <a:solidFill>
                    <a:srgbClr val="12923D"/>
                  </a:solidFill>
                  <a:latin typeface="Calibri" panose="020F0502020204030204" pitchFamily="34" charset="0"/>
                </a:rPr>
                <a:t>寒風山</a:t>
              </a:r>
              <a:endParaRPr lang="en-US" altLang="ja-JP" sz="600" dirty="0" smtClean="0">
                <a:solidFill>
                  <a:srgbClr val="12923D"/>
                </a:solidFill>
                <a:latin typeface="Calibri" panose="020F0502020204030204" pitchFamily="34" charset="0"/>
              </a:endParaRPr>
            </a:p>
            <a:p>
              <a:pPr eaLnBrk="1" hangingPunct="1"/>
              <a:r>
                <a:rPr lang="ja-JP" altLang="en-US" sz="600" dirty="0" smtClean="0">
                  <a:solidFill>
                    <a:srgbClr val="12923D"/>
                  </a:solidFill>
                  <a:latin typeface="Calibri" panose="020F0502020204030204" pitchFamily="34" charset="0"/>
                </a:rPr>
                <a:t>（ｼﾞｵﾊﾟｰｸ）</a:t>
              </a:r>
              <a:endPara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7" name="円/楕円 196"/>
            <p:cNvSpPr/>
            <p:nvPr/>
          </p:nvSpPr>
          <p:spPr>
            <a:xfrm>
              <a:off x="7948273" y="2274988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cxnSp>
          <p:nvCxnSpPr>
            <p:cNvPr id="198" name="直線コネクタ 197"/>
            <p:cNvCxnSpPr/>
            <p:nvPr/>
          </p:nvCxnSpPr>
          <p:spPr>
            <a:xfrm flipH="1" flipV="1">
              <a:off x="7532777" y="1916832"/>
              <a:ext cx="427725" cy="379019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テキスト ボックス 58"/>
            <p:cNvSpPr txBox="1">
              <a:spLocks noChangeArrowheads="1"/>
            </p:cNvSpPr>
            <p:nvPr/>
          </p:nvSpPr>
          <p:spPr bwMode="auto">
            <a:xfrm>
              <a:off x="6859005" y="1741457"/>
              <a:ext cx="80021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600" dirty="0" smtClean="0">
                  <a:solidFill>
                    <a:srgbClr val="12923D"/>
                  </a:solidFill>
                  <a:latin typeface="Calibri" panose="020F0502020204030204" pitchFamily="34" charset="0"/>
                </a:rPr>
                <a:t>大潟村干拓博物館</a:t>
              </a:r>
              <a:endPara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endParaRPr>
            </a:p>
          </p:txBody>
        </p:sp>
      </p:grpSp>
      <p:cxnSp>
        <p:nvCxnSpPr>
          <p:cNvPr id="211" name="直線コネクタ 210"/>
          <p:cNvCxnSpPr>
            <a:stCxn id="193" idx="2"/>
            <a:endCxn id="194" idx="3"/>
          </p:cNvCxnSpPr>
          <p:nvPr/>
        </p:nvCxnSpPr>
        <p:spPr>
          <a:xfrm flipH="1" flipV="1">
            <a:off x="7368699" y="2304654"/>
            <a:ext cx="442056" cy="51297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線コネクタ 211"/>
          <p:cNvCxnSpPr>
            <a:stCxn id="195" idx="3"/>
          </p:cNvCxnSpPr>
          <p:nvPr/>
        </p:nvCxnSpPr>
        <p:spPr>
          <a:xfrm flipH="1">
            <a:off x="7606339" y="2410351"/>
            <a:ext cx="287332" cy="161034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線コネクタ 212"/>
          <p:cNvCxnSpPr>
            <a:stCxn id="215" idx="1"/>
            <a:endCxn id="214" idx="2"/>
          </p:cNvCxnSpPr>
          <p:nvPr/>
        </p:nvCxnSpPr>
        <p:spPr>
          <a:xfrm flipH="1" flipV="1">
            <a:off x="7567790" y="1661090"/>
            <a:ext cx="417769" cy="567827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テキスト ボックス 77"/>
          <p:cNvSpPr txBox="1">
            <a:spLocks noChangeArrowheads="1"/>
          </p:cNvSpPr>
          <p:nvPr/>
        </p:nvSpPr>
        <p:spPr bwMode="auto">
          <a:xfrm>
            <a:off x="7360041" y="1476424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三種町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215" name="円/楕円 214"/>
          <p:cNvSpPr/>
          <p:nvPr/>
        </p:nvSpPr>
        <p:spPr>
          <a:xfrm>
            <a:off x="7977655" y="222101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657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画面に合わせる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2018-03-29T05:43:30Z</dcterms:created>
  <dcterms:modified xsi:type="dcterms:W3CDTF">2018-03-29T05:44:21Z</dcterms:modified>
</cp:coreProperties>
</file>