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66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86FD5-F05C-4C10-9C8F-7041BF87D68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6EE9-9175-469C-A36E-F2BFBB4C9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39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E4A3-EB20-4FCD-AFAE-BFD12E67BEF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138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45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13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8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62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7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0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6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33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66FB-9CCB-42AE-98CD-6EF1E5EB511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D2EC-9E53-4DC1-A701-3CA47238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7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562942"/>
            <a:ext cx="9144000" cy="71437"/>
          </a:xfrm>
          <a:prstGeom prst="rect">
            <a:avLst/>
          </a:prstGeom>
          <a:solidFill>
            <a:srgbClr val="E9463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53" name="正方形/長方形 9"/>
          <p:cNvSpPr>
            <a:spLocks noChangeArrowheads="1"/>
          </p:cNvSpPr>
          <p:nvPr/>
        </p:nvSpPr>
        <p:spPr bwMode="auto">
          <a:xfrm>
            <a:off x="70339" y="138034"/>
            <a:ext cx="6372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ミュージカル踊り体験と</a:t>
            </a:r>
            <a:r>
              <a:rPr lang="ja-JP" altLang="en-US" sz="1400" dirty="0" err="1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なま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はげ文化・ジオパーク自然学習</a:t>
            </a:r>
            <a:r>
              <a:rPr lang="en-US" altLang="ja-JP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【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秋田県</a:t>
            </a:r>
            <a:r>
              <a:rPr lang="en-US" altLang="ja-JP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】</a:t>
            </a:r>
            <a:r>
              <a:rPr lang="ja-JP" altLang="en-US" sz="1400" dirty="0">
                <a:solidFill>
                  <a:srgbClr val="0070C0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HGS創英角ｺﾞｼｯｸUB" panose="020B0900000000000000" pitchFamily="34" charset="-128"/>
              <a:ea typeface="HGS創英角ｺﾞｼｯｸUB" panose="020B0900000000000000" pitchFamily="34" charset="-128"/>
            </a:endParaRPr>
          </a:p>
        </p:txBody>
      </p:sp>
      <p:graphicFrame>
        <p:nvGraphicFramePr>
          <p:cNvPr id="3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2992"/>
              </p:ext>
            </p:extLst>
          </p:nvPr>
        </p:nvGraphicFramePr>
        <p:xfrm>
          <a:off x="7937" y="871845"/>
          <a:ext cx="6652295" cy="3709283"/>
        </p:xfrm>
        <a:graphic>
          <a:graphicData uri="http://schemas.openxmlformats.org/drawingml/2006/table">
            <a:tbl>
              <a:tblPr/>
              <a:tblGrid>
                <a:gridCol w="369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1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1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8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日次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行　　　　　　　　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宿泊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各地＝＝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＝（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昼食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）わらび座ミュージカル観劇・踊り体験・クラス別発表・・・・・仙北地域泊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秋田県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仙北地域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9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宿泊地＝＝（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分）＝＝田沢湖畔見学＝（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分）＝角館武家屋敷自主研修＝＝（昼食）＝＝秋田市民俗芸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能伝承館（竿灯体験）＝＝（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分）＝＝</a:t>
                      </a:r>
                      <a:r>
                        <a:rPr kumimoji="1" lang="ja-JP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なま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はげ館・真山伝承館＝＝（夕食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男鹿温泉）・・（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分）・・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なまはげ太鼓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鑑賞・・・・・男鹿地域泊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秋田県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男鹿地域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宿泊地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＝＝（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＝＝大潟村干拓博物館＝＝（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分）＝＝＝寒風山展望台＝＝＝（昼食）＝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＝＝各地</a:t>
                      </a: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96" name="Text Box 90"/>
          <p:cNvSpPr txBox="1">
            <a:spLocks noChangeArrowheads="1"/>
          </p:cNvSpPr>
          <p:nvPr/>
        </p:nvSpPr>
        <p:spPr bwMode="auto">
          <a:xfrm>
            <a:off x="6173156" y="198649"/>
            <a:ext cx="1172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>
                <a:latin typeface="Calibri" panose="020F0502020204030204" pitchFamily="34" charset="0"/>
                <a:ea typeface="HGP創英角ｺﾞｼｯｸUB" panose="020B0900000000000000" pitchFamily="34" charset="-128"/>
              </a:rPr>
              <a:t>出発地：各地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BEDB32D4-23CE-A444-ACBD-132A7B54D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3" y="50261"/>
            <a:ext cx="640930" cy="4833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93F76B8F-10FF-BE44-8688-F932A9EFF90C}"/>
              </a:ext>
            </a:extLst>
          </p:cNvPr>
          <p:cNvSpPr txBox="1"/>
          <p:nvPr/>
        </p:nvSpPr>
        <p:spPr>
          <a:xfrm>
            <a:off x="2987824" y="4653716"/>
            <a:ext cx="3677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（凡例）　・・・：徒歩　 ■□■□：</a:t>
            </a:r>
            <a:r>
              <a:rPr lang="en-US" altLang="ja-JP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＝＝＝：バス　 ～～～：船舶　－－－：航空機</a:t>
            </a:r>
            <a:endParaRPr kumimoji="1" lang="ja-JP" alt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049" name="グループ化 2048"/>
          <p:cNvGrpSpPr/>
          <p:nvPr/>
        </p:nvGrpSpPr>
        <p:grpSpPr>
          <a:xfrm>
            <a:off x="6916715" y="4998528"/>
            <a:ext cx="2239963" cy="1081299"/>
            <a:chOff x="3458" y="5009855"/>
            <a:chExt cx="2239963" cy="1081299"/>
          </a:xfrm>
        </p:grpSpPr>
        <p:sp>
          <p:nvSpPr>
            <p:cNvPr id="90" name="テキスト ボックス 77"/>
            <p:cNvSpPr txBox="1">
              <a:spLocks noChangeArrowheads="1"/>
            </p:cNvSpPr>
            <p:nvPr/>
          </p:nvSpPr>
          <p:spPr bwMode="auto">
            <a:xfrm>
              <a:off x="5046" y="5009855"/>
              <a:ext cx="2212617" cy="2444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000" b="1" dirty="0" smtClean="0">
                  <a:latin typeface="Calibri" panose="020F0502020204030204" pitchFamily="34" charset="0"/>
                </a:rPr>
                <a:t>大潟村開拓博物館</a:t>
              </a:r>
              <a:endParaRPr lang="en-US" altLang="ja-JP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458" y="5011200"/>
              <a:ext cx="2214563" cy="107156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1" name="テキスト ボックス 34"/>
            <p:cNvSpPr txBox="1">
              <a:spLocks noChangeArrowheads="1"/>
            </p:cNvSpPr>
            <p:nvPr/>
          </p:nvSpPr>
          <p:spPr bwMode="auto">
            <a:xfrm>
              <a:off x="1110739" y="5244768"/>
              <a:ext cx="1132682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ja-JP" altLang="en-US" sz="700" dirty="0">
                  <a:latin typeface="Calibri" panose="020F0502020204030204" pitchFamily="34" charset="0"/>
                </a:rPr>
                <a:t>琵琶湖に次いで日本で２番目に大きかった八郎潟湖を干拓して大潟村が生まれました。現地ボランティアガイドから、干拓の歴史、自然、農業について学ぶことができます。</a:t>
              </a:r>
            </a:p>
          </p:txBody>
        </p:sp>
      </p:grpSp>
      <p:grpSp>
        <p:nvGrpSpPr>
          <p:cNvPr id="2050" name="グループ化 2049"/>
          <p:cNvGrpSpPr/>
          <p:nvPr/>
        </p:nvGrpSpPr>
        <p:grpSpPr>
          <a:xfrm>
            <a:off x="2267744" y="5007146"/>
            <a:ext cx="2214921" cy="1085215"/>
            <a:chOff x="2289100" y="5009726"/>
            <a:chExt cx="2214921" cy="1085215"/>
          </a:xfrm>
        </p:grpSpPr>
        <p:sp>
          <p:nvSpPr>
            <p:cNvPr id="91" name="テキスト ボックス 77"/>
            <p:cNvSpPr txBox="1">
              <a:spLocks noChangeArrowheads="1"/>
            </p:cNvSpPr>
            <p:nvPr/>
          </p:nvSpPr>
          <p:spPr bwMode="auto">
            <a:xfrm>
              <a:off x="2289100" y="5010644"/>
              <a:ext cx="2214921" cy="2460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000" b="1" dirty="0" smtClean="0">
                  <a:latin typeface="Calibri" panose="020F0502020204030204" pitchFamily="34" charset="0"/>
                </a:rPr>
                <a:t>角館武家屋敷</a:t>
              </a:r>
              <a:endParaRPr lang="en-US" altLang="ja-JP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2289458" y="5009726"/>
              <a:ext cx="2214563" cy="107156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8" name="テキスト ボックス 34"/>
            <p:cNvSpPr txBox="1">
              <a:spLocks noChangeArrowheads="1"/>
            </p:cNvSpPr>
            <p:nvPr/>
          </p:nvSpPr>
          <p:spPr bwMode="auto">
            <a:xfrm>
              <a:off x="3351549" y="5248555"/>
              <a:ext cx="1140216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ja-JP" altLang="en-US" sz="700" dirty="0">
                  <a:latin typeface="Calibri" panose="020F0502020204030204" pitchFamily="34" charset="0"/>
                </a:rPr>
                <a:t>通称「武家屋敷通り」は国の「重要伝統的建造物群保存地区」に選定されています。江戸の趣と城下町の面影が残る歴史と文化の町は、生徒のフィールドワークに最適です</a:t>
              </a:r>
              <a:r>
                <a:rPr lang="ja-JP" altLang="en-US" sz="700" dirty="0" smtClean="0">
                  <a:latin typeface="Calibri" panose="020F0502020204030204" pitchFamily="34" charset="0"/>
                </a:rPr>
                <a:t>。</a:t>
              </a:r>
              <a:endParaRPr lang="ja-JP" altLang="en-US" sz="7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51" name="グループ化 2050"/>
          <p:cNvGrpSpPr/>
          <p:nvPr/>
        </p:nvGrpSpPr>
        <p:grpSpPr>
          <a:xfrm>
            <a:off x="0" y="5007146"/>
            <a:ext cx="2228607" cy="1090402"/>
            <a:chOff x="4571108" y="5004539"/>
            <a:chExt cx="2228607" cy="1090402"/>
          </a:xfrm>
        </p:grpSpPr>
        <p:sp>
          <p:nvSpPr>
            <p:cNvPr id="92" name="テキスト ボックス 77"/>
            <p:cNvSpPr txBox="1">
              <a:spLocks noChangeArrowheads="1"/>
            </p:cNvSpPr>
            <p:nvPr/>
          </p:nvSpPr>
          <p:spPr bwMode="auto">
            <a:xfrm>
              <a:off x="4571108" y="5007146"/>
              <a:ext cx="2215455" cy="2462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000" b="1" dirty="0" smtClean="0">
                  <a:latin typeface="Calibri" panose="020F0502020204030204" pitchFamily="34" charset="0"/>
                </a:rPr>
                <a:t>わらび座ミュージカル観劇・踊り体験</a:t>
              </a:r>
              <a:endParaRPr lang="en-US" altLang="ja-JP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572000" y="5004539"/>
              <a:ext cx="2214563" cy="107674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9" name="テキスト ボックス 63"/>
            <p:cNvSpPr txBox="1">
              <a:spLocks noChangeArrowheads="1"/>
            </p:cNvSpPr>
            <p:nvPr/>
          </p:nvSpPr>
          <p:spPr bwMode="auto">
            <a:xfrm>
              <a:off x="5678835" y="5248555"/>
              <a:ext cx="1120880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ja-JP" altLang="en-US" sz="700" dirty="0">
                  <a:latin typeface="Calibri" panose="020F0502020204030204" pitchFamily="34" charset="0"/>
                </a:rPr>
                <a:t>ダイナミックな舞台に心を動かし、それを仲間と共有することで子どもたちの豊かな感性を育み</a:t>
              </a:r>
              <a:r>
                <a:rPr lang="ja-JP" altLang="en-US" sz="700" dirty="0" smtClean="0">
                  <a:latin typeface="Calibri" panose="020F0502020204030204" pitchFamily="34" charset="0"/>
                </a:rPr>
                <a:t>、子ども</a:t>
              </a:r>
              <a:r>
                <a:rPr lang="ja-JP" altLang="en-US" sz="700" dirty="0">
                  <a:latin typeface="Calibri" panose="020F0502020204030204" pitchFamily="34" charset="0"/>
                </a:rPr>
                <a:t>たちの発想力やコミュニケーション能力の向上につなげます。</a:t>
              </a:r>
            </a:p>
          </p:txBody>
        </p:sp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433" y="5278891"/>
              <a:ext cx="1091601" cy="782622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7" name="直線コネクタ 76"/>
          <p:cNvCxnSpPr/>
          <p:nvPr/>
        </p:nvCxnSpPr>
        <p:spPr>
          <a:xfrm flipH="1" flipV="1">
            <a:off x="7452320" y="2310225"/>
            <a:ext cx="387310" cy="47024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105" idx="2"/>
          </p:cNvCxnSpPr>
          <p:nvPr/>
        </p:nvCxnSpPr>
        <p:spPr>
          <a:xfrm flipH="1">
            <a:off x="7532777" y="2371563"/>
            <a:ext cx="396220" cy="125412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9" name="グループ化 2058"/>
          <p:cNvGrpSpPr/>
          <p:nvPr/>
        </p:nvGrpSpPr>
        <p:grpSpPr>
          <a:xfrm>
            <a:off x="6805268" y="865325"/>
            <a:ext cx="2224344" cy="3715803"/>
            <a:chOff x="6805268" y="865325"/>
            <a:chExt cx="2224344" cy="3715803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6805268" y="865325"/>
              <a:ext cx="2224344" cy="3715803"/>
              <a:chOff x="7059613" y="571500"/>
              <a:chExt cx="2084387" cy="3500438"/>
            </a:xfrm>
          </p:grpSpPr>
          <p:sp>
            <p:nvSpPr>
              <p:cNvPr id="48" name="テキスト ボックス 77"/>
              <p:cNvSpPr txBox="1">
                <a:spLocks noChangeArrowheads="1"/>
              </p:cNvSpPr>
              <p:nvPr/>
            </p:nvSpPr>
            <p:spPr bwMode="auto">
              <a:xfrm>
                <a:off x="7086600" y="723900"/>
                <a:ext cx="20574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200" b="1" u="sng" spc="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+mn-ea"/>
                  </a:rPr>
                  <a:t>東北ルートマップ</a:t>
                </a:r>
                <a:endParaRPr lang="en-US" altLang="ja-JP" sz="1200" b="1" u="sng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endParaRPr>
              </a:p>
            </p:txBody>
          </p:sp>
          <p:pic>
            <p:nvPicPr>
              <p:cNvPr id="49" name="Picture 4" descr="\\Seisakuserver\メンバー\奥山豊\教育旅行map\PPTマップ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250" y="1054100"/>
                <a:ext cx="1982788" cy="294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テキスト ボックス 58"/>
              <p:cNvSpPr txBox="1">
                <a:spLocks noChangeArrowheads="1"/>
              </p:cNvSpPr>
              <p:nvPr/>
            </p:nvSpPr>
            <p:spPr bwMode="auto">
              <a:xfrm>
                <a:off x="7175442" y="1610115"/>
                <a:ext cx="517037" cy="26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600" dirty="0" err="1" smtClean="0">
                    <a:solidFill>
                      <a:srgbClr val="12923D"/>
                    </a:solidFill>
                    <a:latin typeface="Calibri" panose="020F0502020204030204" pitchFamily="34" charset="0"/>
                  </a:rPr>
                  <a:t>なま</a:t>
                </a:r>
                <a:r>
                  <a:rPr lang="ja-JP" altLang="en-US" sz="600" dirty="0" smtClean="0">
                    <a:solidFill>
                      <a:srgbClr val="12923D"/>
                    </a:solidFill>
                    <a:latin typeface="Calibri" panose="020F0502020204030204" pitchFamily="34" charset="0"/>
                  </a:rPr>
                  <a:t>はげ館</a:t>
                </a:r>
                <a:endParaRPr lang="en-US" altLang="ja-JP" sz="600" dirty="0" smtClean="0">
                  <a:solidFill>
                    <a:srgbClr val="12923D"/>
                  </a:solidFill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ja-JP" altLang="en-US" sz="600" dirty="0" smtClean="0">
                    <a:solidFill>
                      <a:srgbClr val="12923D"/>
                    </a:solidFill>
                    <a:latin typeface="Calibri" panose="020F0502020204030204" pitchFamily="34" charset="0"/>
                  </a:rPr>
                  <a:t>真山神社</a:t>
                </a:r>
                <a:endParaRPr lang="ja-JP" altLang="en-US" sz="600" dirty="0">
                  <a:solidFill>
                    <a:srgbClr val="12923D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1" name="直線コネクタ 50"/>
              <p:cNvCxnSpPr>
                <a:endCxn id="52" idx="2"/>
              </p:cNvCxnSpPr>
              <p:nvPr/>
            </p:nvCxnSpPr>
            <p:spPr>
              <a:xfrm flipH="1" flipV="1">
                <a:off x="7926992" y="1483473"/>
                <a:ext cx="437393" cy="557594"/>
              </a:xfrm>
              <a:prstGeom prst="line">
                <a:avLst/>
              </a:prstGeom>
              <a:ln w="3175">
                <a:solidFill>
                  <a:srgbClr val="1292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77"/>
              <p:cNvSpPr txBox="1">
                <a:spLocks noChangeArrowheads="1"/>
              </p:cNvSpPr>
              <p:nvPr/>
            </p:nvSpPr>
            <p:spPr bwMode="auto">
              <a:xfrm>
                <a:off x="7732314" y="1309510"/>
                <a:ext cx="389355" cy="17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ja-JP" altLang="en-US" sz="600" dirty="0" smtClean="0">
                    <a:solidFill>
                      <a:srgbClr val="12923D"/>
                    </a:solidFill>
                    <a:latin typeface="Calibri" panose="020F0502020204030204" pitchFamily="34" charset="0"/>
                  </a:rPr>
                  <a:t>田沢湖</a:t>
                </a:r>
                <a:endParaRPr lang="en-US" altLang="ja-JP" sz="600" dirty="0" smtClean="0">
                  <a:solidFill>
                    <a:srgbClr val="12923D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3" name="直線コネクタ 52"/>
              <p:cNvCxnSpPr>
                <a:stCxn id="45" idx="3"/>
              </p:cNvCxnSpPr>
              <p:nvPr/>
            </p:nvCxnSpPr>
            <p:spPr>
              <a:xfrm flipH="1">
                <a:off x="7915301" y="2207346"/>
                <a:ext cx="387107" cy="248428"/>
              </a:xfrm>
              <a:prstGeom prst="line">
                <a:avLst/>
              </a:prstGeom>
              <a:ln w="3175">
                <a:solidFill>
                  <a:srgbClr val="1292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85"/>
              <p:cNvSpPr txBox="1">
                <a:spLocks noChangeArrowheads="1"/>
              </p:cNvSpPr>
              <p:nvPr/>
            </p:nvSpPr>
            <p:spPr bwMode="auto">
              <a:xfrm>
                <a:off x="7389648" y="2440319"/>
                <a:ext cx="605663" cy="17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ja-JP" altLang="en-US" sz="600" dirty="0" smtClean="0">
                    <a:solidFill>
                      <a:srgbClr val="12923D"/>
                    </a:solidFill>
                    <a:latin typeface="Calibri" panose="020F0502020204030204" pitchFamily="34" charset="0"/>
                  </a:rPr>
                  <a:t>角館武家屋敷</a:t>
                </a:r>
                <a:endParaRPr lang="ja-JP" altLang="en-US" sz="600" dirty="0">
                  <a:solidFill>
                    <a:srgbClr val="12923D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5" name="直線コネクタ 54"/>
              <p:cNvCxnSpPr>
                <a:stCxn id="44" idx="1"/>
              </p:cNvCxnSpPr>
              <p:nvPr/>
            </p:nvCxnSpPr>
            <p:spPr>
              <a:xfrm flipH="1" flipV="1">
                <a:off x="7616350" y="1765566"/>
                <a:ext cx="449679" cy="181471"/>
              </a:xfrm>
              <a:prstGeom prst="line">
                <a:avLst/>
              </a:prstGeom>
              <a:ln w="3175">
                <a:solidFill>
                  <a:srgbClr val="1292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119"/>
              <p:cNvSpPr txBox="1">
                <a:spLocks noChangeArrowheads="1"/>
              </p:cNvSpPr>
              <p:nvPr/>
            </p:nvSpPr>
            <p:spPr bwMode="auto">
              <a:xfrm>
                <a:off x="7350320" y="2194830"/>
                <a:ext cx="532059" cy="260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600" dirty="0" smtClean="0">
                    <a:solidFill>
                      <a:srgbClr val="12923D"/>
                    </a:solidFill>
                    <a:latin typeface="ＭＳ Ｐゴシック" panose="020B0600070205080204" pitchFamily="34" charset="-128"/>
                  </a:rPr>
                  <a:t>温泉</a:t>
                </a:r>
                <a:r>
                  <a:rPr lang="ja-JP" altLang="en-US" sz="600" dirty="0" err="1" smtClean="0">
                    <a:solidFill>
                      <a:srgbClr val="12923D"/>
                    </a:solidFill>
                    <a:latin typeface="ＭＳ Ｐゴシック" panose="020B0600070205080204" pitchFamily="34" charset="-128"/>
                  </a:rPr>
                  <a:t>ゆぽぽ</a:t>
                </a:r>
                <a:endParaRPr lang="en-US" altLang="ja-JP" sz="600" dirty="0" smtClean="0">
                  <a:solidFill>
                    <a:srgbClr val="12923D"/>
                  </a:solidFill>
                  <a:latin typeface="ＭＳ Ｐゴシック" panose="020B0600070205080204" pitchFamily="34" charset="-128"/>
                </a:endParaRPr>
              </a:p>
              <a:p>
                <a:pPr eaLnBrk="1" hangingPunct="1"/>
                <a:r>
                  <a:rPr lang="ja-JP" altLang="en-US" sz="600" dirty="0">
                    <a:solidFill>
                      <a:srgbClr val="12923D"/>
                    </a:solidFill>
                    <a:latin typeface="ＭＳ Ｐゴシック" panose="020B0600070205080204" pitchFamily="34" charset="-128"/>
                  </a:rPr>
                  <a:t>わらび座</a:t>
                </a:r>
              </a:p>
            </p:txBody>
          </p:sp>
          <p:cxnSp>
            <p:nvCxnSpPr>
              <p:cNvPr id="57" name="直線コネクタ 56"/>
              <p:cNvCxnSpPr>
                <a:stCxn id="46" idx="2"/>
                <a:endCxn id="56" idx="3"/>
              </p:cNvCxnSpPr>
              <p:nvPr/>
            </p:nvCxnSpPr>
            <p:spPr>
              <a:xfrm flipH="1">
                <a:off x="7882379" y="2137278"/>
                <a:ext cx="471831" cy="188025"/>
              </a:xfrm>
              <a:prstGeom prst="line">
                <a:avLst/>
              </a:prstGeom>
              <a:ln w="3175">
                <a:solidFill>
                  <a:srgbClr val="1292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角丸四角形 57"/>
              <p:cNvSpPr/>
              <p:nvPr/>
            </p:nvSpPr>
            <p:spPr>
              <a:xfrm>
                <a:off x="7059613" y="571500"/>
                <a:ext cx="2071687" cy="3500438"/>
              </a:xfrm>
              <a:prstGeom prst="roundRect">
                <a:avLst>
                  <a:gd name="adj" fmla="val 791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44" name="円/楕円 43"/>
            <p:cNvSpPr/>
            <p:nvPr/>
          </p:nvSpPr>
          <p:spPr>
            <a:xfrm>
              <a:off x="7871356" y="2317588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8123606" y="2555746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186791" y="2500450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8177581" y="2402558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7810755" y="2328963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3" name="テキスト ボックス 58"/>
            <p:cNvSpPr txBox="1">
              <a:spLocks noChangeArrowheads="1"/>
            </p:cNvSpPr>
            <p:nvPr/>
          </p:nvSpPr>
          <p:spPr bwMode="auto">
            <a:xfrm>
              <a:off x="7029450" y="2212321"/>
              <a:ext cx="4924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600" dirty="0" smtClean="0">
                  <a:solidFill>
                    <a:srgbClr val="12923D"/>
                  </a:solidFill>
                  <a:latin typeface="Calibri" panose="020F0502020204030204" pitchFamily="34" charset="0"/>
                </a:rPr>
                <a:t>男鹿温泉</a:t>
              </a:r>
              <a:endParaRPr lang="ja-JP" altLang="en-US" sz="600" dirty="0">
                <a:solidFill>
                  <a:srgbClr val="12923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7928997" y="2344575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9" name="テキスト ボックス 58"/>
            <p:cNvSpPr txBox="1">
              <a:spLocks noChangeArrowheads="1"/>
            </p:cNvSpPr>
            <p:nvPr/>
          </p:nvSpPr>
          <p:spPr bwMode="auto">
            <a:xfrm>
              <a:off x="7138310" y="2418740"/>
              <a:ext cx="4154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600" dirty="0" smtClean="0">
                  <a:solidFill>
                    <a:srgbClr val="12923D"/>
                  </a:solidFill>
                  <a:latin typeface="Calibri" panose="020F0502020204030204" pitchFamily="34" charset="0"/>
                </a:rPr>
                <a:t>寒風山</a:t>
              </a:r>
              <a:endParaRPr lang="ja-JP" altLang="en-US" sz="600" dirty="0">
                <a:solidFill>
                  <a:srgbClr val="12923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7948273" y="2274988"/>
              <a:ext cx="53975" cy="53975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11" name="直線コネクタ 110"/>
            <p:cNvCxnSpPr/>
            <p:nvPr/>
          </p:nvCxnSpPr>
          <p:spPr>
            <a:xfrm flipH="1" flipV="1">
              <a:off x="7532777" y="1916832"/>
              <a:ext cx="427725" cy="379019"/>
            </a:xfrm>
            <a:prstGeom prst="line">
              <a:avLst/>
            </a:prstGeom>
            <a:ln w="3175">
              <a:solidFill>
                <a:srgbClr val="129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58"/>
            <p:cNvSpPr txBox="1">
              <a:spLocks noChangeArrowheads="1"/>
            </p:cNvSpPr>
            <p:nvPr/>
          </p:nvSpPr>
          <p:spPr bwMode="auto">
            <a:xfrm>
              <a:off x="6859005" y="1741457"/>
              <a:ext cx="8002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600" dirty="0" smtClean="0">
                  <a:solidFill>
                    <a:srgbClr val="12923D"/>
                  </a:solidFill>
                  <a:latin typeface="Calibri" panose="020F0502020204030204" pitchFamily="34" charset="0"/>
                </a:rPr>
                <a:t>大潟村干拓博物館</a:t>
              </a:r>
              <a:endParaRPr lang="ja-JP" altLang="en-US" sz="600" dirty="0">
                <a:solidFill>
                  <a:srgbClr val="12923D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3" name="図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442" y="5288814"/>
            <a:ext cx="990348" cy="75327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060" name="グループ化 2059"/>
          <p:cNvGrpSpPr/>
          <p:nvPr/>
        </p:nvGrpSpPr>
        <p:grpSpPr>
          <a:xfrm>
            <a:off x="4532305" y="4997726"/>
            <a:ext cx="2315260" cy="1090402"/>
            <a:chOff x="4532305" y="4997726"/>
            <a:chExt cx="2315260" cy="1090402"/>
          </a:xfrm>
        </p:grpSpPr>
        <p:grpSp>
          <p:nvGrpSpPr>
            <p:cNvPr id="2052" name="グループ化 2051"/>
            <p:cNvGrpSpPr/>
            <p:nvPr/>
          </p:nvGrpSpPr>
          <p:grpSpPr>
            <a:xfrm>
              <a:off x="4532305" y="4997726"/>
              <a:ext cx="2315260" cy="1090402"/>
              <a:chOff x="6858000" y="5004539"/>
              <a:chExt cx="2315260" cy="1090402"/>
            </a:xfrm>
          </p:grpSpPr>
          <p:sp>
            <p:nvSpPr>
              <p:cNvPr id="93" name="Text Box 65"/>
              <p:cNvSpPr txBox="1">
                <a:spLocks noChangeArrowheads="1"/>
              </p:cNvSpPr>
              <p:nvPr/>
            </p:nvSpPr>
            <p:spPr bwMode="auto">
              <a:xfrm>
                <a:off x="6860167" y="5007146"/>
                <a:ext cx="2283833" cy="2476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1000" b="1" dirty="0" smtClean="0">
                    <a:latin typeface="Calibri" panose="020F0502020204030204" pitchFamily="34" charset="0"/>
                  </a:rPr>
                  <a:t>竿灯体験</a:t>
                </a:r>
                <a:endParaRPr lang="en-US" altLang="ja-JP" sz="10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6858000" y="5004539"/>
                <a:ext cx="2286000" cy="107674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0" name="テキスト ボックス 95"/>
              <p:cNvSpPr txBox="1">
                <a:spLocks noChangeArrowheads="1"/>
              </p:cNvSpPr>
              <p:nvPr/>
            </p:nvSpPr>
            <p:spPr bwMode="auto">
              <a:xfrm>
                <a:off x="8030260" y="5248555"/>
                <a:ext cx="1143000" cy="846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ja-JP" altLang="en-US" sz="700" dirty="0" smtClean="0">
                    <a:latin typeface="Calibri" panose="020F0502020204030204" pitchFamily="34" charset="0"/>
                  </a:rPr>
                  <a:t>竿</a:t>
                </a:r>
                <a:r>
                  <a:rPr lang="ja-JP" altLang="en-US" sz="700" dirty="0">
                    <a:latin typeface="Calibri" panose="020F0502020204030204" pitchFamily="34" charset="0"/>
                  </a:rPr>
                  <a:t>燈まつりの起源、歴史の解説をはじめ、竿燈の組み立て体験やベテランの差し手による実演の見学、竿燈やお囃子（太鼓）へのチャレンジができます</a:t>
                </a:r>
                <a:r>
                  <a:rPr lang="ja-JP" altLang="en-US" sz="700" dirty="0" smtClean="0">
                    <a:latin typeface="Calibri" panose="020F0502020204030204" pitchFamily="34" charset="0"/>
                  </a:rPr>
                  <a:t>。</a:t>
                </a:r>
                <a:endParaRPr lang="ja-JP" altLang="en-US" sz="700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589" y="5286578"/>
              <a:ext cx="1152462" cy="73921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2" descr="\\G00620XSV1\kanko_photo\◎　Ｈ２７年度　\27教育旅行資料用写真\p45-46-大潟村干拓博物館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/>
          <a:stretch/>
        </p:blipFill>
        <p:spPr bwMode="auto">
          <a:xfrm>
            <a:off x="6986624" y="5274314"/>
            <a:ext cx="1006566" cy="766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画面に合わせる (4:3)</PresentationFormat>
  <Paragraphs>39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aritv-Ise</dc:creator>
  <cp:lastModifiedBy>aritv-Ise</cp:lastModifiedBy>
  <cp:revision>2</cp:revision>
  <dcterms:created xsi:type="dcterms:W3CDTF">2018-03-29T05:42:40Z</dcterms:created>
  <dcterms:modified xsi:type="dcterms:W3CDTF">2018-03-29T05:43:17Z</dcterms:modified>
</cp:coreProperties>
</file>