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57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17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91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84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77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08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61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11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27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23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8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8901F-3FFB-4F62-88CA-4FCE50CB7D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91B37-5903-4D35-AF12-DF9376828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73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ミュージカル踊り体験と仙北市の農家民泊体験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96496"/>
              </p:ext>
            </p:extLst>
          </p:nvPr>
        </p:nvGraphicFramePr>
        <p:xfrm>
          <a:off x="7937" y="871844"/>
          <a:ext cx="6652295" cy="370928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76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）わらび座ミュージカル観劇・踊り体験・クラス別発表・・・・・仙北地域泊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分）＝＝入村式・・・仙北市農作業・農家生活体験・・・・・農家民泊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宿泊地・・・・・仙北市農作業・農家生活体験・・・・・離村式＝＝＝（昼食）＝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65371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20888" y="5029422"/>
            <a:ext cx="3791280" cy="1076749"/>
            <a:chOff x="4571108" y="5004539"/>
            <a:chExt cx="2228608" cy="1076749"/>
          </a:xfrm>
        </p:grpSpPr>
        <p:sp>
          <p:nvSpPr>
            <p:cNvPr id="92" name="テキスト ボックス 77"/>
            <p:cNvSpPr txBox="1">
              <a:spLocks noChangeArrowheads="1"/>
            </p:cNvSpPr>
            <p:nvPr/>
          </p:nvSpPr>
          <p:spPr bwMode="auto">
            <a:xfrm>
              <a:off x="4571108" y="5007146"/>
              <a:ext cx="2215455" cy="24622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わらび座ミュージカル観劇・踊り体験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grpSp>
          <p:nvGrpSpPr>
            <p:cNvPr id="10" name="グループ化 9"/>
            <p:cNvGrpSpPr/>
            <p:nvPr/>
          </p:nvGrpSpPr>
          <p:grpSpPr>
            <a:xfrm>
              <a:off x="4572000" y="5004539"/>
              <a:ext cx="2227716" cy="1076749"/>
              <a:chOff x="4572000" y="5004539"/>
              <a:chExt cx="2227716" cy="1076749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4572000" y="5004539"/>
                <a:ext cx="2214563" cy="1076749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  <p:sp>
            <p:nvSpPr>
              <p:cNvPr id="99" name="テキスト ボックス 63"/>
              <p:cNvSpPr txBox="1">
                <a:spLocks noChangeArrowheads="1"/>
              </p:cNvSpPr>
              <p:nvPr/>
            </p:nvSpPr>
            <p:spPr bwMode="auto">
              <a:xfrm>
                <a:off x="5891866" y="5248555"/>
                <a:ext cx="907850" cy="630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ja-JP" altLang="en-US" sz="700" dirty="0">
                    <a:latin typeface="Calibri" panose="020F0502020204030204" pitchFamily="34" charset="0"/>
                  </a:rPr>
                  <a:t>ダイナミックな舞台に心を動かし、それを仲間と共有することで子どもたちの豊かな感性を育み</a:t>
                </a:r>
                <a:r>
                  <a:rPr lang="ja-JP" altLang="en-US" sz="700" dirty="0" smtClean="0">
                    <a:latin typeface="Calibri" panose="020F0502020204030204" pitchFamily="34" charset="0"/>
                  </a:rPr>
                  <a:t>、子ども</a:t>
                </a:r>
                <a:r>
                  <a:rPr lang="ja-JP" altLang="en-US" sz="700" dirty="0">
                    <a:latin typeface="Calibri" panose="020F0502020204030204" pitchFamily="34" charset="0"/>
                  </a:rPr>
                  <a:t>たちの発想力やコミュニケーション能力の向上につなげます。</a:t>
                </a:r>
              </a:p>
            </p:txBody>
          </p:sp>
          <p:pic>
            <p:nvPicPr>
              <p:cNvPr id="106" name="図 10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6825" y="5272120"/>
                <a:ext cx="614892" cy="796767"/>
              </a:xfrm>
              <a:prstGeom prst="rect">
                <a:avLst/>
              </a:prstGeom>
              <a:ln>
                <a:noFill/>
              </a:ln>
              <a:effectLst/>
            </p:spPr>
          </p:pic>
        </p:grpSp>
      </p:grpSp>
      <p:grpSp>
        <p:nvGrpSpPr>
          <p:cNvPr id="42" name="グループ化 41"/>
          <p:cNvGrpSpPr/>
          <p:nvPr/>
        </p:nvGrpSpPr>
        <p:grpSpPr>
          <a:xfrm>
            <a:off x="6805268" y="865325"/>
            <a:ext cx="2224344" cy="3715803"/>
            <a:chOff x="6822397" y="847723"/>
            <a:chExt cx="2224344" cy="3715803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6822397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1" name="直線コネクタ 50"/>
              <p:cNvCxnSpPr/>
              <p:nvPr/>
            </p:nvCxnSpPr>
            <p:spPr>
              <a:xfrm flipH="1" flipV="1">
                <a:off x="7683242" y="1672814"/>
                <a:ext cx="636060" cy="372992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32607" y="1542342"/>
                <a:ext cx="605663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仙北市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農家民泊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体験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56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161883" y="1901757"/>
                <a:ext cx="532059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わらび座</a:t>
                </a:r>
                <a:endParaRPr lang="en-US" altLang="ja-JP" sz="600" dirty="0" smtClean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温泉</a:t>
                </a:r>
                <a:r>
                  <a:rPr lang="ja-JP" altLang="en-US" sz="600" dirty="0" err="1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ゆぽぽ</a:t>
                </a:r>
                <a:endParaRPr lang="en-US" altLang="ja-JP" sz="600" dirty="0" smtClean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cxnSp>
            <p:nvCxnSpPr>
              <p:cNvPr id="57" name="直線コネクタ 56"/>
              <p:cNvCxnSpPr>
                <a:stCxn id="46" idx="2"/>
              </p:cNvCxnSpPr>
              <p:nvPr/>
            </p:nvCxnSpPr>
            <p:spPr>
              <a:xfrm flipH="1" flipV="1">
                <a:off x="7670511" y="2037729"/>
                <a:ext cx="683699" cy="99549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角丸四角形 57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46" name="円/楕円 45"/>
            <p:cNvSpPr/>
            <p:nvPr/>
          </p:nvSpPr>
          <p:spPr>
            <a:xfrm>
              <a:off x="8203920" y="248284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47" name="円/楕円 46"/>
            <p:cNvSpPr/>
            <p:nvPr/>
          </p:nvSpPr>
          <p:spPr>
            <a:xfrm flipH="1" flipV="1">
              <a:off x="8143810" y="2374968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2400" dirty="0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923928" y="5022918"/>
            <a:ext cx="4690199" cy="1072907"/>
            <a:chOff x="2283645" y="5013176"/>
            <a:chExt cx="4690199" cy="1072907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2283645" y="5013176"/>
              <a:ext cx="4690199" cy="1072907"/>
              <a:chOff x="3458" y="5009855"/>
              <a:chExt cx="2218007" cy="1072907"/>
            </a:xfrm>
          </p:grpSpPr>
          <p:sp>
            <p:nvSpPr>
              <p:cNvPr id="90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5046" y="5009855"/>
                <a:ext cx="2212617" cy="24447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1000" b="1" dirty="0" smtClean="0">
                    <a:latin typeface="Calibri" panose="020F0502020204030204" pitchFamily="34" charset="0"/>
                  </a:rPr>
                  <a:t>仙北市農作業・農家生活体験</a:t>
                </a:r>
                <a:endParaRPr lang="en-US" altLang="ja-JP" sz="1000" b="1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94" name="正方形/長方形 93"/>
              <p:cNvSpPr/>
              <p:nvPr/>
            </p:nvSpPr>
            <p:spPr>
              <a:xfrm>
                <a:off x="3458" y="5011200"/>
                <a:ext cx="2214563" cy="1071562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  <p:sp>
            <p:nvSpPr>
              <p:cNvPr id="101" name="テキスト ボックス 34"/>
              <p:cNvSpPr txBox="1">
                <a:spLocks noChangeArrowheads="1"/>
              </p:cNvSpPr>
              <p:nvPr/>
            </p:nvSpPr>
            <p:spPr bwMode="auto">
              <a:xfrm>
                <a:off x="1196849" y="5254330"/>
                <a:ext cx="1024616" cy="738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ja-JP" altLang="en-US" sz="700" dirty="0">
                    <a:latin typeface="Calibri" panose="020F0502020204030204" pitchFamily="34" charset="0"/>
                  </a:rPr>
                  <a:t>グループに分かれて一軒の農家に宿泊し、お父さん、お母さんたちと一緒に農村体験をします</a:t>
                </a:r>
                <a:r>
                  <a:rPr lang="ja-JP" altLang="en-US" sz="700" dirty="0" smtClean="0">
                    <a:latin typeface="Calibri" panose="020F0502020204030204" pitchFamily="34" charset="0"/>
                  </a:rPr>
                  <a:t>。</a:t>
                </a:r>
                <a:endParaRPr lang="en-US" altLang="ja-JP" sz="700" dirty="0" smtClean="0">
                  <a:latin typeface="Calibri" panose="020F0502020204030204" pitchFamily="34" charset="0"/>
                </a:endParaRPr>
              </a:p>
              <a:p>
                <a:r>
                  <a:rPr lang="ja-JP" altLang="en-US" sz="700" dirty="0">
                    <a:latin typeface="Calibri" panose="020F0502020204030204" pitchFamily="34" charset="0"/>
                  </a:rPr>
                  <a:t>季節ごとの農作業のほか、ゆべし・おやきなどの郷土料理作りや薪割りなど、様々な体験を地域の方々と一緒に行うことで、人と人とのふれ</a:t>
                </a:r>
                <a:r>
                  <a:rPr lang="ja-JP" altLang="en-US" sz="700" dirty="0" err="1">
                    <a:latin typeface="Calibri" panose="020F0502020204030204" pitchFamily="34" charset="0"/>
                  </a:rPr>
                  <a:t>いあ</a:t>
                </a:r>
                <a:r>
                  <a:rPr lang="ja-JP" altLang="en-US" sz="700" dirty="0">
                    <a:latin typeface="Calibri" panose="020F0502020204030204" pitchFamily="34" charset="0"/>
                  </a:rPr>
                  <a:t>から生まれる豊かな人間性を育みます。</a:t>
                </a:r>
              </a:p>
            </p:txBody>
          </p:sp>
        </p:grpSp>
        <p:pic>
          <p:nvPicPr>
            <p:cNvPr id="67" name="図 6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08783" y="5278326"/>
              <a:ext cx="1371003" cy="78898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68" name="図 6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17224" y="5287261"/>
              <a:ext cx="1079470" cy="765420"/>
            </a:xfrm>
            <a:prstGeom prst="rect">
              <a:avLst/>
            </a:prstGeom>
            <a:ln>
              <a:noFill/>
            </a:ln>
            <a:effectLst/>
          </p:spPr>
        </p:pic>
      </p:grpSp>
      <p:pic>
        <p:nvPicPr>
          <p:cNvPr id="70" name="図 69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44876" y="5306671"/>
            <a:ext cx="1107426" cy="78796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5662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2</cp:revision>
  <dcterms:created xsi:type="dcterms:W3CDTF">2018-03-29T05:40:59Z</dcterms:created>
  <dcterms:modified xsi:type="dcterms:W3CDTF">2018-03-29T05:41:38Z</dcterms:modified>
</cp:coreProperties>
</file>